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9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9" r:id="rId6"/>
    <p:sldId id="290" r:id="rId7"/>
    <p:sldId id="280" r:id="rId8"/>
    <p:sldId id="262" r:id="rId9"/>
    <p:sldId id="263" r:id="rId10"/>
    <p:sldId id="270" r:id="rId11"/>
    <p:sldId id="276" r:id="rId12"/>
    <p:sldId id="287" r:id="rId13"/>
    <p:sldId id="283" r:id="rId14"/>
    <p:sldId id="288" r:id="rId15"/>
    <p:sldId id="282" r:id="rId16"/>
    <p:sldId id="289" r:id="rId17"/>
    <p:sldId id="281" r:id="rId18"/>
    <p:sldId id="285" r:id="rId19"/>
    <p:sldId id="265" r:id="rId20"/>
    <p:sldId id="266" r:id="rId21"/>
    <p:sldId id="267" r:id="rId22"/>
    <p:sldId id="272" r:id="rId23"/>
    <p:sldId id="273" r:id="rId24"/>
    <p:sldId id="268" r:id="rId25"/>
    <p:sldId id="286" r:id="rId26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5F8AA"/>
    <a:srgbClr val="AD620F"/>
    <a:srgbClr val="D2771C"/>
    <a:srgbClr val="FF5050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60"/>
  </p:normalViewPr>
  <p:slideViewPr>
    <p:cSldViewPr snapToGrid="0">
      <p:cViewPr>
        <p:scale>
          <a:sx n="110" d="100"/>
          <a:sy n="110" d="100"/>
        </p:scale>
        <p:origin x="-1686" y="-1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5F8AA"/>
              </a:solidFill>
            </c:spPr>
          </c:dPt>
          <c:dPt>
            <c:idx val="2"/>
            <c:bubble3D val="0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4.8760936132983379E-2"/>
                  <c:y val="-1.371850393700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blue-blue</c:v>
                </c:pt>
                <c:pt idx="1">
                  <c:v>blue-brown</c:v>
                </c:pt>
                <c:pt idx="2">
                  <c:v>brown-brown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0.55000000000000004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3836811920272"/>
          <c:y val="3.75116652085156E-2"/>
          <c:w val="0.8905253718285214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D2771C"/>
              </a:solidFill>
            </a:ln>
          </c:spPr>
          <c:invertIfNegative val="0"/>
          <c:dPt>
            <c:idx val="0"/>
            <c:invertIfNegative val="0"/>
            <c:bubble3D val="0"/>
            <c:spPr>
              <a:ln>
                <a:solidFill>
                  <a:srgbClr val="00B0F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c:spPr>
          </c:dPt>
          <c:cat>
            <c:strRef>
              <c:f>'[Chart in Microsoft PowerPoint]Sheet1'!$J$20:$K$20</c:f>
              <c:strCache>
                <c:ptCount val="2"/>
                <c:pt idx="0">
                  <c:v>brown</c:v>
                </c:pt>
                <c:pt idx="1">
                  <c:v>brown</c:v>
                </c:pt>
              </c:strCache>
            </c:strRef>
          </c:cat>
          <c:val>
            <c:numRef>
              <c:f>'[Chart in Microsoft PowerPoint]Sheet1'!$J$21:$K$21</c:f>
              <c:numCache>
                <c:formatCode>General</c:formatCode>
                <c:ptCount val="2"/>
                <c:pt idx="0">
                  <c:v>0.78181818199999997</c:v>
                </c:pt>
                <c:pt idx="1">
                  <c:v>0.21818181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96064"/>
        <c:axId val="79097856"/>
      </c:barChart>
      <c:catAx>
        <c:axId val="7909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79097856"/>
        <c:crosses val="autoZero"/>
        <c:auto val="1"/>
        <c:lblAlgn val="ctr"/>
        <c:lblOffset val="100"/>
        <c:noMultiLvlLbl val="0"/>
      </c:catAx>
      <c:valAx>
        <c:axId val="79097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 smtClean="0"/>
                  <a:t>Frequency</a:t>
                </a:r>
                <a:r>
                  <a:rPr lang="hr-HR" baseline="0" dirty="0" smtClean="0"/>
                  <a:t> </a:t>
                </a:r>
              </a:p>
              <a:p>
                <a:pPr>
                  <a:defRPr/>
                </a:pPr>
                <a:endParaRPr lang="hr-HR" dirty="0"/>
              </a:p>
            </c:rich>
          </c:tx>
          <c:layout>
            <c:manualLayout>
              <c:xMode val="edge"/>
              <c:yMode val="edge"/>
              <c:x val="0"/>
              <c:y val="0.298149970836978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96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26640419947507"/>
          <c:y val="2.8252405949256341E-2"/>
          <c:w val="0.8316224846894138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strRef>
              <c:f>'[Chart in Microsoft PowerPoint]Sheet1'!$F$20:$G$20</c:f>
              <c:strCache>
                <c:ptCount val="2"/>
                <c:pt idx="0">
                  <c:v>brown</c:v>
                </c:pt>
                <c:pt idx="1">
                  <c:v>blue</c:v>
                </c:pt>
              </c:strCache>
            </c:strRef>
          </c:cat>
          <c:val>
            <c:numRef>
              <c:f>'[Chart in Microsoft PowerPoint]Sheet1'!$F$21:$G$21</c:f>
              <c:numCache>
                <c:formatCode>General</c:formatCode>
                <c:ptCount val="2"/>
                <c:pt idx="0">
                  <c:v>0.603773585</c:v>
                </c:pt>
                <c:pt idx="1">
                  <c:v>0.396226415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62848"/>
        <c:axId val="79264384"/>
      </c:barChart>
      <c:catAx>
        <c:axId val="79262848"/>
        <c:scaling>
          <c:orientation val="minMax"/>
        </c:scaling>
        <c:delete val="0"/>
        <c:axPos val="b"/>
        <c:majorTickMark val="out"/>
        <c:minorTickMark val="none"/>
        <c:tickLblPos val="nextTo"/>
        <c:crossAx val="79264384"/>
        <c:crosses val="autoZero"/>
        <c:auto val="1"/>
        <c:lblAlgn val="ctr"/>
        <c:lblOffset val="100"/>
        <c:noMultiLvlLbl val="0"/>
      </c:catAx>
      <c:valAx>
        <c:axId val="79264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/>
                  <a:t>frequency</a:t>
                </a:r>
                <a:r>
                  <a:rPr lang="hr-HR" baseline="0" dirty="0"/>
                  <a:t> </a:t>
                </a:r>
                <a:endParaRPr lang="hr-H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26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77296587926509"/>
          <c:y val="4.1666666666666664E-2"/>
          <c:w val="0.83633814523184602"/>
          <c:h val="0.842145304753572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strRef>
              <c:f>'[Chart in Microsoft PowerPoint]Sheet1'!$C$20:$D$20</c:f>
              <c:strCache>
                <c:ptCount val="2"/>
                <c:pt idx="0">
                  <c:v>brown</c:v>
                </c:pt>
                <c:pt idx="1">
                  <c:v>blue</c:v>
                </c:pt>
              </c:strCache>
            </c:strRef>
          </c:cat>
          <c:val>
            <c:numRef>
              <c:f>'[Chart in Microsoft PowerPoint]Sheet1'!$C$21:$D$21</c:f>
              <c:numCache>
                <c:formatCode>General</c:formatCode>
                <c:ptCount val="2"/>
                <c:pt idx="0">
                  <c:v>0.1111111111111111</c:v>
                </c:pt>
                <c:pt idx="1">
                  <c:v>0.88888888888888884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10304"/>
        <c:axId val="79411840"/>
      </c:barChart>
      <c:catAx>
        <c:axId val="7941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79411840"/>
        <c:crosses val="autoZero"/>
        <c:auto val="1"/>
        <c:lblAlgn val="ctr"/>
        <c:lblOffset val="100"/>
        <c:noMultiLvlLbl val="0"/>
      </c:catAx>
      <c:valAx>
        <c:axId val="794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/>
                  <a:t>frequency</a:t>
                </a:r>
                <a:r>
                  <a:rPr lang="hr-HR" baseline="0" dirty="0"/>
                  <a:t> </a:t>
                </a:r>
                <a:endParaRPr lang="hr-H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41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02F2-B092-49F4-A352-404FE57275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CFF719-71D4-44D8-883E-877AE403F6A4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6DF1C2B7-2380-46EB-8AB7-BFAE43A88017}" type="parTrans" cxnId="{E36E90CD-F975-4B4C-B465-EA38902EF049}">
      <dgm:prSet/>
      <dgm:spPr/>
      <dgm:t>
        <a:bodyPr/>
        <a:lstStyle/>
        <a:p>
          <a:endParaRPr lang="hr-HR"/>
        </a:p>
      </dgm:t>
    </dgm:pt>
    <dgm:pt modelId="{4D1A18B5-B1BA-4E37-B48B-40F59E65B3D7}" type="sibTrans" cxnId="{E36E90CD-F975-4B4C-B465-EA38902EF049}">
      <dgm:prSet/>
      <dgm:spPr/>
      <dgm:t>
        <a:bodyPr/>
        <a:lstStyle/>
        <a:p>
          <a:endParaRPr lang="hr-HR"/>
        </a:p>
      </dgm:t>
    </dgm:pt>
    <dgm:pt modelId="{6E2C64CC-BBA1-4864-82B0-C04182FE6CFA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147A4D4D-A6EA-40CD-A2CD-0C79097DADBA}" type="parTrans" cxnId="{3D54F034-95B3-41F1-86D6-3EB0187C60A0}">
      <dgm:prSet/>
      <dgm:spPr/>
      <dgm:t>
        <a:bodyPr/>
        <a:lstStyle/>
        <a:p>
          <a:endParaRPr lang="hr-HR"/>
        </a:p>
      </dgm:t>
    </dgm:pt>
    <dgm:pt modelId="{6820D26E-DF2A-4EEB-B44A-ED76E605BF4B}" type="sibTrans" cxnId="{3D54F034-95B3-41F1-86D6-3EB0187C60A0}">
      <dgm:prSet/>
      <dgm:spPr/>
      <dgm:t>
        <a:bodyPr/>
        <a:lstStyle/>
        <a:p>
          <a:endParaRPr lang="hr-HR"/>
        </a:p>
      </dgm:t>
    </dgm:pt>
    <dgm:pt modelId="{5BD72E14-4ADC-4934-81D0-C467785A222F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5B4FBFFA-50FC-4035-899C-A854ED5335DE}" type="parTrans" cxnId="{15479595-33F0-4A5E-A560-59E398BC4E80}">
      <dgm:prSet/>
      <dgm:spPr/>
      <dgm:t>
        <a:bodyPr/>
        <a:lstStyle/>
        <a:p>
          <a:endParaRPr lang="hr-HR"/>
        </a:p>
      </dgm:t>
    </dgm:pt>
    <dgm:pt modelId="{1B045B32-A70B-408C-8A2B-9F0542B3AD7D}" type="sibTrans" cxnId="{15479595-33F0-4A5E-A560-59E398BC4E80}">
      <dgm:prSet/>
      <dgm:spPr/>
      <dgm:t>
        <a:bodyPr/>
        <a:lstStyle/>
        <a:p>
          <a:endParaRPr lang="hr-HR"/>
        </a:p>
      </dgm:t>
    </dgm:pt>
    <dgm:pt modelId="{8C9F75BF-388F-4DDD-AF9B-D2F2F24E276F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Experiment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38212C4C-B919-4419-B516-91E242EA6B9E}" type="parTrans" cxnId="{7A3D3900-4A8E-41A1-8713-FBF3E7792738}">
      <dgm:prSet/>
      <dgm:spPr/>
      <dgm:t>
        <a:bodyPr/>
        <a:lstStyle/>
        <a:p>
          <a:endParaRPr lang="hr-HR"/>
        </a:p>
      </dgm:t>
    </dgm:pt>
    <dgm:pt modelId="{2C8E9B33-51F8-44D1-84C5-BB802A5FFE77}" type="sibTrans" cxnId="{7A3D3900-4A8E-41A1-8713-FBF3E7792738}">
      <dgm:prSet/>
      <dgm:spPr/>
      <dgm:t>
        <a:bodyPr/>
        <a:lstStyle/>
        <a:p>
          <a:endParaRPr lang="hr-HR"/>
        </a:p>
      </dgm:t>
    </dgm:pt>
    <dgm:pt modelId="{85C6C629-F7D8-4B74-8731-E5058C1329C2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7B607DD5-1368-452E-A48D-87DB64BD385D}" type="parTrans" cxnId="{E0FC3DAB-FCAE-499B-A649-858D79602D10}">
      <dgm:prSet/>
      <dgm:spPr/>
      <dgm:t>
        <a:bodyPr/>
        <a:lstStyle/>
        <a:p>
          <a:endParaRPr lang="hr-HR"/>
        </a:p>
      </dgm:t>
    </dgm:pt>
    <dgm:pt modelId="{A1594DFE-8356-4374-A4BF-29E12691CE36}" type="sibTrans" cxnId="{E0FC3DAB-FCAE-499B-A649-858D79602D10}">
      <dgm:prSet/>
      <dgm:spPr/>
      <dgm:t>
        <a:bodyPr/>
        <a:lstStyle/>
        <a:p>
          <a:endParaRPr lang="hr-HR"/>
        </a:p>
      </dgm:t>
    </dgm:pt>
    <dgm:pt modelId="{79209411-0392-4901-A095-706FD7C43389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1800" b="1" dirty="0" smtClean="0">
              <a:latin typeface="+mj-lt"/>
            </a:rPr>
            <a:t>Results</a:t>
          </a:r>
          <a:endParaRPr lang="hr-HR" sz="1800" b="1" dirty="0">
            <a:latin typeface="+mj-lt"/>
          </a:endParaRPr>
        </a:p>
      </dgm:t>
    </dgm:pt>
    <dgm:pt modelId="{03D164EF-D9A5-4C65-AF82-46582A54772E}" type="parTrans" cxnId="{A9F5EDDF-ADB0-443C-8E6D-5C547ACB3312}">
      <dgm:prSet/>
      <dgm:spPr/>
      <dgm:t>
        <a:bodyPr/>
        <a:lstStyle/>
        <a:p>
          <a:endParaRPr lang="hr-HR"/>
        </a:p>
      </dgm:t>
    </dgm:pt>
    <dgm:pt modelId="{DFCFF5FF-F776-4CA2-8813-B3ECBDCAE17D}" type="sibTrans" cxnId="{A9F5EDDF-ADB0-443C-8E6D-5C547ACB3312}">
      <dgm:prSet/>
      <dgm:spPr/>
      <dgm:t>
        <a:bodyPr/>
        <a:lstStyle/>
        <a:p>
          <a:endParaRPr lang="hr-HR"/>
        </a:p>
      </dgm:t>
    </dgm:pt>
    <dgm:pt modelId="{FB66A388-CD17-4340-AA4B-9A8FDE510B3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smtClean="0">
              <a:latin typeface="Calibri" panose="020F0502020204030204" pitchFamily="34" charset="0"/>
            </a:rPr>
            <a:t>Mendel's Laws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4DAC3-EA77-4F26-B95E-735DBB844FA4}" type="parTrans" cxnId="{FA4D0EA3-AE61-46C8-9E04-4541A2C7DF83}">
      <dgm:prSet/>
      <dgm:spPr/>
      <dgm:t>
        <a:bodyPr/>
        <a:lstStyle/>
        <a:p>
          <a:endParaRPr lang="hr-HR"/>
        </a:p>
      </dgm:t>
    </dgm:pt>
    <dgm:pt modelId="{01B2E4F2-FD8C-47B1-B7D9-276ACF29EC17}" type="sibTrans" cxnId="{FA4D0EA3-AE61-46C8-9E04-4541A2C7DF83}">
      <dgm:prSet/>
      <dgm:spPr/>
      <dgm:t>
        <a:bodyPr/>
        <a:lstStyle/>
        <a:p>
          <a:endParaRPr lang="hr-HR"/>
        </a:p>
      </dgm:t>
    </dgm:pt>
    <dgm:pt modelId="{4229531A-C367-4245-813D-7A290CC0653B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Basics about eye colour 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C2B7B-81CE-4394-84DC-926786C05228}" type="parTrans" cxnId="{7D3DD701-00E7-4C59-9D76-608F1931735A}">
      <dgm:prSet/>
      <dgm:spPr/>
      <dgm:t>
        <a:bodyPr/>
        <a:lstStyle/>
        <a:p>
          <a:endParaRPr lang="hr-HR"/>
        </a:p>
      </dgm:t>
    </dgm:pt>
    <dgm:pt modelId="{51660543-A584-4DA7-8F42-FD36CC444D9B}" type="sibTrans" cxnId="{7D3DD701-00E7-4C59-9D76-608F1931735A}">
      <dgm:prSet/>
      <dgm:spPr/>
      <dgm:t>
        <a:bodyPr/>
        <a:lstStyle/>
        <a:p>
          <a:endParaRPr lang="hr-HR"/>
        </a:p>
      </dgm:t>
    </dgm:pt>
    <dgm:pt modelId="{D847DDCD-7415-4AA2-A5D3-3DC95FD9D0CA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M</a:t>
          </a:r>
          <a:r>
            <a:rPr lang="hr-HR" sz="1500" dirty="0" smtClean="0">
              <a:latin typeface="Calibri" panose="020F0502020204030204" pitchFamily="34" charset="0"/>
            </a:rPr>
            <a:t>ethods and measurements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DDD6E-50D9-4C15-89D8-79B01218F742}" type="parTrans" cxnId="{CF1FAEB5-6F35-4A05-933B-236629AACB95}">
      <dgm:prSet/>
      <dgm:spPr/>
      <dgm:t>
        <a:bodyPr/>
        <a:lstStyle/>
        <a:p>
          <a:endParaRPr lang="hr-HR"/>
        </a:p>
      </dgm:t>
    </dgm:pt>
    <dgm:pt modelId="{143CA611-55A5-49E0-A023-3C42948E01B3}" type="sibTrans" cxnId="{CF1FAEB5-6F35-4A05-933B-236629AACB95}">
      <dgm:prSet/>
      <dgm:spPr/>
      <dgm:t>
        <a:bodyPr/>
        <a:lstStyle/>
        <a:p>
          <a:endParaRPr lang="hr-HR"/>
        </a:p>
      </dgm:t>
    </dgm:pt>
    <dgm:pt modelId="{DAF4EC00-932B-4B11-A216-678497DA17E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Data processing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CF90E8-EC78-4569-BF03-F9280123C5FE}" type="parTrans" cxnId="{547C4CFC-2FE4-43C7-89A9-F564B8F2BE0D}">
      <dgm:prSet/>
      <dgm:spPr/>
      <dgm:t>
        <a:bodyPr/>
        <a:lstStyle/>
        <a:p>
          <a:endParaRPr lang="hr-HR"/>
        </a:p>
      </dgm:t>
    </dgm:pt>
    <dgm:pt modelId="{58CE06FF-24FC-40F5-BCE6-081D942B7F2F}" type="sibTrans" cxnId="{547C4CFC-2FE4-43C7-89A9-F564B8F2BE0D}">
      <dgm:prSet/>
      <dgm:spPr/>
      <dgm:t>
        <a:bodyPr/>
        <a:lstStyle/>
        <a:p>
          <a:endParaRPr lang="hr-HR"/>
        </a:p>
      </dgm:t>
    </dgm:pt>
    <dgm:pt modelId="{B6599282-9376-4988-9041-28DE1054241D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800" b="1" dirty="0" smtClean="0">
              <a:latin typeface="+mj-lt"/>
              <a:cs typeface="Calibri" panose="020F0502020204030204" pitchFamily="34" charset="0"/>
            </a:rPr>
            <a:t>Conclusions</a:t>
          </a:r>
          <a:endParaRPr lang="hr-HR" sz="1800" b="1" dirty="0">
            <a:latin typeface="+mj-lt"/>
            <a:cs typeface="Calibri" panose="020F0502020204030204" pitchFamily="34" charset="0"/>
          </a:endParaRPr>
        </a:p>
      </dgm:t>
    </dgm:pt>
    <dgm:pt modelId="{2D015814-6261-40A0-9916-274567336392}" type="sibTrans" cxnId="{AF9F0797-4B6E-4859-B28E-34E799FF9A5F}">
      <dgm:prSet/>
      <dgm:spPr/>
      <dgm:t>
        <a:bodyPr/>
        <a:lstStyle/>
        <a:p>
          <a:endParaRPr lang="hr-HR"/>
        </a:p>
      </dgm:t>
    </dgm:pt>
    <dgm:pt modelId="{70C5FBE2-8A1C-4A11-9579-97C497B85EAC}" type="parTrans" cxnId="{AF9F0797-4B6E-4859-B28E-34E799FF9A5F}">
      <dgm:prSet/>
      <dgm:spPr/>
      <dgm:t>
        <a:bodyPr/>
        <a:lstStyle/>
        <a:p>
          <a:endParaRPr lang="hr-HR"/>
        </a:p>
      </dgm:t>
    </dgm:pt>
    <dgm:pt modelId="{8BE99A28-6188-4084-A183-EBAB84625364}" type="pres">
      <dgm:prSet presAssocID="{4CFF02F2-B092-49F4-A352-404FE57275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A07A1EA-AC36-4770-978B-9A18F64B2BF6}" type="pres">
      <dgm:prSet presAssocID="{C5CFF719-71D4-44D8-883E-877AE403F6A4}" presName="composite" presStyleCnt="0"/>
      <dgm:spPr/>
    </dgm:pt>
    <dgm:pt modelId="{96FE3C58-F5B5-486A-B974-493C77B78F12}" type="pres">
      <dgm:prSet presAssocID="{C5CFF719-71D4-44D8-883E-877AE403F6A4}" presName="parentText" presStyleLbl="alignNode1" presStyleIdx="0" presStyleCnt="3" custLinFactNeighborX="2486" custLinFactNeighborY="-4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14619F-02CF-42A3-8C66-623B876B6AAF}" type="pres">
      <dgm:prSet presAssocID="{C5CFF719-71D4-44D8-883E-877AE403F6A4}" presName="descendantText" presStyleLbl="alignAcc1" presStyleIdx="0" presStyleCnt="3" custScaleY="107764" custLinFactNeighborY="-46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86209E-FC2D-4C53-B9E8-9DF2B663227F}" type="pres">
      <dgm:prSet presAssocID="{4D1A18B5-B1BA-4E37-B48B-40F59E65B3D7}" presName="sp" presStyleCnt="0"/>
      <dgm:spPr/>
    </dgm:pt>
    <dgm:pt modelId="{DC6FA5C8-02A8-42DB-B21C-A24339AF9757}" type="pres">
      <dgm:prSet presAssocID="{5BD72E14-4ADC-4934-81D0-C467785A222F}" presName="composite" presStyleCnt="0"/>
      <dgm:spPr/>
    </dgm:pt>
    <dgm:pt modelId="{888A4CF6-6DFC-4763-92CD-785EB1C18309}" type="pres">
      <dgm:prSet presAssocID="{5BD72E14-4ADC-4934-81D0-C467785A22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919E84-7BA9-4D91-8537-89E127C8D61D}" type="pres">
      <dgm:prSet presAssocID="{5BD72E14-4ADC-4934-81D0-C467785A222F}" presName="descendantText" presStyleLbl="alignAcc1" presStyleIdx="1" presStyleCnt="3" custScaleY="1200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7F0483-A1CF-4393-AAC2-99F6E09AE01D}" type="pres">
      <dgm:prSet presAssocID="{1B045B32-A70B-408C-8A2B-9F0542B3AD7D}" presName="sp" presStyleCnt="0"/>
      <dgm:spPr/>
    </dgm:pt>
    <dgm:pt modelId="{FEFB9EB6-C4D2-4B62-A8BD-719CBC311A04}" type="pres">
      <dgm:prSet presAssocID="{85C6C629-F7D8-4B74-8731-E5058C1329C2}" presName="composite" presStyleCnt="0"/>
      <dgm:spPr/>
    </dgm:pt>
    <dgm:pt modelId="{EE06D0CA-9862-4A99-A23E-E551B72CA373}" type="pres">
      <dgm:prSet presAssocID="{85C6C629-F7D8-4B74-8731-E5058C1329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ED8985-F1FE-4BD9-8869-EEE66C524610}" type="pres">
      <dgm:prSet presAssocID="{85C6C629-F7D8-4B74-8731-E5058C1329C2}" presName="descendantText" presStyleLbl="alignAcc1" presStyleIdx="2" presStyleCnt="3" custScaleY="1084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6E90CD-F975-4B4C-B465-EA38902EF049}" srcId="{4CFF02F2-B092-49F4-A352-404FE5727586}" destId="{C5CFF719-71D4-44D8-883E-877AE403F6A4}" srcOrd="0" destOrd="0" parTransId="{6DF1C2B7-2380-46EB-8AB7-BFAE43A88017}" sibTransId="{4D1A18B5-B1BA-4E37-B48B-40F59E65B3D7}"/>
    <dgm:cxn modelId="{15479595-33F0-4A5E-A560-59E398BC4E80}" srcId="{4CFF02F2-B092-49F4-A352-404FE5727586}" destId="{5BD72E14-4ADC-4934-81D0-C467785A222F}" srcOrd="1" destOrd="0" parTransId="{5B4FBFFA-50FC-4035-899C-A854ED5335DE}" sibTransId="{1B045B32-A70B-408C-8A2B-9F0542B3AD7D}"/>
    <dgm:cxn modelId="{547C4CFC-2FE4-43C7-89A9-F564B8F2BE0D}" srcId="{5BD72E14-4ADC-4934-81D0-C467785A222F}" destId="{DAF4EC00-932B-4B11-A216-678497DA17EC}" srcOrd="2" destOrd="0" parTransId="{08CF90E8-EC78-4569-BF03-F9280123C5FE}" sibTransId="{58CE06FF-24FC-40F5-BCE6-081D942B7F2F}"/>
    <dgm:cxn modelId="{1F2BEF07-B57D-4B35-9876-151B47784194}" type="presOf" srcId="{6E2C64CC-BBA1-4864-82B0-C04182FE6CFA}" destId="{C414619F-02CF-42A3-8C66-623B876B6AAF}" srcOrd="0" destOrd="0" presId="urn:microsoft.com/office/officeart/2005/8/layout/chevron2"/>
    <dgm:cxn modelId="{314DDE9B-84AC-46EC-B429-B803697044E9}" type="presOf" srcId="{FB66A388-CD17-4340-AA4B-9A8FDE510B3C}" destId="{C414619F-02CF-42A3-8C66-623B876B6AAF}" srcOrd="0" destOrd="1" presId="urn:microsoft.com/office/officeart/2005/8/layout/chevron2"/>
    <dgm:cxn modelId="{7A3D3900-4A8E-41A1-8713-FBF3E7792738}" srcId="{5BD72E14-4ADC-4934-81D0-C467785A222F}" destId="{8C9F75BF-388F-4DDD-AF9B-D2F2F24E276F}" srcOrd="0" destOrd="0" parTransId="{38212C4C-B919-4419-B516-91E242EA6B9E}" sibTransId="{2C8E9B33-51F8-44D1-84C5-BB802A5FFE77}"/>
    <dgm:cxn modelId="{14B612AA-03C1-4147-B9DB-74A045E98877}" type="presOf" srcId="{79209411-0392-4901-A095-706FD7C43389}" destId="{38ED8985-F1FE-4BD9-8869-EEE66C524610}" srcOrd="0" destOrd="0" presId="urn:microsoft.com/office/officeart/2005/8/layout/chevron2"/>
    <dgm:cxn modelId="{DF92B6A0-2DDC-4BE2-90E1-C672C6EF18FE}" type="presOf" srcId="{85C6C629-F7D8-4B74-8731-E5058C1329C2}" destId="{EE06D0CA-9862-4A99-A23E-E551B72CA373}" srcOrd="0" destOrd="0" presId="urn:microsoft.com/office/officeart/2005/8/layout/chevron2"/>
    <dgm:cxn modelId="{F7ED471B-CE4B-4B50-AC82-8FE519361E66}" type="presOf" srcId="{8C9F75BF-388F-4DDD-AF9B-D2F2F24E276F}" destId="{56919E84-7BA9-4D91-8537-89E127C8D61D}" srcOrd="0" destOrd="0" presId="urn:microsoft.com/office/officeart/2005/8/layout/chevron2"/>
    <dgm:cxn modelId="{AF9F0797-4B6E-4859-B28E-34E799FF9A5F}" srcId="{85C6C629-F7D8-4B74-8731-E5058C1329C2}" destId="{B6599282-9376-4988-9041-28DE1054241D}" srcOrd="1" destOrd="0" parTransId="{70C5FBE2-8A1C-4A11-9579-97C497B85EAC}" sibTransId="{2D015814-6261-40A0-9916-274567336392}"/>
    <dgm:cxn modelId="{7D3DD701-00E7-4C59-9D76-608F1931735A}" srcId="{C5CFF719-71D4-44D8-883E-877AE403F6A4}" destId="{4229531A-C367-4245-813D-7A290CC0653B}" srcOrd="2" destOrd="0" parTransId="{48DC2B7B-81CE-4394-84DC-926786C05228}" sibTransId="{51660543-A584-4DA7-8F42-FD36CC444D9B}"/>
    <dgm:cxn modelId="{97EF344A-3DA1-49C3-B65F-51917118A9AC}" type="presOf" srcId="{D847DDCD-7415-4AA2-A5D3-3DC95FD9D0CA}" destId="{56919E84-7BA9-4D91-8537-89E127C8D61D}" srcOrd="0" destOrd="1" presId="urn:microsoft.com/office/officeart/2005/8/layout/chevron2"/>
    <dgm:cxn modelId="{CF1FAEB5-6F35-4A05-933B-236629AACB95}" srcId="{5BD72E14-4ADC-4934-81D0-C467785A222F}" destId="{D847DDCD-7415-4AA2-A5D3-3DC95FD9D0CA}" srcOrd="1" destOrd="0" parTransId="{B0EDDD6E-50D9-4C15-89D8-79B01218F742}" sibTransId="{143CA611-55A5-49E0-A023-3C42948E01B3}"/>
    <dgm:cxn modelId="{A9F5EDDF-ADB0-443C-8E6D-5C547ACB3312}" srcId="{85C6C629-F7D8-4B74-8731-E5058C1329C2}" destId="{79209411-0392-4901-A095-706FD7C43389}" srcOrd="0" destOrd="0" parTransId="{03D164EF-D9A5-4C65-AF82-46582A54772E}" sibTransId="{DFCFF5FF-F776-4CA2-8813-B3ECBDCAE17D}"/>
    <dgm:cxn modelId="{3D54F034-95B3-41F1-86D6-3EB0187C60A0}" srcId="{C5CFF719-71D4-44D8-883E-877AE403F6A4}" destId="{6E2C64CC-BBA1-4864-82B0-C04182FE6CFA}" srcOrd="0" destOrd="0" parTransId="{147A4D4D-A6EA-40CD-A2CD-0C79097DADBA}" sibTransId="{6820D26E-DF2A-4EEB-B44A-ED76E605BF4B}"/>
    <dgm:cxn modelId="{FA4D0EA3-AE61-46C8-9E04-4541A2C7DF83}" srcId="{C5CFF719-71D4-44D8-883E-877AE403F6A4}" destId="{FB66A388-CD17-4340-AA4B-9A8FDE510B3C}" srcOrd="1" destOrd="0" parTransId="{8474DAC3-EA77-4F26-B95E-735DBB844FA4}" sibTransId="{01B2E4F2-FD8C-47B1-B7D9-276ACF29EC17}"/>
    <dgm:cxn modelId="{EF82EF0D-AA88-482C-B1DB-71698E3436B3}" type="presOf" srcId="{4CFF02F2-B092-49F4-A352-404FE5727586}" destId="{8BE99A28-6188-4084-A183-EBAB84625364}" srcOrd="0" destOrd="0" presId="urn:microsoft.com/office/officeart/2005/8/layout/chevron2"/>
    <dgm:cxn modelId="{2876E8DB-B03B-4100-8422-F2D18E0E42BC}" type="presOf" srcId="{DAF4EC00-932B-4B11-A216-678497DA17EC}" destId="{56919E84-7BA9-4D91-8537-89E127C8D61D}" srcOrd="0" destOrd="2" presId="urn:microsoft.com/office/officeart/2005/8/layout/chevron2"/>
    <dgm:cxn modelId="{1FB11635-CD1C-436E-AE31-5194180EB108}" type="presOf" srcId="{5BD72E14-4ADC-4934-81D0-C467785A222F}" destId="{888A4CF6-6DFC-4763-92CD-785EB1C18309}" srcOrd="0" destOrd="0" presId="urn:microsoft.com/office/officeart/2005/8/layout/chevron2"/>
    <dgm:cxn modelId="{E0FC3DAB-FCAE-499B-A649-858D79602D10}" srcId="{4CFF02F2-B092-49F4-A352-404FE5727586}" destId="{85C6C629-F7D8-4B74-8731-E5058C1329C2}" srcOrd="2" destOrd="0" parTransId="{7B607DD5-1368-452E-A48D-87DB64BD385D}" sibTransId="{A1594DFE-8356-4374-A4BF-29E12691CE36}"/>
    <dgm:cxn modelId="{94CBC016-67EA-4F26-8474-D3833449E381}" type="presOf" srcId="{B6599282-9376-4988-9041-28DE1054241D}" destId="{38ED8985-F1FE-4BD9-8869-EEE66C524610}" srcOrd="0" destOrd="1" presId="urn:microsoft.com/office/officeart/2005/8/layout/chevron2"/>
    <dgm:cxn modelId="{C943AA2C-83DD-41FD-9379-5825FFD941CA}" type="presOf" srcId="{4229531A-C367-4245-813D-7A290CC0653B}" destId="{C414619F-02CF-42A3-8C66-623B876B6AAF}" srcOrd="0" destOrd="2" presId="urn:microsoft.com/office/officeart/2005/8/layout/chevron2"/>
    <dgm:cxn modelId="{E966895F-C475-4A57-8637-9F368A44DB8A}" type="presOf" srcId="{C5CFF719-71D4-44D8-883E-877AE403F6A4}" destId="{96FE3C58-F5B5-486A-B974-493C77B78F12}" srcOrd="0" destOrd="0" presId="urn:microsoft.com/office/officeart/2005/8/layout/chevron2"/>
    <dgm:cxn modelId="{DC07551E-FDF2-4804-B6A5-AAE4BAC26200}" type="presParOf" srcId="{8BE99A28-6188-4084-A183-EBAB84625364}" destId="{BA07A1EA-AC36-4770-978B-9A18F64B2BF6}" srcOrd="0" destOrd="0" presId="urn:microsoft.com/office/officeart/2005/8/layout/chevron2"/>
    <dgm:cxn modelId="{2618788A-6876-4703-9E34-F8D917DB22BF}" type="presParOf" srcId="{BA07A1EA-AC36-4770-978B-9A18F64B2BF6}" destId="{96FE3C58-F5B5-486A-B974-493C77B78F12}" srcOrd="0" destOrd="0" presId="urn:microsoft.com/office/officeart/2005/8/layout/chevron2"/>
    <dgm:cxn modelId="{ADBA0D63-0FFF-439D-86F9-C35FBAE72FE8}" type="presParOf" srcId="{BA07A1EA-AC36-4770-978B-9A18F64B2BF6}" destId="{C414619F-02CF-42A3-8C66-623B876B6AAF}" srcOrd="1" destOrd="0" presId="urn:microsoft.com/office/officeart/2005/8/layout/chevron2"/>
    <dgm:cxn modelId="{DBB1F327-D861-4A81-BD56-3038E0D0D8F1}" type="presParOf" srcId="{8BE99A28-6188-4084-A183-EBAB84625364}" destId="{EE86209E-FC2D-4C53-B9E8-9DF2B663227F}" srcOrd="1" destOrd="0" presId="urn:microsoft.com/office/officeart/2005/8/layout/chevron2"/>
    <dgm:cxn modelId="{EDCDA5D8-3B0E-4E05-9AB2-B0FB88A32A7F}" type="presParOf" srcId="{8BE99A28-6188-4084-A183-EBAB84625364}" destId="{DC6FA5C8-02A8-42DB-B21C-A24339AF9757}" srcOrd="2" destOrd="0" presId="urn:microsoft.com/office/officeart/2005/8/layout/chevron2"/>
    <dgm:cxn modelId="{26BCBA78-6E82-4C03-A4E7-12C6A4827FB5}" type="presParOf" srcId="{DC6FA5C8-02A8-42DB-B21C-A24339AF9757}" destId="{888A4CF6-6DFC-4763-92CD-785EB1C18309}" srcOrd="0" destOrd="0" presId="urn:microsoft.com/office/officeart/2005/8/layout/chevron2"/>
    <dgm:cxn modelId="{C1091007-0EE0-49D2-AC31-CD9F16E829A9}" type="presParOf" srcId="{DC6FA5C8-02A8-42DB-B21C-A24339AF9757}" destId="{56919E84-7BA9-4D91-8537-89E127C8D61D}" srcOrd="1" destOrd="0" presId="urn:microsoft.com/office/officeart/2005/8/layout/chevron2"/>
    <dgm:cxn modelId="{0F87A4C6-6200-4211-BD24-6AAAD0E6E335}" type="presParOf" srcId="{8BE99A28-6188-4084-A183-EBAB84625364}" destId="{0A7F0483-A1CF-4393-AAC2-99F6E09AE01D}" srcOrd="3" destOrd="0" presId="urn:microsoft.com/office/officeart/2005/8/layout/chevron2"/>
    <dgm:cxn modelId="{80D12454-4EF7-4C82-9D8A-DFF3BE1096B2}" type="presParOf" srcId="{8BE99A28-6188-4084-A183-EBAB84625364}" destId="{FEFB9EB6-C4D2-4B62-A8BD-719CBC311A04}" srcOrd="4" destOrd="0" presId="urn:microsoft.com/office/officeart/2005/8/layout/chevron2"/>
    <dgm:cxn modelId="{42C6FAB0-B0E1-472E-A2F6-2BB9060903AD}" type="presParOf" srcId="{FEFB9EB6-C4D2-4B62-A8BD-719CBC311A04}" destId="{EE06D0CA-9862-4A99-A23E-E551B72CA373}" srcOrd="0" destOrd="0" presId="urn:microsoft.com/office/officeart/2005/8/layout/chevron2"/>
    <dgm:cxn modelId="{277DED97-A16B-4D05-8840-DE832D63FA5D}" type="presParOf" srcId="{FEFB9EB6-C4D2-4B62-A8BD-719CBC311A04}" destId="{38ED8985-F1FE-4BD9-8869-EEE66C524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E3C58-F5B5-486A-B974-493C77B78F12}">
      <dsp:nvSpPr>
        <dsp:cNvPr id="0" name=""/>
        <dsp:cNvSpPr/>
      </dsp:nvSpPr>
      <dsp:spPr>
        <a:xfrm rot="5400000">
          <a:off x="-159209" y="212655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 </a:t>
          </a:r>
        </a:p>
      </dsp:txBody>
      <dsp:txXfrm rot="-5400000">
        <a:off x="20895" y="452792"/>
        <a:ext cx="840482" cy="360207"/>
      </dsp:txXfrm>
    </dsp:sp>
    <dsp:sp modelId="{C414619F-02CF-42A3-8C66-623B876B6AAF}">
      <dsp:nvSpPr>
        <dsp:cNvPr id="0" name=""/>
        <dsp:cNvSpPr/>
      </dsp:nvSpPr>
      <dsp:spPr>
        <a:xfrm rot="5400000">
          <a:off x="2959670" y="-2119187"/>
          <a:ext cx="841042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kern="12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smtClean="0">
              <a:latin typeface="Calibri" panose="020F0502020204030204" pitchFamily="34" charset="0"/>
            </a:rPr>
            <a:t>Mendel's Laws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Basics about eye colour 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40482" y="41057"/>
        <a:ext cx="5038362" cy="758930"/>
      </dsp:txXfrm>
    </dsp:sp>
    <dsp:sp modelId="{888A4CF6-6DFC-4763-92CD-785EB1C18309}">
      <dsp:nvSpPr>
        <dsp:cNvPr id="0" name=""/>
        <dsp:cNvSpPr/>
      </dsp:nvSpPr>
      <dsp:spPr>
        <a:xfrm rot="5400000">
          <a:off x="-180103" y="1301180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 </a:t>
          </a:r>
        </a:p>
      </dsp:txBody>
      <dsp:txXfrm rot="-5400000">
        <a:off x="1" y="1541317"/>
        <a:ext cx="840482" cy="360207"/>
      </dsp:txXfrm>
    </dsp:sp>
    <dsp:sp modelId="{56919E84-7BA9-4D91-8537-89E127C8D61D}">
      <dsp:nvSpPr>
        <dsp:cNvPr id="0" name=""/>
        <dsp:cNvSpPr/>
      </dsp:nvSpPr>
      <dsp:spPr>
        <a:xfrm rot="5400000">
          <a:off x="2911669" y="-1028407"/>
          <a:ext cx="937045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r-HR" sz="2400" kern="1200" dirty="0" err="1">
              <a:latin typeface="Tw Cen MT Condensed" panose="020B0606020104020203" pitchFamily="34" charset="-18"/>
            </a:rPr>
            <a:t>Experiment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</a:t>
          </a:r>
          <a:r>
            <a:rPr lang="hr-HR" sz="1500" kern="1200" dirty="0" smtClean="0">
              <a:latin typeface="Calibri" panose="020F0502020204030204" pitchFamily="34" charset="0"/>
            </a:rPr>
            <a:t>ethods and measurements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Data processing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40483" y="1088522"/>
        <a:ext cx="5033675" cy="845559"/>
      </dsp:txXfrm>
    </dsp:sp>
    <dsp:sp modelId="{EE06D0CA-9862-4A99-A23E-E551B72CA373}">
      <dsp:nvSpPr>
        <dsp:cNvPr id="0" name=""/>
        <dsp:cNvSpPr/>
      </dsp:nvSpPr>
      <dsp:spPr>
        <a:xfrm rot="5400000">
          <a:off x="-180103" y="2343797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 </a:t>
          </a:r>
        </a:p>
      </dsp:txBody>
      <dsp:txXfrm rot="-5400000">
        <a:off x="1" y="2583934"/>
        <a:ext cx="840482" cy="360207"/>
      </dsp:txXfrm>
    </dsp:sp>
    <dsp:sp modelId="{38ED8985-F1FE-4BD9-8869-EEE66C524610}">
      <dsp:nvSpPr>
        <dsp:cNvPr id="0" name=""/>
        <dsp:cNvSpPr/>
      </dsp:nvSpPr>
      <dsp:spPr>
        <a:xfrm rot="5400000">
          <a:off x="2957025" y="14209"/>
          <a:ext cx="846333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r-HR" sz="1800" b="1" kern="1200" dirty="0" smtClean="0">
              <a:latin typeface="+mj-lt"/>
            </a:rPr>
            <a:t>Results</a:t>
          </a:r>
          <a:endParaRPr lang="hr-HR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smtClean="0">
              <a:latin typeface="+mj-lt"/>
              <a:cs typeface="Calibri" panose="020F0502020204030204" pitchFamily="34" charset="0"/>
            </a:rPr>
            <a:t>Conclusions</a:t>
          </a:r>
          <a:endParaRPr lang="hr-HR" sz="1800" b="1" kern="1200" dirty="0">
            <a:latin typeface="+mj-lt"/>
            <a:cs typeface="Calibri" panose="020F0502020204030204" pitchFamily="34" charset="0"/>
          </a:endParaRPr>
        </a:p>
      </dsp:txBody>
      <dsp:txXfrm rot="-5400000">
        <a:off x="840483" y="2172067"/>
        <a:ext cx="5038103" cy="76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779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0" cy="3429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7702" y="1147598"/>
            <a:ext cx="6390450" cy="15394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hr-HR" sz="48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6</a:t>
            </a:r>
            <a:r>
              <a:rPr lang="hr-HR" sz="4800" dirty="0" smtClean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. EYE Color</a:t>
            </a:r>
            <a:endParaRPr sz="48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</a:t>
            </a:r>
            <a:r>
              <a:rPr lang="en-GB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:</a:t>
            </a:r>
            <a:r>
              <a:rPr lang="hr-HR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 Ana</a:t>
            </a:r>
            <a:r>
              <a:rPr lang="en-GB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hr-HR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Ćenan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Team</a:t>
            </a:r>
            <a:r>
              <a:rPr lang="en-GB" sz="28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Croatia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4CA67A0-D636-4920-B82A-8BDD4243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13" y="266383"/>
            <a:ext cx="5467541" cy="1124712"/>
          </a:xfrm>
        </p:spPr>
        <p:txBody>
          <a:bodyPr>
            <a:noAutofit/>
          </a:bodyPr>
          <a:lstStyle/>
          <a:p>
            <a:r>
              <a:rPr lang="hr-HR" sz="4000" dirty="0" smtClean="0"/>
              <a:t>REsults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5725" indent="0">
              <a:buNone/>
            </a:pPr>
            <a:endParaRPr lang="hr-HR" dirty="0" smtClean="0"/>
          </a:p>
          <a:p>
            <a:pPr marL="85725" indent="0">
              <a:buNone/>
            </a:pPr>
            <a:endParaRPr lang="hr-HR" dirty="0"/>
          </a:p>
          <a:p>
            <a:pPr marL="85725" indent="0">
              <a:buNone/>
            </a:pPr>
            <a:endParaRPr lang="hr-HR" dirty="0" smtClean="0"/>
          </a:p>
          <a:p>
            <a:pPr marL="85725" indent="0">
              <a:buNone/>
            </a:pPr>
            <a:endParaRPr lang="hr-HR" dirty="0"/>
          </a:p>
          <a:p>
            <a:pPr marL="85725" indent="0">
              <a:buNone/>
            </a:pPr>
            <a:endParaRPr lang="hr-HR" dirty="0" smtClean="0"/>
          </a:p>
          <a:p>
            <a:pPr marL="85725" indent="0">
              <a:buNone/>
            </a:pPr>
            <a:endParaRPr lang="hr-HR" dirty="0"/>
          </a:p>
          <a:p>
            <a:pPr marL="85725" indent="0">
              <a:buNone/>
            </a:pPr>
            <a:endParaRPr lang="hr-HR" dirty="0" smtClean="0"/>
          </a:p>
          <a:p>
            <a:pPr marL="85725" indent="0">
              <a:buNone/>
            </a:pPr>
            <a:endParaRPr lang="hr-HR" dirty="0"/>
          </a:p>
          <a:p>
            <a:pPr marL="85725" indent="0">
              <a:buNone/>
            </a:pPr>
            <a:endParaRPr lang="hr-HR" dirty="0" smtClean="0"/>
          </a:p>
          <a:p>
            <a:pPr marL="85725" indent="0">
              <a:buNone/>
            </a:pPr>
            <a:endParaRPr lang="hr-HR" dirty="0"/>
          </a:p>
          <a:p>
            <a:pPr marL="85725" indent="0">
              <a:buNone/>
            </a:pPr>
            <a:endParaRPr lang="hr-HR" dirty="0" smtClean="0"/>
          </a:p>
          <a:p>
            <a:pPr marL="85725" indent="0">
              <a:buNone/>
            </a:pPr>
            <a:endParaRPr lang="hr-HR" dirty="0"/>
          </a:p>
          <a:p>
            <a:pPr marL="85725" indent="0">
              <a:buNone/>
            </a:pPr>
            <a:r>
              <a:rPr lang="hr-HR" dirty="0"/>
              <a:t>                                                               </a:t>
            </a:r>
            <a:endParaRPr lang="hr-HR" dirty="0" smtClean="0"/>
          </a:p>
          <a:p>
            <a:pPr marL="85725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10</a:t>
            </a:fld>
            <a:endParaRPr lang="en-GB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41384"/>
              </p:ext>
            </p:extLst>
          </p:nvPr>
        </p:nvGraphicFramePr>
        <p:xfrm>
          <a:off x="1935480" y="1104902"/>
          <a:ext cx="3015276" cy="336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638"/>
                <a:gridCol w="1507638"/>
              </a:tblGrid>
              <a:tr h="67809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DESCRIPTION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TOTAL </a:t>
                      </a:r>
                    </a:p>
                    <a:p>
                      <a:pPr algn="ctr"/>
                      <a:r>
                        <a:rPr lang="hr-HR" dirty="0" smtClean="0"/>
                        <a:t>(n)</a:t>
                      </a:r>
                      <a:endParaRPr lang="hr-HR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NUMBER OF </a:t>
                      </a:r>
                    </a:p>
                    <a:p>
                      <a:r>
                        <a:rPr lang="hr-HR" sz="1200" dirty="0" smtClean="0"/>
                        <a:t>QUESTIONNARS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163</a:t>
                      </a:r>
                      <a:endParaRPr lang="hr-HR" dirty="0"/>
                    </a:p>
                  </a:txBody>
                  <a:tcPr anchor="ctr"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hr-HR" dirty="0" smtClean="0"/>
                        <a:t>NUMBER OF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475</a:t>
                      </a:r>
                      <a:endParaRPr lang="hr-HR" dirty="0"/>
                    </a:p>
                  </a:txBody>
                  <a:tcPr anchor="ctr"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hr-HR" dirty="0" smtClean="0"/>
                        <a:t>NUMBER OF </a:t>
                      </a:r>
                    </a:p>
                    <a:p>
                      <a:r>
                        <a:rPr lang="hr-HR" dirty="0" smtClean="0"/>
                        <a:t>GIRLS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215</a:t>
                      </a:r>
                      <a:endParaRPr lang="hr-HR" dirty="0"/>
                    </a:p>
                  </a:txBody>
                  <a:tcPr anchor="ctr"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hr-HR" dirty="0" smtClean="0"/>
                        <a:t>NUMBER OF </a:t>
                      </a:r>
                    </a:p>
                    <a:p>
                      <a:r>
                        <a:rPr lang="hr-HR" dirty="0" smtClean="0"/>
                        <a:t>BOYS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260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87679" y="445025"/>
            <a:ext cx="6136545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000" dirty="0"/>
              <a:t>Results </a:t>
            </a:r>
            <a:endParaRPr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0980" y="1303019"/>
            <a:ext cx="6403245" cy="3265855"/>
          </a:xfrm>
        </p:spPr>
        <p:txBody>
          <a:bodyPr/>
          <a:lstStyle/>
          <a:p>
            <a:r>
              <a:rPr lang="en-US" dirty="0"/>
              <a:t>percentage of children in </a:t>
            </a:r>
            <a:r>
              <a:rPr lang="en-US" dirty="0" smtClean="0"/>
              <a:t>                                                                 different</a:t>
            </a:r>
            <a:r>
              <a:rPr lang="hr-HR" dirty="0" smtClean="0"/>
              <a:t> parental </a:t>
            </a:r>
            <a:r>
              <a:rPr lang="en-US" dirty="0" smtClean="0"/>
              <a:t>groups</a:t>
            </a:r>
            <a:endParaRPr lang="en-US" dirty="0"/>
          </a:p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165EF282-4F5C-47CD-A662-545C71AB47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11</a:t>
            </a:fld>
            <a:endParaRPr lang="en-GB" sz="14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09307614"/>
              </p:ext>
            </p:extLst>
          </p:nvPr>
        </p:nvGraphicFramePr>
        <p:xfrm>
          <a:off x="1168879" y="1345719"/>
          <a:ext cx="4572000" cy="317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9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12</a:t>
            </a:fld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8762" y="508958"/>
            <a:ext cx="247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  x  AA</a:t>
            </a:r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293299" y="1061349"/>
            <a:ext cx="293298" cy="293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2" y="1061349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86" y="1052423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36" y="1043497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216" y="1025535"/>
            <a:ext cx="4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08762" y="1025835"/>
            <a:ext cx="37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9073" y="1001264"/>
            <a:ext cx="39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514236" y="1001264"/>
            <a:ext cx="46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0936" y="1395167"/>
            <a:ext cx="120770" cy="109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1706" y="1372499"/>
            <a:ext cx="711380" cy="1120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902" y="2493034"/>
            <a:ext cx="632184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21" name="Straight Connector 20"/>
          <p:cNvCxnSpPr>
            <a:stCxn id="7" idx="2"/>
          </p:cNvCxnSpPr>
          <p:nvPr/>
        </p:nvCxnSpPr>
        <p:spPr>
          <a:xfrm>
            <a:off x="491707" y="1394867"/>
            <a:ext cx="621101" cy="1098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112808" y="1395167"/>
            <a:ext cx="557003" cy="109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219" y="2493034"/>
            <a:ext cx="59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26" name="Straight Connector 25"/>
          <p:cNvCxnSpPr>
            <a:stCxn id="8" idx="2"/>
          </p:cNvCxnSpPr>
          <p:nvPr/>
        </p:nvCxnSpPr>
        <p:spPr>
          <a:xfrm>
            <a:off x="796087" y="1395167"/>
            <a:ext cx="795787" cy="109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4101"/>
          <p:cNvCxnSpPr>
            <a:endCxn id="9" idx="2"/>
          </p:cNvCxnSpPr>
          <p:nvPr/>
        </p:nvCxnSpPr>
        <p:spPr>
          <a:xfrm flipH="1" flipV="1">
            <a:off x="1395474" y="1370596"/>
            <a:ext cx="196401" cy="1122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1493674" y="2493035"/>
            <a:ext cx="49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08" name="Straight Connector 4107"/>
          <p:cNvCxnSpPr/>
          <p:nvPr/>
        </p:nvCxnSpPr>
        <p:spPr>
          <a:xfrm>
            <a:off x="919912" y="1363573"/>
            <a:ext cx="1167680" cy="112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Straight Connector 4109"/>
          <p:cNvCxnSpPr/>
          <p:nvPr/>
        </p:nvCxnSpPr>
        <p:spPr>
          <a:xfrm flipH="1" flipV="1">
            <a:off x="1749155" y="1395167"/>
            <a:ext cx="338437" cy="109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4110"/>
          <p:cNvSpPr txBox="1"/>
          <p:nvPr/>
        </p:nvSpPr>
        <p:spPr>
          <a:xfrm>
            <a:off x="1984075" y="2493035"/>
            <a:ext cx="4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sp>
        <p:nvSpPr>
          <p:cNvPr id="4113" name="TextBox 4112"/>
          <p:cNvSpPr txBox="1"/>
          <p:nvPr/>
        </p:nvSpPr>
        <p:spPr>
          <a:xfrm>
            <a:off x="3881887" y="508958"/>
            <a:ext cx="219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Aa  x  Aa</a:t>
            </a:r>
            <a:endParaRPr lang="hr-HR" dirty="0"/>
          </a:p>
        </p:txBody>
      </p:sp>
      <p:pic>
        <p:nvPicPr>
          <p:cNvPr id="41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15" y="1043497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65" y="1052423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79" y="1043497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9" y="1061349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9" name="TextBox 4118"/>
          <p:cNvSpPr txBox="1"/>
          <p:nvPr/>
        </p:nvSpPr>
        <p:spPr>
          <a:xfrm>
            <a:off x="4270075" y="1003167"/>
            <a:ext cx="47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p:sp>
        <p:nvSpPr>
          <p:cNvPr id="4120" name="TextBox 4119"/>
          <p:cNvSpPr txBox="1"/>
          <p:nvPr/>
        </p:nvSpPr>
        <p:spPr>
          <a:xfrm>
            <a:off x="4593865" y="985315"/>
            <a:ext cx="38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4121" name="TextBox 4120"/>
          <p:cNvSpPr txBox="1"/>
          <p:nvPr/>
        </p:nvSpPr>
        <p:spPr>
          <a:xfrm>
            <a:off x="5130979" y="1001264"/>
            <a:ext cx="37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4122" name="TextBox 4121"/>
          <p:cNvSpPr txBox="1"/>
          <p:nvPr/>
        </p:nvSpPr>
        <p:spPr>
          <a:xfrm>
            <a:off x="5442129" y="1001264"/>
            <a:ext cx="38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cxnSp>
        <p:nvCxnSpPr>
          <p:cNvPr id="4124" name="Straight Connector 4123"/>
          <p:cNvCxnSpPr/>
          <p:nvPr/>
        </p:nvCxnSpPr>
        <p:spPr>
          <a:xfrm flipH="1">
            <a:off x="4166558" y="1395167"/>
            <a:ext cx="207034" cy="93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7" name="Straight Connector 4126"/>
          <p:cNvCxnSpPr/>
          <p:nvPr/>
        </p:nvCxnSpPr>
        <p:spPr>
          <a:xfrm flipV="1">
            <a:off x="4166558" y="1394867"/>
            <a:ext cx="964421" cy="93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8" name="TextBox 4127"/>
          <p:cNvSpPr txBox="1"/>
          <p:nvPr/>
        </p:nvSpPr>
        <p:spPr>
          <a:xfrm>
            <a:off x="3881887" y="2389517"/>
            <a:ext cx="63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30" name="Straight Connector 4129"/>
          <p:cNvCxnSpPr/>
          <p:nvPr/>
        </p:nvCxnSpPr>
        <p:spPr>
          <a:xfrm>
            <a:off x="4512214" y="1395167"/>
            <a:ext cx="136554" cy="99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2" name="Straight Connector 4131"/>
          <p:cNvCxnSpPr/>
          <p:nvPr/>
        </p:nvCxnSpPr>
        <p:spPr>
          <a:xfrm flipV="1">
            <a:off x="4648768" y="1395167"/>
            <a:ext cx="860634" cy="99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4" name="TextBox 4133"/>
          <p:cNvSpPr txBox="1"/>
          <p:nvPr/>
        </p:nvSpPr>
        <p:spPr>
          <a:xfrm>
            <a:off x="4410570" y="2393028"/>
            <a:ext cx="56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36" name="Straight Connector 4135"/>
          <p:cNvCxnSpPr/>
          <p:nvPr/>
        </p:nvCxnSpPr>
        <p:spPr>
          <a:xfrm>
            <a:off x="4749440" y="1395167"/>
            <a:ext cx="443662" cy="997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8" name="Straight Connector 4137"/>
          <p:cNvCxnSpPr/>
          <p:nvPr/>
        </p:nvCxnSpPr>
        <p:spPr>
          <a:xfrm flipV="1">
            <a:off x="5193102" y="1395167"/>
            <a:ext cx="93452" cy="997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9" name="TextBox 4138"/>
          <p:cNvSpPr txBox="1"/>
          <p:nvPr/>
        </p:nvSpPr>
        <p:spPr>
          <a:xfrm>
            <a:off x="4977441" y="2393028"/>
            <a:ext cx="6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41" name="Straight Connector 4140"/>
          <p:cNvCxnSpPr/>
          <p:nvPr/>
        </p:nvCxnSpPr>
        <p:spPr>
          <a:xfrm>
            <a:off x="4905015" y="1354647"/>
            <a:ext cx="919554" cy="974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3" name="Straight Connector 4142"/>
          <p:cNvCxnSpPr/>
          <p:nvPr/>
        </p:nvCxnSpPr>
        <p:spPr>
          <a:xfrm flipH="1" flipV="1">
            <a:off x="5633349" y="1395167"/>
            <a:ext cx="191220" cy="93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4" name="TextBox 4143"/>
          <p:cNvSpPr txBox="1"/>
          <p:nvPr/>
        </p:nvSpPr>
        <p:spPr>
          <a:xfrm>
            <a:off x="5633349" y="2389517"/>
            <a:ext cx="58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sp>
        <p:nvSpPr>
          <p:cNvPr id="4146" name="TextBox 4145"/>
          <p:cNvSpPr txBox="1"/>
          <p:nvPr/>
        </p:nvSpPr>
        <p:spPr>
          <a:xfrm>
            <a:off x="1802335" y="94891"/>
            <a:ext cx="295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BROWN-BROWN</a:t>
            </a:r>
            <a:endParaRPr lang="hr-HR" sz="2800" dirty="0"/>
          </a:p>
        </p:txBody>
      </p:sp>
      <p:sp>
        <p:nvSpPr>
          <p:cNvPr id="4148" name="TextBox 4147"/>
          <p:cNvSpPr txBox="1"/>
          <p:nvPr/>
        </p:nvSpPr>
        <p:spPr>
          <a:xfrm>
            <a:off x="2583611" y="2872596"/>
            <a:ext cx="183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  x  Aa</a:t>
            </a:r>
            <a:endParaRPr lang="hr-HR" dirty="0"/>
          </a:p>
        </p:txBody>
      </p:sp>
      <p:pic>
        <p:nvPicPr>
          <p:cNvPr id="41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06" y="324192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6" y="324192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94" y="324192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44" y="324192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53" name="TextBox 4152"/>
          <p:cNvSpPr txBox="1"/>
          <p:nvPr/>
        </p:nvSpPr>
        <p:spPr>
          <a:xfrm>
            <a:off x="2311580" y="3183746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4154" name="TextBox 4153"/>
          <p:cNvSpPr txBox="1"/>
          <p:nvPr/>
        </p:nvSpPr>
        <p:spPr>
          <a:xfrm>
            <a:off x="2583611" y="3179133"/>
            <a:ext cx="311150" cy="37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4155" name="TextBox 4154"/>
          <p:cNvSpPr txBox="1"/>
          <p:nvPr/>
        </p:nvSpPr>
        <p:spPr>
          <a:xfrm>
            <a:off x="3305594" y="3183746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4156" name="TextBox 4155"/>
          <p:cNvSpPr txBox="1"/>
          <p:nvPr/>
        </p:nvSpPr>
        <p:spPr>
          <a:xfrm>
            <a:off x="3616744" y="3174521"/>
            <a:ext cx="37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cxnSp>
        <p:nvCxnSpPr>
          <p:cNvPr id="4158" name="Straight Connector 4157"/>
          <p:cNvCxnSpPr/>
          <p:nvPr/>
        </p:nvCxnSpPr>
        <p:spPr>
          <a:xfrm flipH="1">
            <a:off x="2007177" y="3557690"/>
            <a:ext cx="312729" cy="73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0" name="Straight Connector 4159"/>
          <p:cNvCxnSpPr/>
          <p:nvPr/>
        </p:nvCxnSpPr>
        <p:spPr>
          <a:xfrm flipV="1">
            <a:off x="2007177" y="3557690"/>
            <a:ext cx="1343414" cy="73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1" name="TextBox 4160"/>
          <p:cNvSpPr txBox="1"/>
          <p:nvPr/>
        </p:nvSpPr>
        <p:spPr>
          <a:xfrm>
            <a:off x="1669811" y="4416725"/>
            <a:ext cx="7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63" name="Straight Connector 4162"/>
          <p:cNvCxnSpPr/>
          <p:nvPr/>
        </p:nvCxnSpPr>
        <p:spPr>
          <a:xfrm>
            <a:off x="2467155" y="3557690"/>
            <a:ext cx="8326" cy="73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5" name="Straight Connector 4164"/>
          <p:cNvCxnSpPr/>
          <p:nvPr/>
        </p:nvCxnSpPr>
        <p:spPr>
          <a:xfrm flipV="1">
            <a:off x="2475481" y="3557690"/>
            <a:ext cx="1235584" cy="7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6" name="TextBox 4165"/>
          <p:cNvSpPr txBox="1"/>
          <p:nvPr/>
        </p:nvSpPr>
        <p:spPr>
          <a:xfrm>
            <a:off x="2225615" y="4416725"/>
            <a:ext cx="6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68" name="Straight Connector 4167"/>
          <p:cNvCxnSpPr/>
          <p:nvPr/>
        </p:nvCxnSpPr>
        <p:spPr>
          <a:xfrm>
            <a:off x="2739186" y="3557690"/>
            <a:ext cx="384714" cy="73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0" name="Straight Connector 4169"/>
          <p:cNvCxnSpPr/>
          <p:nvPr/>
        </p:nvCxnSpPr>
        <p:spPr>
          <a:xfrm flipV="1">
            <a:off x="3123900" y="3557690"/>
            <a:ext cx="337269" cy="73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1" name="TextBox 4170"/>
          <p:cNvSpPr txBox="1"/>
          <p:nvPr/>
        </p:nvSpPr>
        <p:spPr>
          <a:xfrm>
            <a:off x="2894761" y="4416725"/>
            <a:ext cx="56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4173" name="Straight Connector 4172"/>
          <p:cNvCxnSpPr/>
          <p:nvPr/>
        </p:nvCxnSpPr>
        <p:spPr>
          <a:xfrm>
            <a:off x="2909408" y="3543853"/>
            <a:ext cx="707336" cy="752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5" name="Straight Connector 4174"/>
          <p:cNvCxnSpPr/>
          <p:nvPr/>
        </p:nvCxnSpPr>
        <p:spPr>
          <a:xfrm flipV="1">
            <a:off x="3616744" y="3557690"/>
            <a:ext cx="188643" cy="7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8" name="TextBox 4177"/>
          <p:cNvSpPr txBox="1"/>
          <p:nvPr/>
        </p:nvSpPr>
        <p:spPr>
          <a:xfrm>
            <a:off x="3500317" y="4416725"/>
            <a:ext cx="49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sp>
        <p:nvSpPr>
          <p:cNvPr id="3" name="Oval 2"/>
          <p:cNvSpPr/>
          <p:nvPr/>
        </p:nvSpPr>
        <p:spPr>
          <a:xfrm>
            <a:off x="5597704" y="2393028"/>
            <a:ext cx="475292" cy="46933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28959" y="2872596"/>
            <a:ext cx="0" cy="524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69739" y="3543852"/>
            <a:ext cx="148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</a:t>
            </a:r>
            <a:r>
              <a:rPr lang="hr-HR" dirty="0" smtClean="0"/>
              <a:t>mall possibility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93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3" y="445025"/>
            <a:ext cx="6201531" cy="572700"/>
          </a:xfrm>
        </p:spPr>
        <p:txBody>
          <a:bodyPr>
            <a:noAutofit/>
          </a:bodyPr>
          <a:lstStyle/>
          <a:p>
            <a:r>
              <a:rPr lang="hr-HR" sz="4000" dirty="0" smtClean="0"/>
              <a:t>Results: brown-brown 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13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602269"/>
              </p:ext>
            </p:extLst>
          </p:nvPr>
        </p:nvGraphicFramePr>
        <p:xfrm>
          <a:off x="785004" y="1631470"/>
          <a:ext cx="50162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2989" y="4028536"/>
            <a:ext cx="73324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Calibri" panose="020F0502020204030204" pitchFamily="34" charset="0"/>
              </a:rPr>
              <a:t>blue</a:t>
            </a:r>
            <a:endParaRPr lang="hr-HR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14</a:t>
            </a:fld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65230" y="189780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BLUE-BROWN</a:t>
            </a:r>
            <a:endParaRPr lang="hr-H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3" y="12586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849" y="819509"/>
            <a:ext cx="24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</a:t>
            </a:r>
            <a:r>
              <a:rPr lang="hr-HR" sz="2000" dirty="0" smtClean="0"/>
              <a:t>a  x  Aa</a:t>
            </a:r>
            <a:endParaRPr lang="hr-H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8" y="126071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6" y="126071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96" y="126071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30" y="12586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558" y="1203169"/>
            <a:ext cx="32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87238" y="1200466"/>
            <a:ext cx="40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266346" y="1203169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577496" y="1203169"/>
            <a:ext cx="3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56559" y="1572501"/>
            <a:ext cx="80227" cy="88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6323" y="1572501"/>
            <a:ext cx="900023" cy="88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992" y="2462039"/>
            <a:ext cx="89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19" name="Straight Connector 18"/>
          <p:cNvCxnSpPr>
            <a:stCxn id="5122" idx="2"/>
          </p:cNvCxnSpPr>
          <p:nvPr/>
        </p:nvCxnSpPr>
        <p:spPr>
          <a:xfrm>
            <a:off x="521898" y="1569798"/>
            <a:ext cx="294436" cy="81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6334" y="1572501"/>
            <a:ext cx="839938" cy="817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7238" y="2456924"/>
            <a:ext cx="55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6334" y="1572501"/>
            <a:ext cx="520760" cy="889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37094" y="1656272"/>
            <a:ext cx="84827" cy="80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69269" y="2456924"/>
            <a:ext cx="48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5121" name="Straight Connector 5120"/>
          <p:cNvCxnSpPr/>
          <p:nvPr/>
        </p:nvCxnSpPr>
        <p:spPr>
          <a:xfrm>
            <a:off x="966653" y="1572501"/>
            <a:ext cx="853520" cy="884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Connector 5127"/>
          <p:cNvCxnSpPr/>
          <p:nvPr/>
        </p:nvCxnSpPr>
        <p:spPr>
          <a:xfrm flipH="1" flipV="1">
            <a:off x="1733071" y="1656272"/>
            <a:ext cx="87102" cy="80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5128"/>
          <p:cNvSpPr txBox="1"/>
          <p:nvPr/>
        </p:nvSpPr>
        <p:spPr>
          <a:xfrm>
            <a:off x="1733071" y="2509484"/>
            <a:ext cx="5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7" y="12586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51" y="1258648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19" y="1261351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TextBox 5132"/>
          <p:cNvSpPr txBox="1"/>
          <p:nvPr/>
        </p:nvSpPr>
        <p:spPr>
          <a:xfrm>
            <a:off x="4761781" y="874988"/>
            <a:ext cx="171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</a:t>
            </a:r>
            <a:r>
              <a:rPr lang="hr-HR" sz="2000" dirty="0" smtClean="0"/>
              <a:t>a  x  AA</a:t>
            </a:r>
            <a:endParaRPr lang="hr-HR" sz="2000" dirty="0"/>
          </a:p>
        </p:txBody>
      </p:sp>
      <p:sp>
        <p:nvSpPr>
          <p:cNvPr id="5135" name="TextBox 5134"/>
          <p:cNvSpPr txBox="1"/>
          <p:nvPr/>
        </p:nvSpPr>
        <p:spPr>
          <a:xfrm>
            <a:off x="4580027" y="1203169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5136" name="TextBox 5135"/>
          <p:cNvSpPr txBox="1"/>
          <p:nvPr/>
        </p:nvSpPr>
        <p:spPr>
          <a:xfrm>
            <a:off x="4891177" y="1203169"/>
            <a:ext cx="33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5137" name="TextBox 5136"/>
          <p:cNvSpPr txBox="1"/>
          <p:nvPr/>
        </p:nvSpPr>
        <p:spPr>
          <a:xfrm>
            <a:off x="5372219" y="1232260"/>
            <a:ext cx="4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5138" name="TextBox 5137"/>
          <p:cNvSpPr txBox="1"/>
          <p:nvPr/>
        </p:nvSpPr>
        <p:spPr>
          <a:xfrm>
            <a:off x="5666715" y="1229557"/>
            <a:ext cx="2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cxnSp>
        <p:nvCxnSpPr>
          <p:cNvPr id="5140" name="Straight Connector 5139"/>
          <p:cNvCxnSpPr>
            <a:stCxn id="5130" idx="2"/>
          </p:cNvCxnSpPr>
          <p:nvPr/>
        </p:nvCxnSpPr>
        <p:spPr>
          <a:xfrm flipH="1">
            <a:off x="4442606" y="1569798"/>
            <a:ext cx="292996" cy="81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Straight Connector 5143"/>
          <p:cNvCxnSpPr/>
          <p:nvPr/>
        </p:nvCxnSpPr>
        <p:spPr>
          <a:xfrm flipV="1">
            <a:off x="4442605" y="1601592"/>
            <a:ext cx="929614" cy="787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TextBox 5145"/>
          <p:cNvSpPr txBox="1"/>
          <p:nvPr/>
        </p:nvSpPr>
        <p:spPr>
          <a:xfrm>
            <a:off x="4183811" y="2462039"/>
            <a:ext cx="55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5148" name="Straight Connector 5147"/>
          <p:cNvCxnSpPr>
            <a:stCxn id="5130" idx="2"/>
          </p:cNvCxnSpPr>
          <p:nvPr/>
        </p:nvCxnSpPr>
        <p:spPr>
          <a:xfrm>
            <a:off x="4735602" y="1569798"/>
            <a:ext cx="233213" cy="81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" name="Straight Connector 5151"/>
          <p:cNvCxnSpPr/>
          <p:nvPr/>
        </p:nvCxnSpPr>
        <p:spPr>
          <a:xfrm flipV="1">
            <a:off x="4968815" y="1601592"/>
            <a:ext cx="847005" cy="787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5" name="TextBox 5154"/>
          <p:cNvSpPr txBox="1"/>
          <p:nvPr/>
        </p:nvSpPr>
        <p:spPr>
          <a:xfrm>
            <a:off x="4761781" y="2456924"/>
            <a:ext cx="54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5157" name="Straight Connector 5156"/>
          <p:cNvCxnSpPr/>
          <p:nvPr/>
        </p:nvCxnSpPr>
        <p:spPr>
          <a:xfrm>
            <a:off x="5031835" y="1601592"/>
            <a:ext cx="495959" cy="855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9" name="Straight Connector 5158"/>
          <p:cNvCxnSpPr/>
          <p:nvPr/>
        </p:nvCxnSpPr>
        <p:spPr>
          <a:xfrm flipV="1">
            <a:off x="5527794" y="1656272"/>
            <a:ext cx="0" cy="805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TextBox 5159"/>
          <p:cNvSpPr txBox="1"/>
          <p:nvPr/>
        </p:nvSpPr>
        <p:spPr>
          <a:xfrm>
            <a:off x="5349992" y="2463946"/>
            <a:ext cx="4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5162" name="Straight Connector 5161"/>
          <p:cNvCxnSpPr/>
          <p:nvPr/>
        </p:nvCxnSpPr>
        <p:spPr>
          <a:xfrm>
            <a:off x="5226019" y="1527215"/>
            <a:ext cx="755561" cy="86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4" name="Straight Connector 5163"/>
          <p:cNvCxnSpPr/>
          <p:nvPr/>
        </p:nvCxnSpPr>
        <p:spPr>
          <a:xfrm flipH="1" flipV="1">
            <a:off x="5964926" y="1572502"/>
            <a:ext cx="16654" cy="817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7" name="TextBox 5166"/>
          <p:cNvSpPr txBox="1"/>
          <p:nvPr/>
        </p:nvSpPr>
        <p:spPr>
          <a:xfrm>
            <a:off x="5891842" y="2456924"/>
            <a:ext cx="50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sp>
        <p:nvSpPr>
          <p:cNvPr id="3" name="Oval 2"/>
          <p:cNvSpPr/>
          <p:nvPr/>
        </p:nvSpPr>
        <p:spPr>
          <a:xfrm>
            <a:off x="687238" y="2463945"/>
            <a:ext cx="418771" cy="41487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44" y="2509484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3" y="445025"/>
            <a:ext cx="6201531" cy="572700"/>
          </a:xfrm>
        </p:spPr>
        <p:txBody>
          <a:bodyPr>
            <a:noAutofit/>
          </a:bodyPr>
          <a:lstStyle/>
          <a:p>
            <a:r>
              <a:rPr lang="hr-HR" sz="4000" dirty="0" smtClean="0"/>
              <a:t>Results: blue-brown group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15</a:t>
            </a:fld>
            <a:endParaRPr lang="en-GB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931568"/>
              </p:ext>
            </p:extLst>
          </p:nvPr>
        </p:nvGraphicFramePr>
        <p:xfrm>
          <a:off x="910087" y="16573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1109" y="293295"/>
            <a:ext cx="31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BLUE-BLUE</a:t>
            </a:r>
            <a:endParaRPr lang="hr-HR" sz="3200" dirty="0"/>
          </a:p>
        </p:txBody>
      </p:sp>
      <p:sp>
        <p:nvSpPr>
          <p:cNvPr id="6" name="Oval 5"/>
          <p:cNvSpPr/>
          <p:nvPr/>
        </p:nvSpPr>
        <p:spPr>
          <a:xfrm>
            <a:off x="2191109" y="1647645"/>
            <a:ext cx="396817" cy="362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475782" y="1145232"/>
            <a:ext cx="286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</a:t>
            </a:r>
            <a:r>
              <a:rPr lang="hr-HR" sz="2400" dirty="0" smtClean="0"/>
              <a:t>a  x  aa</a:t>
            </a:r>
            <a:endParaRPr lang="hr-H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60" y="1647645"/>
            <a:ext cx="41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29" y="1647645"/>
            <a:ext cx="41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0" y="1647645"/>
            <a:ext cx="41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906438" y="1956896"/>
            <a:ext cx="342784" cy="1062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06438" y="2009955"/>
            <a:ext cx="1482796" cy="1009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6476" y="1606897"/>
            <a:ext cx="4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2613533" y="1606897"/>
            <a:ext cx="4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3389234" y="1613006"/>
            <a:ext cx="4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3765430" y="1613006"/>
            <a:ext cx="41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1525740" y="3003856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aa</a:t>
            </a:r>
            <a:endParaRPr lang="hr-HR" sz="2000" dirty="0"/>
          </a:p>
        </p:txBody>
      </p:sp>
      <p:cxnSp>
        <p:nvCxnSpPr>
          <p:cNvPr id="19" name="Straight Connector 18"/>
          <p:cNvCxnSpPr>
            <a:stCxn id="6" idx="4"/>
          </p:cNvCxnSpPr>
          <p:nvPr/>
        </p:nvCxnSpPr>
        <p:spPr>
          <a:xfrm>
            <a:off x="2389518" y="2009955"/>
            <a:ext cx="86264" cy="100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147" idx="2"/>
          </p:cNvCxnSpPr>
          <p:nvPr/>
        </p:nvCxnSpPr>
        <p:spPr>
          <a:xfrm flipV="1">
            <a:off x="2477688" y="2025470"/>
            <a:ext cx="1050110" cy="99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49358" y="3010618"/>
            <a:ext cx="81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aa</a:t>
            </a:r>
            <a:endParaRPr lang="hr-HR" sz="2000" dirty="0"/>
          </a:p>
        </p:txBody>
      </p:sp>
      <p:cxnSp>
        <p:nvCxnSpPr>
          <p:cNvPr id="24" name="Straight Connector 23"/>
          <p:cNvCxnSpPr>
            <a:stCxn id="6146" idx="2"/>
          </p:cNvCxnSpPr>
          <p:nvPr/>
        </p:nvCxnSpPr>
        <p:spPr>
          <a:xfrm>
            <a:off x="2803929" y="2025470"/>
            <a:ext cx="457063" cy="111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52158" y="2025470"/>
            <a:ext cx="513272" cy="111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60512" y="3034634"/>
            <a:ext cx="58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33461" y="2025470"/>
            <a:ext cx="900574" cy="99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148" idx="2"/>
          </p:cNvCxnSpPr>
          <p:nvPr/>
        </p:nvCxnSpPr>
        <p:spPr>
          <a:xfrm flipV="1">
            <a:off x="3834035" y="2025470"/>
            <a:ext cx="99744" cy="100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6148"/>
          <p:cNvSpPr txBox="1"/>
          <p:nvPr/>
        </p:nvSpPr>
        <p:spPr>
          <a:xfrm>
            <a:off x="3726610" y="3019246"/>
            <a:ext cx="66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43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3" y="445025"/>
            <a:ext cx="6201531" cy="572700"/>
          </a:xfrm>
        </p:spPr>
        <p:txBody>
          <a:bodyPr>
            <a:noAutofit/>
          </a:bodyPr>
          <a:lstStyle/>
          <a:p>
            <a:r>
              <a:rPr lang="hr-HR" sz="4000" dirty="0" smtClean="0"/>
              <a:t>Results: blue-blue group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17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993541"/>
              </p:ext>
            </p:extLst>
          </p:nvPr>
        </p:nvGraphicFramePr>
        <p:xfrm>
          <a:off x="1099868" y="17091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3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025" y="444500"/>
            <a:ext cx="6149975" cy="573088"/>
          </a:xfrm>
        </p:spPr>
        <p:txBody>
          <a:bodyPr>
            <a:noAutofit/>
          </a:bodyPr>
          <a:lstStyle/>
          <a:p>
            <a:r>
              <a:rPr lang="hr-HR" sz="4000" dirty="0" smtClean="0"/>
              <a:t>Is there any difference between gender?</a:t>
            </a:r>
            <a:endParaRPr lang="hr-HR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58468"/>
              </p:ext>
            </p:extLst>
          </p:nvPr>
        </p:nvGraphicFramePr>
        <p:xfrm>
          <a:off x="409305" y="3541159"/>
          <a:ext cx="38862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/>
                <a:gridCol w="609600"/>
                <a:gridCol w="635000"/>
                <a:gridCol w="609600"/>
                <a:gridCol w="1028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blue-blue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male</a:t>
                      </a:r>
                      <a:endParaRPr lang="hr-H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female</a:t>
                      </a:r>
                      <a:endParaRPr lang="hr-H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sum</a:t>
                      </a:r>
                      <a:endParaRPr lang="hr-H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brown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2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3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blue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20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20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40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χ² = 0</a:t>
                      </a:r>
                      <a:endParaRPr lang="el-G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17571"/>
              </p:ext>
            </p:extLst>
          </p:nvPr>
        </p:nvGraphicFramePr>
        <p:xfrm>
          <a:off x="431321" y="2570671"/>
          <a:ext cx="3881437" cy="797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070"/>
                <a:gridCol w="608853"/>
                <a:gridCol w="634222"/>
                <a:gridCol w="608853"/>
                <a:gridCol w="1027439"/>
              </a:tblGrid>
              <a:tr h="193739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brown-blue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male</a:t>
                      </a:r>
                      <a:endParaRPr lang="hr-H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female</a:t>
                      </a:r>
                      <a:endParaRPr lang="hr-H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sum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3739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brown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79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81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160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372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blue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40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65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105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χ² = 3,1246</a:t>
                      </a:r>
                      <a:endParaRPr lang="el-G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3739"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146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18025"/>
              </p:ext>
            </p:extLst>
          </p:nvPr>
        </p:nvGraphicFramePr>
        <p:xfrm>
          <a:off x="435186" y="1703732"/>
          <a:ext cx="38862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/>
                <a:gridCol w="609600"/>
                <a:gridCol w="635000"/>
                <a:gridCol w="609600"/>
                <a:gridCol w="1028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brown-brown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male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female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sum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brown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59 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70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blue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15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21 </a:t>
                      </a:r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36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χ² = 0,1438</a:t>
                      </a:r>
                      <a:endParaRPr lang="el-G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35902" y="1449238"/>
            <a:ext cx="146649" cy="1293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815" y="1329270"/>
            <a:ext cx="15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Expected value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4735902" y="1958196"/>
            <a:ext cx="146649" cy="1639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4968814" y="1870870"/>
            <a:ext cx="151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Observed value</a:t>
            </a:r>
            <a:endParaRPr lang="hr-H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735902" y="2622430"/>
            <a:ext cx="195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Degrees of freedom: 1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735902" y="3416060"/>
            <a:ext cx="195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</a:t>
            </a:r>
            <a:r>
              <a:rPr lang="hr-HR" dirty="0" smtClean="0"/>
              <a:t>here is no difference between males and females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42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40800" y="729752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000" dirty="0"/>
              <a:t>Conclusion</a:t>
            </a:r>
            <a:endParaRPr sz="40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529334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Eye color does not depend on one gene </a:t>
            </a:r>
          </a:p>
          <a:p>
            <a:pPr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inheritance of eye color does not depend on gender</a:t>
            </a:r>
          </a:p>
          <a:p>
            <a:pPr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future research: determination of the genotype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775A6216-01F2-45EA-8ED5-B7676CC411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19</a:t>
            </a:fld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19" y="1780095"/>
            <a:ext cx="444799" cy="24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28" y="2277823"/>
            <a:ext cx="480133" cy="2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20946" y="66189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6</a:t>
            </a:r>
            <a:r>
              <a:rPr lang="hr-HR" sz="4000" dirty="0" smtClean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. EYE COLOR</a:t>
            </a:r>
            <a:endParaRPr sz="40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47241" y="1405198"/>
            <a:ext cx="6286725" cy="7132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certain human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populations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genetics allows predicting inheritance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eye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among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In other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populations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present day World, nearly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same eye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it possible to determine about the eye colors in both distant 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ancestors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descendants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relatives of one living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BAB3F09C-C261-4290-A61C-1E4D97AEB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</a:t>
            </a:fld>
            <a:endParaRPr lang="en-GB" sz="14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40" y="2936700"/>
            <a:ext cx="193598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20777" y="68970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000" dirty="0"/>
              <a:t>Literature</a:t>
            </a:r>
            <a:endParaRPr sz="40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www.genetika.biol.pmf.unizg.hr/pogl2.html (1. 12. 2017.)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www.genetika.biol.pmf.unizg.hr/pogl3.html (5. 12. 2017.)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Cochran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William G. (1952). "The Chi-square Test of Goodness of Fit". The Annals of Mathematical Statistics. 23: 315–345. doi:10.1214/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aoms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/1177729380. JSTOR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2236678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6AA49E5C-9DE6-403A-AE2A-8A207EE93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20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754213" y="1194726"/>
            <a:ext cx="5286168" cy="10769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Thank you</a:t>
            </a:r>
            <a:r>
              <a:rPr lang="hr-HR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!</a:t>
            </a:r>
            <a:endParaRPr sz="6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xmlns="" id="{444FA644-3D11-4979-883B-F93704B70A26}"/>
              </a:ext>
            </a:extLst>
          </p:cNvPr>
          <p:cNvSpPr txBox="1">
            <a:spLocks/>
          </p:cNvSpPr>
          <p:nvPr/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</a:t>
            </a:r>
            <a:r>
              <a:rPr lang="hr-HR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Ana Ćenan</a:t>
            </a:r>
            <a:endParaRPr lang="en-GB"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xmlns="" id="{0DFBD5AE-A1CB-417B-A135-DADCCB8CDC7B}"/>
              </a:ext>
            </a:extLst>
          </p:cNvPr>
          <p:cNvSpPr txBox="1">
            <a:spLocks/>
          </p:cNvSpPr>
          <p:nvPr/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3200">
                <a:latin typeface="Tw Cen MT Condensed" panose="020B0606020104020203" pitchFamily="34" charset="-18"/>
              </a:rPr>
              <a:t>Team</a:t>
            </a:r>
            <a:r>
              <a:rPr lang="en-GB" sz="2800">
                <a:latin typeface="Tw Cen MT Condensed" panose="020B0606020104020203" pitchFamily="34" charset="-18"/>
              </a:rPr>
              <a:t> </a:t>
            </a:r>
            <a:r>
              <a:rPr lang="en-GB" sz="3200">
                <a:latin typeface="Tw Cen MT Condensed" panose="020B0606020104020203" pitchFamily="34" charset="-18"/>
              </a:rPr>
              <a:t>Croatia</a:t>
            </a:r>
            <a:endParaRPr lang="en-GB" sz="3200" dirty="0">
              <a:latin typeface="Tw Cen MT Condensed" panose="020B0606020104020203" pitchFamily="34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06C2581-05F0-42F2-BDB4-4DC49EB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445025"/>
            <a:ext cx="6067964" cy="572700"/>
          </a:xfrm>
        </p:spPr>
        <p:txBody>
          <a:bodyPr>
            <a:noAutofit/>
          </a:bodyPr>
          <a:lstStyle/>
          <a:p>
            <a:r>
              <a:rPr lang="hr-HR" sz="4000" dirty="0" smtClean="0"/>
              <a:t>ALLELES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75" y="1249679"/>
            <a:ext cx="6390450" cy="3319195"/>
          </a:xfrm>
        </p:spPr>
        <p:txBody>
          <a:bodyPr/>
          <a:lstStyle/>
          <a:p>
            <a:r>
              <a:rPr lang="hr-HR" dirty="0" smtClean="0"/>
              <a:t>Genetic sequence </a:t>
            </a:r>
          </a:p>
          <a:p>
            <a:pPr marL="85725" indent="0">
              <a:buNone/>
            </a:pPr>
            <a:endParaRPr lang="hr-HR" dirty="0" smtClean="0"/>
          </a:p>
          <a:p>
            <a:r>
              <a:rPr lang="hr-HR" dirty="0" smtClean="0"/>
              <a:t>An</a:t>
            </a:r>
            <a:r>
              <a:rPr lang="en-US" dirty="0" smtClean="0"/>
              <a:t> </a:t>
            </a:r>
            <a:r>
              <a:rPr lang="hr-HR" dirty="0" smtClean="0"/>
              <a:t>alternative</a:t>
            </a:r>
            <a:r>
              <a:rPr lang="en-US" dirty="0" smtClean="0"/>
              <a:t> </a:t>
            </a:r>
            <a:r>
              <a:rPr lang="en-US" dirty="0"/>
              <a:t>form of a </a:t>
            </a:r>
            <a:r>
              <a:rPr lang="en-US" dirty="0" smtClean="0"/>
              <a:t>gene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Located on a lokus of a  chromosome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22</a:t>
            </a:fld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" y="2623500"/>
            <a:ext cx="37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1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" y="445025"/>
            <a:ext cx="6113684" cy="572700"/>
          </a:xfrm>
        </p:spPr>
        <p:txBody>
          <a:bodyPr>
            <a:noAutofit/>
          </a:bodyPr>
          <a:lstStyle/>
          <a:p>
            <a:r>
              <a:rPr lang="hr-HR" sz="4000" dirty="0" smtClean="0"/>
              <a:t>GREGOR MENDEL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75" y="1234439"/>
            <a:ext cx="6390450" cy="3334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600" dirty="0" smtClean="0"/>
              <a:t>K</a:t>
            </a:r>
            <a:r>
              <a:rPr lang="en-US" sz="1600" dirty="0" err="1" smtClean="0"/>
              <a:t>nown</a:t>
            </a:r>
            <a:r>
              <a:rPr lang="en-US" sz="1600" dirty="0" smtClean="0"/>
              <a:t> </a:t>
            </a:r>
            <a:r>
              <a:rPr lang="en-US" sz="1600" dirty="0"/>
              <a:t>as the "father of modern </a:t>
            </a:r>
            <a:r>
              <a:rPr lang="en-US" sz="1600" dirty="0" smtClean="0"/>
              <a:t>genetics„</a:t>
            </a:r>
            <a:endParaRPr lang="hr-HR" sz="1600" dirty="0" smtClean="0"/>
          </a:p>
          <a:p>
            <a:pPr>
              <a:lnSpc>
                <a:spcPct val="150000"/>
              </a:lnSpc>
            </a:pPr>
            <a:r>
              <a:rPr lang="hr-HR" sz="1600" dirty="0" smtClean="0"/>
              <a:t>Experimented with </a:t>
            </a:r>
            <a:r>
              <a:rPr lang="hr-HR" sz="1600" dirty="0"/>
              <a:t>pea </a:t>
            </a:r>
            <a:r>
              <a:rPr lang="hr-HR" sz="1600" dirty="0" smtClean="0"/>
              <a:t>plants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Studying </a:t>
            </a:r>
            <a:r>
              <a:rPr lang="hr-HR" sz="1600" dirty="0"/>
              <a:t>seven </a:t>
            </a:r>
            <a:r>
              <a:rPr lang="hr-HR" sz="1600" dirty="0" smtClean="0"/>
              <a:t>traits of pea plants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His paper was criticized at the </a:t>
            </a:r>
            <a:r>
              <a:rPr lang="en-US" sz="1600" dirty="0" smtClean="0"/>
              <a:t>time</a:t>
            </a:r>
            <a:endParaRPr lang="hr-HR" sz="1600" dirty="0" smtClean="0"/>
          </a:p>
          <a:p>
            <a:pPr>
              <a:lnSpc>
                <a:spcPct val="150000"/>
              </a:lnSpc>
            </a:pPr>
            <a:r>
              <a:rPr lang="hr-HR" sz="1600" dirty="0" smtClean="0"/>
              <a:t>It was later rediscovered</a:t>
            </a:r>
            <a:endParaRPr lang="hr-HR" sz="160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23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02" y="2760453"/>
            <a:ext cx="2964731" cy="20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80847" y="441960"/>
            <a:ext cx="6390450" cy="73066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000" dirty="0" smtClean="0"/>
              <a:t>Melanin</a:t>
            </a:r>
            <a:endParaRPr sz="4000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endParaRPr lang="hr-HR" sz="2000" dirty="0" smtClean="0">
              <a:latin typeface="Tw Cen MT" panose="020B0602020104020603" pitchFamily="34" charset="-18"/>
              <a:cs typeface="Calibri" panose="020F0502020204030204" pitchFamily="34" charset="0"/>
            </a:endParaRPr>
          </a:p>
          <a:p>
            <a:pPr indent="-342900"/>
            <a:r>
              <a:rPr lang="hr-HR" sz="2000" dirty="0" smtClean="0">
                <a:latin typeface="Tw Cen MT" panose="020B0602020104020603" pitchFamily="34" charset="-18"/>
                <a:cs typeface="Calibri" panose="020F0502020204030204" pitchFamily="34" charset="0"/>
              </a:rPr>
              <a:t>Natural pigment </a:t>
            </a:r>
          </a:p>
          <a:p>
            <a:pPr indent="-342900"/>
            <a:r>
              <a:rPr lang="hr-HR" sz="2000" dirty="0" smtClean="0">
                <a:latin typeface="Tw Cen MT" panose="020B0602020104020603" pitchFamily="34" charset="-18"/>
                <a:cs typeface="Calibri" panose="020F0502020204030204" pitchFamily="34" charset="0"/>
              </a:rPr>
              <a:t>Found in nails, skin, iris and hair</a:t>
            </a:r>
          </a:p>
          <a:p>
            <a:pPr indent="-342900"/>
            <a:r>
              <a:rPr lang="hr-HR" sz="2000" dirty="0" smtClean="0">
                <a:latin typeface="Tw Cen MT" panose="020B0602020104020603" pitchFamily="34" charset="-18"/>
                <a:cs typeface="Calibri" panose="020F0502020204030204" pitchFamily="34" charset="0"/>
              </a:rPr>
              <a:t>Produced </a:t>
            </a:r>
            <a:r>
              <a:rPr lang="hr-HR" sz="2000" dirty="0">
                <a:latin typeface="Tw Cen MT" panose="020B0602020104020603" pitchFamily="34" charset="-18"/>
                <a:cs typeface="Calibri" panose="020F0502020204030204" pitchFamily="34" charset="0"/>
              </a:rPr>
              <a:t>in </a:t>
            </a:r>
            <a:r>
              <a:rPr lang="hr-HR" sz="2000" dirty="0" smtClean="0">
                <a:latin typeface="Tw Cen MT" panose="020B0602020104020603" pitchFamily="34" charset="-18"/>
                <a:cs typeface="Calibri" panose="020F0502020204030204" pitchFamily="34" charset="0"/>
              </a:rPr>
              <a:t>melanocytes – the specialised group of cells</a:t>
            </a:r>
            <a:endParaRPr sz="2000" dirty="0">
              <a:latin typeface="Tw Cen MT" panose="020B0602020104020603" pitchFamily="34" charset="-18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75C00FAF-C459-487E-AD9C-EDA59D3D5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24</a:t>
            </a:fld>
            <a:endParaRPr lang="en-GB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7" y="3164820"/>
            <a:ext cx="402264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445025"/>
            <a:ext cx="6192904" cy="5727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χ²</a:t>
            </a:r>
            <a:r>
              <a:rPr lang="hr-HR" dirty="0" smtClean="0">
                <a:latin typeface="Calibri"/>
              </a:rPr>
              <a:t> test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25</a:t>
            </a:fld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" y="1389840"/>
            <a:ext cx="316388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63" y="2423303"/>
            <a:ext cx="24574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6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7550" y="702283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000" dirty="0"/>
              <a:t>Outline</a:t>
            </a:r>
            <a:endParaRPr sz="4000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xmlns="" id="{ED181BC9-FEF5-4AFC-A35D-683CE8D7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536716"/>
              </p:ext>
            </p:extLst>
          </p:nvPr>
        </p:nvGraphicFramePr>
        <p:xfrm>
          <a:off x="467549" y="1527317"/>
          <a:ext cx="5919901" cy="336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66F86CD-F34B-4E28-8174-433A75A55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hr-HR" dirty="0"/>
              <a:t>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4B6AB9B-4AA7-4672-A30B-37F82FCE8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3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000" dirty="0" smtClean="0"/>
              <a:t>Mendel´s laws</a:t>
            </a:r>
            <a:endParaRPr sz="40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67264" y="1493944"/>
            <a:ext cx="6390450" cy="301759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hr-HR" dirty="0" smtClean="0"/>
              <a:t>Law of segregation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hr-HR" dirty="0" smtClean="0"/>
              <a:t>One allele we get from our </a:t>
            </a:r>
            <a:r>
              <a:rPr lang="hr-HR" b="1" dirty="0" smtClean="0"/>
              <a:t>mother</a:t>
            </a:r>
            <a:r>
              <a:rPr lang="hr-HR" dirty="0" smtClean="0"/>
              <a:t> and one from our </a:t>
            </a:r>
            <a:r>
              <a:rPr lang="hr-HR" b="1" dirty="0" smtClean="0"/>
              <a:t>father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hr-HR" b="1" dirty="0" smtClean="0"/>
              <a:t>Homozygous</a:t>
            </a:r>
            <a:r>
              <a:rPr lang="hr-HR" dirty="0" smtClean="0"/>
              <a:t> – identical pair of alleles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hr-HR" b="1" dirty="0" smtClean="0"/>
              <a:t>Heterozygous</a:t>
            </a:r>
            <a:r>
              <a:rPr lang="hr-HR" dirty="0" smtClean="0"/>
              <a:t> – two different alleles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</a:pPr>
            <a:r>
              <a:rPr lang="hr-HR" b="1" dirty="0" smtClean="0"/>
              <a:t>Two types of alleles</a:t>
            </a:r>
            <a:r>
              <a:rPr lang="hr-HR" dirty="0" smtClean="0"/>
              <a:t>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hr-HR" dirty="0" smtClean="0"/>
              <a:t>     -  dominant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hr-HR" dirty="0"/>
              <a:t>      </a:t>
            </a:r>
            <a:r>
              <a:rPr lang="hr-HR" dirty="0" smtClean="0"/>
              <a:t>- recessive</a:t>
            </a:r>
            <a:endParaRPr lang="hr-HR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4</a:t>
            </a:fld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49" y="2534107"/>
            <a:ext cx="1776779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75" y="593782"/>
            <a:ext cx="6390450" cy="701039"/>
          </a:xfrm>
        </p:spPr>
        <p:txBody>
          <a:bodyPr>
            <a:normAutofit fontScale="90000"/>
          </a:bodyPr>
          <a:lstStyle/>
          <a:p>
            <a:r>
              <a:rPr lang="hr-HR" sz="4400" dirty="0"/>
              <a:t> </a:t>
            </a:r>
            <a:r>
              <a:rPr lang="hr-HR" sz="4400" dirty="0" smtClean="0"/>
              <a:t>  Eye color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75" y="1401074"/>
            <a:ext cx="6390450" cy="3159174"/>
          </a:xfrm>
        </p:spPr>
        <p:txBody>
          <a:bodyPr/>
          <a:lstStyle/>
          <a:p>
            <a:r>
              <a:rPr lang="hr-HR" dirty="0" smtClean="0"/>
              <a:t>Heritable characteristic determined by production of melanin in the iris</a:t>
            </a:r>
          </a:p>
          <a:p>
            <a:pPr marL="85725" indent="0">
              <a:buNone/>
            </a:pPr>
            <a:endParaRPr lang="hr-HR" dirty="0"/>
          </a:p>
          <a:p>
            <a:r>
              <a:rPr lang="hr-HR" b="1" dirty="0" smtClean="0"/>
              <a:t>Blue</a:t>
            </a:r>
            <a:r>
              <a:rPr lang="hr-HR" dirty="0" smtClean="0"/>
              <a:t> eye color – </a:t>
            </a:r>
            <a:r>
              <a:rPr lang="hr-HR" b="1" dirty="0" smtClean="0"/>
              <a:t>recessive</a:t>
            </a:r>
            <a:r>
              <a:rPr lang="hr-HR" dirty="0" smtClean="0"/>
              <a:t> characteristic</a:t>
            </a:r>
          </a:p>
          <a:p>
            <a:endParaRPr lang="hr-HR" dirty="0"/>
          </a:p>
          <a:p>
            <a:r>
              <a:rPr lang="hr-HR" b="1" dirty="0" smtClean="0"/>
              <a:t>Brown</a:t>
            </a:r>
            <a:r>
              <a:rPr lang="hr-HR" dirty="0" smtClean="0"/>
              <a:t> eye color – </a:t>
            </a:r>
            <a:r>
              <a:rPr lang="hr-HR" b="1" dirty="0" smtClean="0"/>
              <a:t>dominant</a:t>
            </a:r>
            <a:r>
              <a:rPr lang="hr-HR" dirty="0" smtClean="0"/>
              <a:t> characteristic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5</a:t>
            </a:fld>
            <a:endParaRPr lang="en-GB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51" y="3251835"/>
            <a:ext cx="2301232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8" y="3251835"/>
            <a:ext cx="218309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6</a:t>
            </a:fld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2625" y="444500"/>
            <a:ext cx="6175375" cy="573088"/>
          </a:xfrm>
        </p:spPr>
        <p:txBody>
          <a:bodyPr>
            <a:noAutofit/>
          </a:bodyPr>
          <a:lstStyle/>
          <a:p>
            <a:r>
              <a:rPr lang="hr-HR" sz="4000" dirty="0" smtClean="0"/>
              <a:t>Genotype vs phenotype</a:t>
            </a:r>
            <a:endParaRPr lang="hr-H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1267" y="1751162"/>
            <a:ext cx="50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AA          Aa         aa           </a:t>
            </a:r>
            <a:r>
              <a:rPr lang="hr-HR" dirty="0" smtClean="0">
                <a:sym typeface="Wingdings" panose="05000000000000000000" pitchFamily="2" charset="2"/>
              </a:rPr>
              <a:t>    Genotype</a:t>
            </a:r>
            <a:endParaRPr lang="hr-H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38687" y="2120494"/>
            <a:ext cx="353683" cy="1054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20174" y="2120494"/>
            <a:ext cx="163901" cy="1054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20837" y="2136946"/>
            <a:ext cx="207034" cy="985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6377" y="1595887"/>
            <a:ext cx="4520242" cy="524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776377" y="3174522"/>
            <a:ext cx="43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brown               blue    </a:t>
            </a:r>
            <a:r>
              <a:rPr lang="hr-HR" dirty="0" smtClean="0">
                <a:sym typeface="Wingdings" panose="05000000000000000000" pitchFamily="2" charset="2"/>
              </a:rPr>
              <a:t>    Phenotype</a:t>
            </a:r>
            <a:endParaRPr lang="hr-HR" dirty="0"/>
          </a:p>
        </p:txBody>
      </p:sp>
      <p:sp>
        <p:nvSpPr>
          <p:cNvPr id="19" name="Rectangle 18"/>
          <p:cNvSpPr/>
          <p:nvPr/>
        </p:nvSpPr>
        <p:spPr>
          <a:xfrm>
            <a:off x="776377" y="3174522"/>
            <a:ext cx="4597880" cy="55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9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7" y="600293"/>
            <a:ext cx="6184278" cy="572700"/>
          </a:xfrm>
        </p:spPr>
        <p:txBody>
          <a:bodyPr>
            <a:noAutofit/>
          </a:bodyPr>
          <a:lstStyle/>
          <a:p>
            <a:r>
              <a:rPr lang="hr-HR" sz="4000" dirty="0" smtClean="0"/>
              <a:t>hypoteses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8625" indent="-342900">
              <a:lnSpc>
                <a:spcPct val="150000"/>
              </a:lnSpc>
              <a:buFont typeface="+mj-lt"/>
              <a:buAutoNum type="arabicPeriod"/>
            </a:pPr>
            <a:endParaRPr lang="hr-HR" sz="2000" dirty="0" smtClean="0"/>
          </a:p>
          <a:p>
            <a:pPr marL="428625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Eye </a:t>
            </a:r>
            <a:r>
              <a:rPr lang="en-US" sz="2000" dirty="0"/>
              <a:t>color is </a:t>
            </a:r>
            <a:r>
              <a:rPr lang="en-US" sz="2000" b="1" dirty="0"/>
              <a:t>not</a:t>
            </a:r>
            <a:r>
              <a:rPr lang="en-US" sz="2000" dirty="0"/>
              <a:t> determined by </a:t>
            </a:r>
            <a:r>
              <a:rPr lang="en-US" sz="2000" b="1" dirty="0"/>
              <a:t>one</a:t>
            </a:r>
            <a:r>
              <a:rPr lang="en-US" sz="2000" dirty="0"/>
              <a:t> </a:t>
            </a:r>
            <a:r>
              <a:rPr lang="en-US" sz="2000" b="1" dirty="0"/>
              <a:t>gene</a:t>
            </a:r>
            <a:r>
              <a:rPr lang="en-US" sz="2000" dirty="0"/>
              <a:t> </a:t>
            </a:r>
            <a:r>
              <a:rPr lang="en-US" sz="2000" b="1" dirty="0"/>
              <a:t>only </a:t>
            </a:r>
            <a:endParaRPr lang="hr-HR" sz="2000" b="1" dirty="0" smtClean="0"/>
          </a:p>
          <a:p>
            <a:pPr marL="428625" indent="-342900">
              <a:lnSpc>
                <a:spcPct val="150000"/>
              </a:lnSpc>
              <a:buFont typeface="+mj-lt"/>
              <a:buAutoNum type="arabicPeriod"/>
            </a:pPr>
            <a:endParaRPr lang="hr-HR" sz="2000" dirty="0" smtClean="0"/>
          </a:p>
          <a:p>
            <a:pPr marL="428625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2000" b="1" dirty="0" smtClean="0"/>
              <a:t>Inheritance</a:t>
            </a:r>
            <a:r>
              <a:rPr lang="hr-HR" sz="2000" dirty="0" smtClean="0"/>
              <a:t> of eye color does </a:t>
            </a:r>
            <a:r>
              <a:rPr lang="hr-HR" sz="2000" b="1" dirty="0" smtClean="0"/>
              <a:t>not</a:t>
            </a:r>
            <a:r>
              <a:rPr lang="hr-HR" sz="2000" dirty="0" smtClean="0"/>
              <a:t> </a:t>
            </a:r>
            <a:r>
              <a:rPr lang="hr-HR" sz="2000" b="1" dirty="0" smtClean="0"/>
              <a:t>depend</a:t>
            </a:r>
            <a:r>
              <a:rPr lang="hr-HR" sz="2000" dirty="0" smtClean="0"/>
              <a:t> on the </a:t>
            </a:r>
            <a:r>
              <a:rPr lang="hr-HR" sz="2000" b="1" dirty="0" smtClean="0"/>
              <a:t>gender</a:t>
            </a:r>
            <a:r>
              <a:rPr lang="hr-HR" sz="2000" dirty="0" smtClean="0"/>
              <a:t> of a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7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39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76072" y="551050"/>
            <a:ext cx="5467541" cy="63076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000" dirty="0"/>
              <a:t>Methods and measurements</a:t>
            </a:r>
            <a:r>
              <a:rPr lang="hr-HR" sz="4400" dirty="0"/>
              <a:t/>
            </a:r>
            <a:br>
              <a:rPr lang="hr-HR" sz="4400" dirty="0"/>
            </a:br>
            <a:endParaRPr sz="4400" dirty="0"/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xfrm>
            <a:off x="576073" y="1714500"/>
            <a:ext cx="5703957" cy="301752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</a:p>
          <a:p>
            <a:pPr marL="0" indent="0">
              <a:buNone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5th to 8th grade students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questionnare – one family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Categorized to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parent´s eye color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75ADEF3C-0F9A-4AFA-AA95-9AC782D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8</a:t>
            </a:fld>
            <a:endParaRPr lang="en-GB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7" y="1500188"/>
            <a:ext cx="1881592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7113" y="2682240"/>
            <a:ext cx="158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questionnaire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54148" y="736426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000" dirty="0" smtClean="0"/>
              <a:t>Questionnare groups</a:t>
            </a:r>
            <a:endParaRPr sz="40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87288" y="1527316"/>
            <a:ext cx="6390450" cy="346378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blue-blue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blue-brown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brown-brown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9</a:t>
            </a:fld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70" y="2202809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71" y="2202809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95" y="272068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71" y="272404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95" y="323231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71" y="323231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1363678"/>
            <a:ext cx="2491740" cy="19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0460" y="3394235"/>
            <a:ext cx="234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q</a:t>
            </a:r>
            <a:r>
              <a:rPr lang="hr-HR" sz="1600" dirty="0" smtClean="0"/>
              <a:t>uestionnare sorted by categories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1064</TotalTime>
  <Words>625</Words>
  <Application>Microsoft Office PowerPoint</Application>
  <PresentationFormat>Custom</PresentationFormat>
  <Paragraphs>261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Integral</vt:lpstr>
      <vt:lpstr>6. EYE Color</vt:lpstr>
      <vt:lpstr>6. EYE COLOR</vt:lpstr>
      <vt:lpstr>Outline</vt:lpstr>
      <vt:lpstr>Mendel´s laws</vt:lpstr>
      <vt:lpstr>   Eye color </vt:lpstr>
      <vt:lpstr>Genotype vs phenotype</vt:lpstr>
      <vt:lpstr>hypoteses</vt:lpstr>
      <vt:lpstr>Methods and measurements </vt:lpstr>
      <vt:lpstr>Questionnare groups</vt:lpstr>
      <vt:lpstr>REsults</vt:lpstr>
      <vt:lpstr>Results </vt:lpstr>
      <vt:lpstr>PowerPoint Presentation</vt:lpstr>
      <vt:lpstr>Results: brown-brown </vt:lpstr>
      <vt:lpstr>PowerPoint Presentation</vt:lpstr>
      <vt:lpstr>Results: blue-brown group</vt:lpstr>
      <vt:lpstr>PowerPoint Presentation</vt:lpstr>
      <vt:lpstr>Results: blue-blue group</vt:lpstr>
      <vt:lpstr>Is there any difference between gender?</vt:lpstr>
      <vt:lpstr>Conclusion</vt:lpstr>
      <vt:lpstr>Literature</vt:lpstr>
      <vt:lpstr>Thank you!</vt:lpstr>
      <vt:lpstr>ALLELES</vt:lpstr>
      <vt:lpstr>GREGOR MENDEL</vt:lpstr>
      <vt:lpstr>Melanin</vt:lpstr>
      <vt:lpstr>χ²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Name of the Problem</dc:title>
  <dc:creator>Ljiljana</dc:creator>
  <cp:lastModifiedBy>Ljiljana</cp:lastModifiedBy>
  <cp:revision>93</cp:revision>
  <dcterms:modified xsi:type="dcterms:W3CDTF">2018-07-05T20:14:20Z</dcterms:modified>
</cp:coreProperties>
</file>