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unknown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2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9" r:id="rId7"/>
    <p:sldId id="283" r:id="rId8"/>
    <p:sldId id="262" r:id="rId9"/>
    <p:sldId id="270" r:id="rId10"/>
    <p:sldId id="271" r:id="rId11"/>
    <p:sldId id="284" r:id="rId12"/>
    <p:sldId id="273" r:id="rId13"/>
    <p:sldId id="274" r:id="rId14"/>
    <p:sldId id="278" r:id="rId15"/>
    <p:sldId id="279" r:id="rId16"/>
    <p:sldId id="281" r:id="rId17"/>
    <p:sldId id="282" r:id="rId18"/>
    <p:sldId id="289" r:id="rId19"/>
    <p:sldId id="290" r:id="rId20"/>
    <p:sldId id="293" r:id="rId21"/>
    <p:sldId id="285" r:id="rId22"/>
    <p:sldId id="266" r:id="rId23"/>
    <p:sldId id="267" r:id="rId24"/>
    <p:sldId id="268" r:id="rId25"/>
    <p:sldId id="276" r:id="rId26"/>
    <p:sldId id="277" r:id="rId27"/>
    <p:sldId id="286" r:id="rId28"/>
    <p:sldId id="291" r:id="rId29"/>
    <p:sldId id="287" r:id="rId30"/>
    <p:sldId id="294" r:id="rId31"/>
  </p:sldIdLst>
  <p:sldSz cx="4392613" cy="3779838"/>
  <p:notesSz cx="6858000" cy="9144000"/>
  <p:defaultTextStyle>
    <a:defPPr>
      <a:defRPr lang="en-US"/>
    </a:defPPr>
    <a:lvl1pPr marL="0" algn="l" defTabSz="3315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31557" algn="l" defTabSz="3315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63113" algn="l" defTabSz="3315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994670" algn="l" defTabSz="3315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26227" algn="l" defTabSz="3315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657784" algn="l" defTabSz="3315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1989339" algn="l" defTabSz="3315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320897" algn="l" defTabSz="3315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652453" algn="l" defTabSz="3315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1191">
          <p15:clr>
            <a:srgbClr val="A4A3A4"/>
          </p15:clr>
        </p15:guide>
        <p15:guide id="4" pos="13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6C0"/>
    <a:srgbClr val="FF505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-1812" y="-90"/>
      </p:cViewPr>
      <p:guideLst>
        <p:guide orient="horz" pos="1620"/>
        <p:guide orient="horz" pos="1191"/>
        <p:guide pos="2160"/>
        <p:guide pos="13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FF02F2-B092-49F4-A352-404FE572758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C5CFF719-71D4-44D8-883E-877AE403F6A4}">
      <dgm:prSet phldrT="[Tekst]"/>
      <dgm:spPr>
        <a:solidFill>
          <a:srgbClr val="58B6C0"/>
        </a:solidFill>
        <a:ln>
          <a:solidFill>
            <a:srgbClr val="58B6C0"/>
          </a:solidFill>
        </a:ln>
      </dgm:spPr>
      <dgm:t>
        <a:bodyPr/>
        <a:lstStyle/>
        <a:p>
          <a:r>
            <a:rPr lang="hr-HR" dirty="0"/>
            <a:t> </a:t>
          </a:r>
        </a:p>
      </dgm:t>
    </dgm:pt>
    <dgm:pt modelId="{6DF1C2B7-2380-46EB-8AB7-BFAE43A88017}" type="parTrans" cxnId="{E36E90CD-F975-4B4C-B465-EA38902EF049}">
      <dgm:prSet/>
      <dgm:spPr/>
      <dgm:t>
        <a:bodyPr/>
        <a:lstStyle/>
        <a:p>
          <a:endParaRPr lang="hr-HR"/>
        </a:p>
      </dgm:t>
    </dgm:pt>
    <dgm:pt modelId="{4D1A18B5-B1BA-4E37-B48B-40F59E65B3D7}" type="sibTrans" cxnId="{E36E90CD-F975-4B4C-B465-EA38902EF049}">
      <dgm:prSet/>
      <dgm:spPr/>
      <dgm:t>
        <a:bodyPr/>
        <a:lstStyle/>
        <a:p>
          <a:endParaRPr lang="hr-HR"/>
        </a:p>
      </dgm:t>
    </dgm:pt>
    <dgm:pt modelId="{6E2C64CC-BBA1-4864-82B0-C04182FE6CFA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>
            <a:buFontTx/>
            <a:buNone/>
          </a:pPr>
          <a:r>
            <a:rPr lang="hr-HR" sz="1800" dirty="0" err="1">
              <a:solidFill>
                <a:schemeClr val="bg2">
                  <a:lumMod val="10000"/>
                </a:schemeClr>
              </a:solidFill>
              <a:latin typeface="+mj-lt"/>
            </a:rPr>
            <a:t>Theoretical</a:t>
          </a:r>
          <a:r>
            <a:rPr lang="hr-HR" sz="1800" dirty="0">
              <a:solidFill>
                <a:schemeClr val="bg2">
                  <a:lumMod val="10000"/>
                </a:schemeClr>
              </a:solidFill>
              <a:latin typeface="+mj-lt"/>
            </a:rPr>
            <a:t> </a:t>
          </a:r>
          <a:r>
            <a:rPr lang="hr-HR" sz="1800" dirty="0" err="1">
              <a:solidFill>
                <a:schemeClr val="bg2">
                  <a:lumMod val="10000"/>
                </a:schemeClr>
              </a:solidFill>
              <a:latin typeface="+mj-lt"/>
            </a:rPr>
            <a:t>introduction</a:t>
          </a:r>
          <a:endParaRPr lang="hr-HR" sz="1800" dirty="0">
            <a:solidFill>
              <a:schemeClr val="bg2">
                <a:lumMod val="10000"/>
              </a:schemeClr>
            </a:solidFill>
            <a:latin typeface="+mj-lt"/>
          </a:endParaRPr>
        </a:p>
      </dgm:t>
    </dgm:pt>
    <dgm:pt modelId="{147A4D4D-A6EA-40CD-A2CD-0C79097DADBA}" type="parTrans" cxnId="{3D54F034-95B3-41F1-86D6-3EB0187C60A0}">
      <dgm:prSet/>
      <dgm:spPr/>
      <dgm:t>
        <a:bodyPr/>
        <a:lstStyle/>
        <a:p>
          <a:endParaRPr lang="hr-HR"/>
        </a:p>
      </dgm:t>
    </dgm:pt>
    <dgm:pt modelId="{6820D26E-DF2A-4EEB-B44A-ED76E605BF4B}" type="sibTrans" cxnId="{3D54F034-95B3-41F1-86D6-3EB0187C60A0}">
      <dgm:prSet/>
      <dgm:spPr/>
      <dgm:t>
        <a:bodyPr/>
        <a:lstStyle/>
        <a:p>
          <a:endParaRPr lang="hr-HR"/>
        </a:p>
      </dgm:t>
    </dgm:pt>
    <dgm:pt modelId="{5BD72E14-4ADC-4934-81D0-C467785A222F}">
      <dgm:prSet phldrT="[Tekst]"/>
      <dgm:spPr>
        <a:solidFill>
          <a:srgbClr val="58B6C0"/>
        </a:solidFill>
        <a:ln>
          <a:solidFill>
            <a:srgbClr val="58B6C0"/>
          </a:solidFill>
        </a:ln>
      </dgm:spPr>
      <dgm:t>
        <a:bodyPr/>
        <a:lstStyle/>
        <a:p>
          <a:r>
            <a:rPr lang="hr-HR" dirty="0"/>
            <a:t> </a:t>
          </a:r>
        </a:p>
      </dgm:t>
    </dgm:pt>
    <dgm:pt modelId="{5B4FBFFA-50FC-4035-899C-A854ED5335DE}" type="parTrans" cxnId="{15479595-33F0-4A5E-A560-59E398BC4E80}">
      <dgm:prSet/>
      <dgm:spPr/>
      <dgm:t>
        <a:bodyPr/>
        <a:lstStyle/>
        <a:p>
          <a:endParaRPr lang="hr-HR"/>
        </a:p>
      </dgm:t>
    </dgm:pt>
    <dgm:pt modelId="{1B045B32-A70B-408C-8A2B-9F0542B3AD7D}" type="sibTrans" cxnId="{15479595-33F0-4A5E-A560-59E398BC4E80}">
      <dgm:prSet/>
      <dgm:spPr/>
      <dgm:t>
        <a:bodyPr/>
        <a:lstStyle/>
        <a:p>
          <a:endParaRPr lang="hr-HR"/>
        </a:p>
      </dgm:t>
    </dgm:pt>
    <dgm:pt modelId="{8C9F75BF-388F-4DDD-AF9B-D2F2F24E276F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hr-HR" sz="2000" kern="1200" dirty="0" err="1">
              <a:latin typeface="Tw Cen MT Condensed" panose="020B0606020104020203" pitchFamily="34" charset="-18"/>
            </a:rPr>
            <a:t>Experiment</a:t>
          </a:r>
          <a:endParaRPr lang="hr-HR" sz="2000" kern="1200" dirty="0">
            <a:latin typeface="Tw Cen MT Condensed" panose="020B0606020104020203" pitchFamily="34" charset="-18"/>
          </a:endParaRPr>
        </a:p>
      </dgm:t>
    </dgm:pt>
    <dgm:pt modelId="{38212C4C-B919-4419-B516-91E242EA6B9E}" type="parTrans" cxnId="{7A3D3900-4A8E-41A1-8713-FBF3E7792738}">
      <dgm:prSet/>
      <dgm:spPr/>
      <dgm:t>
        <a:bodyPr/>
        <a:lstStyle/>
        <a:p>
          <a:endParaRPr lang="hr-HR"/>
        </a:p>
      </dgm:t>
    </dgm:pt>
    <dgm:pt modelId="{2C8E9B33-51F8-44D1-84C5-BB802A5FFE77}" type="sibTrans" cxnId="{7A3D3900-4A8E-41A1-8713-FBF3E7792738}">
      <dgm:prSet/>
      <dgm:spPr/>
      <dgm:t>
        <a:bodyPr/>
        <a:lstStyle/>
        <a:p>
          <a:endParaRPr lang="hr-HR"/>
        </a:p>
      </dgm:t>
    </dgm:pt>
    <dgm:pt modelId="{85C6C629-F7D8-4B74-8731-E5058C1329C2}">
      <dgm:prSet phldrT="[Tekst]"/>
      <dgm:spPr>
        <a:solidFill>
          <a:srgbClr val="58B6C0"/>
        </a:solidFill>
        <a:ln>
          <a:solidFill>
            <a:srgbClr val="58B6C0"/>
          </a:solidFill>
        </a:ln>
      </dgm:spPr>
      <dgm:t>
        <a:bodyPr/>
        <a:lstStyle/>
        <a:p>
          <a:r>
            <a:rPr lang="hr-HR" dirty="0"/>
            <a:t> </a:t>
          </a:r>
        </a:p>
      </dgm:t>
    </dgm:pt>
    <dgm:pt modelId="{7B607DD5-1368-452E-A48D-87DB64BD385D}" type="parTrans" cxnId="{E0FC3DAB-FCAE-499B-A649-858D79602D10}">
      <dgm:prSet/>
      <dgm:spPr/>
      <dgm:t>
        <a:bodyPr/>
        <a:lstStyle/>
        <a:p>
          <a:endParaRPr lang="hr-HR"/>
        </a:p>
      </dgm:t>
    </dgm:pt>
    <dgm:pt modelId="{A1594DFE-8356-4374-A4BF-29E12691CE36}" type="sibTrans" cxnId="{E0FC3DAB-FCAE-499B-A649-858D79602D10}">
      <dgm:prSet/>
      <dgm:spPr/>
      <dgm:t>
        <a:bodyPr/>
        <a:lstStyle/>
        <a:p>
          <a:endParaRPr lang="hr-HR"/>
        </a:p>
      </dgm:t>
    </dgm:pt>
    <dgm:pt modelId="{79209411-0392-4901-A095-706FD7C43389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>
            <a:buFontTx/>
            <a:buNone/>
          </a:pPr>
          <a:r>
            <a:rPr lang="hr-HR" sz="1800" dirty="0" err="1">
              <a:latin typeface="Tw Cen MT Condensed" panose="020B0606020104020203" pitchFamily="34" charset="-18"/>
            </a:rPr>
            <a:t>Results</a:t>
          </a:r>
          <a:endParaRPr lang="hr-HR" sz="1800" dirty="0">
            <a:latin typeface="Tw Cen MT Condensed" panose="020B0606020104020203" pitchFamily="34" charset="-18"/>
          </a:endParaRPr>
        </a:p>
      </dgm:t>
    </dgm:pt>
    <dgm:pt modelId="{03D164EF-D9A5-4C65-AF82-46582A54772E}" type="parTrans" cxnId="{A9F5EDDF-ADB0-443C-8E6D-5C547ACB3312}">
      <dgm:prSet/>
      <dgm:spPr/>
      <dgm:t>
        <a:bodyPr/>
        <a:lstStyle/>
        <a:p>
          <a:endParaRPr lang="hr-HR"/>
        </a:p>
      </dgm:t>
    </dgm:pt>
    <dgm:pt modelId="{DFCFF5FF-F776-4CA2-8813-B3ECBDCAE17D}" type="sibTrans" cxnId="{A9F5EDDF-ADB0-443C-8E6D-5C547ACB3312}">
      <dgm:prSet/>
      <dgm:spPr/>
      <dgm:t>
        <a:bodyPr/>
        <a:lstStyle/>
        <a:p>
          <a:endParaRPr lang="hr-HR"/>
        </a:p>
      </dgm:t>
    </dgm:pt>
    <dgm:pt modelId="{FB66A388-CD17-4340-AA4B-9A8FDE510B3C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r>
            <a:rPr lang="hr-HR" sz="1200" b="0" dirty="0" err="1">
              <a:solidFill>
                <a:schemeClr val="tx1"/>
              </a:solidFill>
              <a:effectLst/>
            </a:rPr>
            <a:t>Bernoulli</a:t>
          </a:r>
          <a:r>
            <a:rPr lang="hr-HR" sz="1200" b="0" dirty="0">
              <a:solidFill>
                <a:schemeClr val="tx1"/>
              </a:solidFill>
              <a:effectLst/>
            </a:rPr>
            <a:t>‘s </a:t>
          </a:r>
          <a:r>
            <a:rPr lang="hr-HR" sz="1200" b="0" dirty="0" err="1">
              <a:solidFill>
                <a:schemeClr val="tx1"/>
              </a:solidFill>
              <a:effectLst/>
            </a:rPr>
            <a:t>distribution</a:t>
          </a:r>
          <a:endParaRPr lang="hr-HR" sz="1200" b="0" dirty="0">
            <a:solidFill>
              <a:schemeClr val="tx1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74DAC3-EA77-4F26-B95E-735DBB844FA4}" type="parTrans" cxnId="{FA4D0EA3-AE61-46C8-9E04-4541A2C7DF83}">
      <dgm:prSet/>
      <dgm:spPr/>
      <dgm:t>
        <a:bodyPr/>
        <a:lstStyle/>
        <a:p>
          <a:endParaRPr lang="hr-HR"/>
        </a:p>
      </dgm:t>
    </dgm:pt>
    <dgm:pt modelId="{01B2E4F2-FD8C-47B1-B7D9-276ACF29EC17}" type="sibTrans" cxnId="{FA4D0EA3-AE61-46C8-9E04-4541A2C7DF83}">
      <dgm:prSet/>
      <dgm:spPr/>
      <dgm:t>
        <a:bodyPr/>
        <a:lstStyle/>
        <a:p>
          <a:endParaRPr lang="hr-HR"/>
        </a:p>
      </dgm:t>
    </dgm:pt>
    <mc:AlternateContent xmlns:mc="http://schemas.openxmlformats.org/markup-compatibility/2006" xmlns:a14="http://schemas.microsoft.com/office/drawing/2010/main">
      <mc:Choice Requires="a14">
        <dgm:pt modelId="{B9B6D346-F172-4436-B007-B5686210A54E}">
          <dgm:prSet phldrT="[Tekst]" custT="1"/>
          <dgm:spPr>
            <a:ln>
              <a:solidFill>
                <a:srgbClr val="58B6C0"/>
              </a:solidFill>
            </a:ln>
          </dgm:spPr>
          <dgm:t>
            <a:bodyPr/>
            <a:lstStyle/>
            <a:p>
              <a:r>
                <a:rPr lang="hr-HR" sz="1200" b="0" dirty="0">
                  <a:solidFill>
                    <a:schemeClr val="tx1"/>
                  </a:solidFill>
                  <a:effectLst/>
                </a:rPr>
                <a:t>Statistical test </a:t>
              </a:r>
              <a14:m>
                <m:oMath xmlns:m="http://schemas.openxmlformats.org/officeDocument/2006/math">
                  <m:sSup>
                    <m:sSupPr>
                      <m:ctrlPr>
                        <a:rPr lang="hr-HR" sz="12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</m:ctrlPr>
                    </m:sSupPr>
                    <m:e>
                      <m:r>
                        <a:rPr lang="el-GR" sz="1200" b="0" i="1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𝜒</m:t>
                      </m:r>
                    </m:e>
                    <m:sup>
                      <m:r>
                        <a:rPr lang="hr-HR" sz="12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2</m:t>
                      </m:r>
                    </m:sup>
                  </m:sSup>
                </m:oMath>
              </a14:m>
              <a:endParaRPr lang="hr-HR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dgm:t>
        </dgm:pt>
      </mc:Choice>
      <mc:Fallback xmlns="">
        <dgm:pt modelId="{B9B6D346-F172-4436-B007-B5686210A54E}">
          <dgm:prSet phldrT="[Tekst]" custT="1"/>
          <dgm:spPr>
            <a:ln>
              <a:solidFill>
                <a:srgbClr val="58B6C0"/>
              </a:solidFill>
            </a:ln>
          </dgm:spPr>
          <dgm:t>
            <a:bodyPr/>
            <a:lstStyle/>
            <a:p>
              <a:r>
                <a:rPr lang="hr-HR" sz="1200" b="0" dirty="0" smtClean="0">
                  <a:solidFill>
                    <a:schemeClr val="tx1"/>
                  </a:solidFill>
                  <a:effectLst/>
                </a:rPr>
                <a:t>Statistical test </a:t>
              </a:r>
              <a:r>
                <a:rPr lang="el-GR" sz="1200" b="0" i="0">
                  <a:solidFill>
                    <a:schemeClr val="tx1"/>
                  </a:solidFill>
                  <a:effectLst/>
                  <a:latin typeface="Cambria Math"/>
                </a:rPr>
                <a:t>𝜒</a:t>
              </a:r>
              <a:r>
                <a:rPr lang="hr-HR" sz="1200" b="0" i="0" smtClean="0">
                  <a:solidFill>
                    <a:schemeClr val="tx1"/>
                  </a:solidFill>
                  <a:effectLst/>
                  <a:latin typeface="Cambria Math"/>
                </a:rPr>
                <a:t>^2</a:t>
              </a:r>
              <a:endParaRPr lang="hr-HR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dgm:t>
        </dgm:pt>
      </mc:Fallback>
    </mc:AlternateContent>
    <dgm:pt modelId="{5EE8DA30-CBBC-4AFE-9072-BB35243FB267}" type="parTrans" cxnId="{839D9938-D4A6-4A12-A69C-8B489A8772CE}">
      <dgm:prSet/>
      <dgm:spPr/>
      <dgm:t>
        <a:bodyPr/>
        <a:lstStyle/>
        <a:p>
          <a:endParaRPr lang="hr-HR"/>
        </a:p>
      </dgm:t>
    </dgm:pt>
    <dgm:pt modelId="{1E58769C-D67E-44D3-BE14-203D2912128E}" type="sibTrans" cxnId="{839D9938-D4A6-4A12-A69C-8B489A8772CE}">
      <dgm:prSet/>
      <dgm:spPr/>
      <dgm:t>
        <a:bodyPr/>
        <a:lstStyle/>
        <a:p>
          <a:endParaRPr lang="hr-HR"/>
        </a:p>
      </dgm:t>
    </dgm:pt>
    <dgm:pt modelId="{D847DDCD-7415-4AA2-A5D3-3DC95FD9D0CA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Equipment and setup</a:t>
          </a:r>
        </a:p>
      </dgm:t>
    </dgm:pt>
    <dgm:pt modelId="{143CA611-55A5-49E0-A023-3C42948E01B3}" type="sibTrans" cxnId="{CF1FAEB5-6F35-4A05-933B-236629AACB95}">
      <dgm:prSet/>
      <dgm:spPr/>
      <dgm:t>
        <a:bodyPr/>
        <a:lstStyle/>
        <a:p>
          <a:endParaRPr lang="hr-HR"/>
        </a:p>
      </dgm:t>
    </dgm:pt>
    <dgm:pt modelId="{B0EDDD6E-50D9-4C15-89D8-79B01218F742}" type="parTrans" cxnId="{CF1FAEB5-6F35-4A05-933B-236629AACB95}">
      <dgm:prSet/>
      <dgm:spPr/>
      <dgm:t>
        <a:bodyPr/>
        <a:lstStyle/>
        <a:p>
          <a:endParaRPr lang="hr-HR"/>
        </a:p>
      </dgm:t>
    </dgm:pt>
    <dgm:pt modelId="{A302FA49-2D6E-43E7-98DF-3DDB62DC112A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200" b="0" kern="1200" dirty="0" err="1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Changing</a:t>
          </a: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 </a:t>
          </a:r>
          <a:r>
            <a:rPr lang="hr-HR" sz="1200" b="0" kern="1200" dirty="0" err="1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parameters</a:t>
          </a: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:</a:t>
          </a:r>
        </a:p>
      </dgm:t>
    </dgm:pt>
    <dgm:pt modelId="{E7FCEA03-0A45-4940-BE44-EA9DCF58E05F}" type="parTrans" cxnId="{B6F6004F-F04C-4E68-B81F-8BB4A945A274}">
      <dgm:prSet/>
      <dgm:spPr/>
      <dgm:t>
        <a:bodyPr/>
        <a:lstStyle/>
        <a:p>
          <a:endParaRPr lang="hr-HR"/>
        </a:p>
      </dgm:t>
    </dgm:pt>
    <dgm:pt modelId="{530611A8-E1ED-41FD-8440-BB218B723DFE}" type="sibTrans" cxnId="{B6F6004F-F04C-4E68-B81F-8BB4A945A274}">
      <dgm:prSet/>
      <dgm:spPr/>
      <dgm:t>
        <a:bodyPr/>
        <a:lstStyle/>
        <a:p>
          <a:endParaRPr lang="hr-HR"/>
        </a:p>
      </dgm:t>
    </dgm:pt>
    <dgm:pt modelId="{B626C4BC-7AD5-47B1-80C8-5D4C44D49F5E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  </a:t>
          </a:r>
          <a:r>
            <a:rPr lang="hr-HR" sz="1200" b="0" kern="1200" dirty="0" err="1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Height</a:t>
          </a: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, </a:t>
          </a:r>
          <a:r>
            <a:rPr lang="hr-HR" sz="1200" b="0" kern="1200" dirty="0" err="1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Bulge</a:t>
          </a: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, Hole</a:t>
          </a:r>
        </a:p>
      </dgm:t>
    </dgm:pt>
    <dgm:pt modelId="{58200BB5-B5B9-4B63-B13B-DC7F7715C5A7}" type="parTrans" cxnId="{6A0678F8-7C54-4CFE-85BE-7881782C1486}">
      <dgm:prSet/>
      <dgm:spPr/>
      <dgm:t>
        <a:bodyPr/>
        <a:lstStyle/>
        <a:p>
          <a:endParaRPr lang="hr-HR"/>
        </a:p>
      </dgm:t>
    </dgm:pt>
    <dgm:pt modelId="{0CFAAF7F-EC57-4312-B5C3-CAEA1C38CC94}" type="sibTrans" cxnId="{6A0678F8-7C54-4CFE-85BE-7881782C1486}">
      <dgm:prSet/>
      <dgm:spPr/>
      <dgm:t>
        <a:bodyPr/>
        <a:lstStyle/>
        <a:p>
          <a:endParaRPr lang="hr-HR"/>
        </a:p>
      </dgm:t>
    </dgm:pt>
    <dgm:pt modelId="{1B3BA5F2-5B91-40C5-85F2-3D8142FAF020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200" b="0" kern="1200" dirty="0" err="1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Throwing</a:t>
          </a: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 </a:t>
          </a:r>
          <a:r>
            <a:rPr lang="hr-HR" sz="1200" b="0" kern="1200" dirty="0" err="1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method</a:t>
          </a:r>
          <a:endParaRPr lang="hr-HR" sz="1200" b="0" kern="1200" dirty="0">
            <a:solidFill>
              <a:prstClr val="black"/>
            </a:solidFill>
            <a:effectLst/>
            <a:latin typeface="Tw Cen MT"/>
            <a:ea typeface="+mn-ea"/>
            <a:cs typeface="+mn-cs"/>
          </a:endParaRPr>
        </a:p>
      </dgm:t>
    </dgm:pt>
    <dgm:pt modelId="{3ECA2682-DB2B-4A04-80AB-3FD056350B94}" type="parTrans" cxnId="{121454EA-A6A1-48E5-AFDC-CB8AAD4F7299}">
      <dgm:prSet/>
      <dgm:spPr/>
      <dgm:t>
        <a:bodyPr/>
        <a:lstStyle/>
        <a:p>
          <a:endParaRPr lang="hr-HR"/>
        </a:p>
      </dgm:t>
    </dgm:pt>
    <dgm:pt modelId="{3C1AE09F-95F6-4801-943E-3E806236D68B}" type="sibTrans" cxnId="{121454EA-A6A1-48E5-AFDC-CB8AAD4F7299}">
      <dgm:prSet/>
      <dgm:spPr/>
      <dgm:t>
        <a:bodyPr/>
        <a:lstStyle/>
        <a:p>
          <a:endParaRPr lang="hr-HR"/>
        </a:p>
      </dgm:t>
    </dgm:pt>
    <dgm:pt modelId="{8BE99A28-6188-4084-A183-EBAB84625364}" type="pres">
      <dgm:prSet presAssocID="{4CFF02F2-B092-49F4-A352-404FE572758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A07A1EA-AC36-4770-978B-9A18F64B2BF6}" type="pres">
      <dgm:prSet presAssocID="{C5CFF719-71D4-44D8-883E-877AE403F6A4}" presName="composite" presStyleCnt="0"/>
      <dgm:spPr/>
    </dgm:pt>
    <dgm:pt modelId="{96FE3C58-F5B5-486A-B974-493C77B78F12}" type="pres">
      <dgm:prSet presAssocID="{C5CFF719-71D4-44D8-883E-877AE403F6A4}" presName="parentText" presStyleLbl="alignNode1" presStyleIdx="0" presStyleCnt="3" custLinFactNeighborX="1098" custLinFactNeighborY="-46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414619F-02CF-42A3-8C66-623B876B6AAF}" type="pres">
      <dgm:prSet presAssocID="{C5CFF719-71D4-44D8-883E-877AE403F6A4}" presName="descendantText" presStyleLbl="alignAcc1" presStyleIdx="0" presStyleCnt="3" custScaleY="153738" custLinFactNeighborX="-195" custLinFactNeighborY="-217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E86209E-FC2D-4C53-B9E8-9DF2B663227F}" type="pres">
      <dgm:prSet presAssocID="{4D1A18B5-B1BA-4E37-B48B-40F59E65B3D7}" presName="sp" presStyleCnt="0"/>
      <dgm:spPr/>
    </dgm:pt>
    <dgm:pt modelId="{DC6FA5C8-02A8-42DB-B21C-A24339AF9757}" type="pres">
      <dgm:prSet presAssocID="{5BD72E14-4ADC-4934-81D0-C467785A222F}" presName="composite" presStyleCnt="0"/>
      <dgm:spPr/>
    </dgm:pt>
    <dgm:pt modelId="{888A4CF6-6DFC-4763-92CD-785EB1C18309}" type="pres">
      <dgm:prSet presAssocID="{5BD72E14-4ADC-4934-81D0-C467785A222F}" presName="parentText" presStyleLbl="alignNode1" presStyleIdx="1" presStyleCnt="3" custLinFactNeighborX="-1388" custLinFactNeighborY="-1943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6919E84-7BA9-4D91-8537-89E127C8D61D}" type="pres">
      <dgm:prSet presAssocID="{5BD72E14-4ADC-4934-81D0-C467785A222F}" presName="descendantText" presStyleLbl="alignAcc1" presStyleIdx="1" presStyleCnt="3" custScaleX="99152" custScaleY="208908" custLinFactNeighborX="-531" custLinFactNeighborY="117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A7F0483-A1CF-4393-AAC2-99F6E09AE01D}" type="pres">
      <dgm:prSet presAssocID="{1B045B32-A70B-408C-8A2B-9F0542B3AD7D}" presName="sp" presStyleCnt="0"/>
      <dgm:spPr/>
    </dgm:pt>
    <dgm:pt modelId="{FEFB9EB6-C4D2-4B62-A8BD-719CBC311A04}" type="pres">
      <dgm:prSet presAssocID="{85C6C629-F7D8-4B74-8731-E5058C1329C2}" presName="composite" presStyleCnt="0"/>
      <dgm:spPr/>
    </dgm:pt>
    <dgm:pt modelId="{EE06D0CA-9862-4A99-A23E-E551B72CA373}" type="pres">
      <dgm:prSet presAssocID="{85C6C629-F7D8-4B74-8731-E5058C1329C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8ED8985-F1FE-4BD9-8869-EEE66C524610}" type="pres">
      <dgm:prSet presAssocID="{85C6C629-F7D8-4B74-8731-E5058C1329C2}" presName="descendantText" presStyleLbl="alignAcc1" presStyleIdx="2" presStyleCnt="3" custScaleY="66792" custLinFactNeighborX="177" custLinFactNeighborY="1689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CF1FAEB5-6F35-4A05-933B-236629AACB95}" srcId="{5BD72E14-4ADC-4934-81D0-C467785A222F}" destId="{D847DDCD-7415-4AA2-A5D3-3DC95FD9D0CA}" srcOrd="1" destOrd="0" parTransId="{B0EDDD6E-50D9-4C15-89D8-79B01218F742}" sibTransId="{143CA611-55A5-49E0-A023-3C42948E01B3}"/>
    <dgm:cxn modelId="{B6F6004F-F04C-4E68-B81F-8BB4A945A274}" srcId="{5BD72E14-4ADC-4934-81D0-C467785A222F}" destId="{A302FA49-2D6E-43E7-98DF-3DDB62DC112A}" srcOrd="2" destOrd="0" parTransId="{E7FCEA03-0A45-4940-BE44-EA9DCF58E05F}" sibTransId="{530611A8-E1ED-41FD-8440-BB218B723DFE}"/>
    <dgm:cxn modelId="{88B73A66-573D-4864-805D-DE3365F61287}" type="presOf" srcId="{A302FA49-2D6E-43E7-98DF-3DDB62DC112A}" destId="{56919E84-7BA9-4D91-8537-89E127C8D61D}" srcOrd="0" destOrd="2" presId="urn:microsoft.com/office/officeart/2005/8/layout/chevron2"/>
    <dgm:cxn modelId="{785ADE96-7D81-419E-9AF0-40D1FFCFAD67}" type="presOf" srcId="{1B3BA5F2-5B91-40C5-85F2-3D8142FAF020}" destId="{56919E84-7BA9-4D91-8537-89E127C8D61D}" srcOrd="0" destOrd="4" presId="urn:microsoft.com/office/officeart/2005/8/layout/chevron2"/>
    <dgm:cxn modelId="{121454EA-A6A1-48E5-AFDC-CB8AAD4F7299}" srcId="{5BD72E14-4ADC-4934-81D0-C467785A222F}" destId="{1B3BA5F2-5B91-40C5-85F2-3D8142FAF020}" srcOrd="3" destOrd="0" parTransId="{3ECA2682-DB2B-4A04-80AB-3FD056350B94}" sibTransId="{3C1AE09F-95F6-4801-943E-3E806236D68B}"/>
    <dgm:cxn modelId="{839D9938-D4A6-4A12-A69C-8B489A8772CE}" srcId="{C5CFF719-71D4-44D8-883E-877AE403F6A4}" destId="{B9B6D346-F172-4436-B007-B5686210A54E}" srcOrd="2" destOrd="0" parTransId="{5EE8DA30-CBBC-4AFE-9072-BB35243FB267}" sibTransId="{1E58769C-D67E-44D3-BE14-203D2912128E}"/>
    <dgm:cxn modelId="{15479595-33F0-4A5E-A560-59E398BC4E80}" srcId="{4CFF02F2-B092-49F4-A352-404FE5727586}" destId="{5BD72E14-4ADC-4934-81D0-C467785A222F}" srcOrd="1" destOrd="0" parTransId="{5B4FBFFA-50FC-4035-899C-A854ED5335DE}" sibTransId="{1B045B32-A70B-408C-8A2B-9F0542B3AD7D}"/>
    <dgm:cxn modelId="{14B612AA-03C1-4147-B9DB-74A045E98877}" type="presOf" srcId="{79209411-0392-4901-A095-706FD7C43389}" destId="{38ED8985-F1FE-4BD9-8869-EEE66C524610}" srcOrd="0" destOrd="0" presId="urn:microsoft.com/office/officeart/2005/8/layout/chevron2"/>
    <dgm:cxn modelId="{E36E90CD-F975-4B4C-B465-EA38902EF049}" srcId="{4CFF02F2-B092-49F4-A352-404FE5727586}" destId="{C5CFF719-71D4-44D8-883E-877AE403F6A4}" srcOrd="0" destOrd="0" parTransId="{6DF1C2B7-2380-46EB-8AB7-BFAE43A88017}" sibTransId="{4D1A18B5-B1BA-4E37-B48B-40F59E65B3D7}"/>
    <dgm:cxn modelId="{F7ED471B-CE4B-4B50-AC82-8FE519361E66}" type="presOf" srcId="{8C9F75BF-388F-4DDD-AF9B-D2F2F24E276F}" destId="{56919E84-7BA9-4D91-8537-89E127C8D61D}" srcOrd="0" destOrd="0" presId="urn:microsoft.com/office/officeart/2005/8/layout/chevron2"/>
    <dgm:cxn modelId="{027B7A53-F760-41C7-AE46-237226BB3BBF}" type="presOf" srcId="{B9B6D346-F172-4436-B007-B5686210A54E}" destId="{C414619F-02CF-42A3-8C66-623B876B6AAF}" srcOrd="0" destOrd="2" presId="urn:microsoft.com/office/officeart/2005/8/layout/chevron2"/>
    <dgm:cxn modelId="{1FB11635-CD1C-436E-AE31-5194180EB108}" type="presOf" srcId="{5BD72E14-4ADC-4934-81D0-C467785A222F}" destId="{888A4CF6-6DFC-4763-92CD-785EB1C18309}" srcOrd="0" destOrd="0" presId="urn:microsoft.com/office/officeart/2005/8/layout/chevron2"/>
    <dgm:cxn modelId="{6A0678F8-7C54-4CFE-85BE-7881782C1486}" srcId="{A302FA49-2D6E-43E7-98DF-3DDB62DC112A}" destId="{B626C4BC-7AD5-47B1-80C8-5D4C44D49F5E}" srcOrd="0" destOrd="0" parTransId="{58200BB5-B5B9-4B63-B13B-DC7F7715C5A7}" sibTransId="{0CFAAF7F-EC57-4312-B5C3-CAEA1C38CC94}"/>
    <dgm:cxn modelId="{7A3D3900-4A8E-41A1-8713-FBF3E7792738}" srcId="{5BD72E14-4ADC-4934-81D0-C467785A222F}" destId="{8C9F75BF-388F-4DDD-AF9B-D2F2F24E276F}" srcOrd="0" destOrd="0" parTransId="{38212C4C-B919-4419-B516-91E242EA6B9E}" sibTransId="{2C8E9B33-51F8-44D1-84C5-BB802A5FFE77}"/>
    <dgm:cxn modelId="{3D54F034-95B3-41F1-86D6-3EB0187C60A0}" srcId="{C5CFF719-71D4-44D8-883E-877AE403F6A4}" destId="{6E2C64CC-BBA1-4864-82B0-C04182FE6CFA}" srcOrd="0" destOrd="0" parTransId="{147A4D4D-A6EA-40CD-A2CD-0C79097DADBA}" sibTransId="{6820D26E-DF2A-4EEB-B44A-ED76E605BF4B}"/>
    <dgm:cxn modelId="{E966895F-C475-4A57-8637-9F368A44DB8A}" type="presOf" srcId="{C5CFF719-71D4-44D8-883E-877AE403F6A4}" destId="{96FE3C58-F5B5-486A-B974-493C77B78F12}" srcOrd="0" destOrd="0" presId="urn:microsoft.com/office/officeart/2005/8/layout/chevron2"/>
    <dgm:cxn modelId="{FA4D0EA3-AE61-46C8-9E04-4541A2C7DF83}" srcId="{C5CFF719-71D4-44D8-883E-877AE403F6A4}" destId="{FB66A388-CD17-4340-AA4B-9A8FDE510B3C}" srcOrd="1" destOrd="0" parTransId="{8474DAC3-EA77-4F26-B95E-735DBB844FA4}" sibTransId="{01B2E4F2-FD8C-47B1-B7D9-276ACF29EC17}"/>
    <dgm:cxn modelId="{A9F5EDDF-ADB0-443C-8E6D-5C547ACB3312}" srcId="{85C6C629-F7D8-4B74-8731-E5058C1329C2}" destId="{79209411-0392-4901-A095-706FD7C43389}" srcOrd="0" destOrd="0" parTransId="{03D164EF-D9A5-4C65-AF82-46582A54772E}" sibTransId="{DFCFF5FF-F776-4CA2-8813-B3ECBDCAE17D}"/>
    <dgm:cxn modelId="{31AB2F4E-7D73-4D83-8A68-2F1CB09FF305}" type="presOf" srcId="{B626C4BC-7AD5-47B1-80C8-5D4C44D49F5E}" destId="{56919E84-7BA9-4D91-8537-89E127C8D61D}" srcOrd="0" destOrd="3" presId="urn:microsoft.com/office/officeart/2005/8/layout/chevron2"/>
    <dgm:cxn modelId="{1F2BEF07-B57D-4B35-9876-151B47784194}" type="presOf" srcId="{6E2C64CC-BBA1-4864-82B0-C04182FE6CFA}" destId="{C414619F-02CF-42A3-8C66-623B876B6AAF}" srcOrd="0" destOrd="0" presId="urn:microsoft.com/office/officeart/2005/8/layout/chevron2"/>
    <dgm:cxn modelId="{97EF344A-3DA1-49C3-B65F-51917118A9AC}" type="presOf" srcId="{D847DDCD-7415-4AA2-A5D3-3DC95FD9D0CA}" destId="{56919E84-7BA9-4D91-8537-89E127C8D61D}" srcOrd="0" destOrd="1" presId="urn:microsoft.com/office/officeart/2005/8/layout/chevron2"/>
    <dgm:cxn modelId="{314DDE9B-84AC-46EC-B429-B803697044E9}" type="presOf" srcId="{FB66A388-CD17-4340-AA4B-9A8FDE510B3C}" destId="{C414619F-02CF-42A3-8C66-623B876B6AAF}" srcOrd="0" destOrd="1" presId="urn:microsoft.com/office/officeart/2005/8/layout/chevron2"/>
    <dgm:cxn modelId="{DF92B6A0-2DDC-4BE2-90E1-C672C6EF18FE}" type="presOf" srcId="{85C6C629-F7D8-4B74-8731-E5058C1329C2}" destId="{EE06D0CA-9862-4A99-A23E-E551B72CA373}" srcOrd="0" destOrd="0" presId="urn:microsoft.com/office/officeart/2005/8/layout/chevron2"/>
    <dgm:cxn modelId="{E0FC3DAB-FCAE-499B-A649-858D79602D10}" srcId="{4CFF02F2-B092-49F4-A352-404FE5727586}" destId="{85C6C629-F7D8-4B74-8731-E5058C1329C2}" srcOrd="2" destOrd="0" parTransId="{7B607DD5-1368-452E-A48D-87DB64BD385D}" sibTransId="{A1594DFE-8356-4374-A4BF-29E12691CE36}"/>
    <dgm:cxn modelId="{EF82EF0D-AA88-482C-B1DB-71698E3436B3}" type="presOf" srcId="{4CFF02F2-B092-49F4-A352-404FE5727586}" destId="{8BE99A28-6188-4084-A183-EBAB84625364}" srcOrd="0" destOrd="0" presId="urn:microsoft.com/office/officeart/2005/8/layout/chevron2"/>
    <dgm:cxn modelId="{DC07551E-FDF2-4804-B6A5-AAE4BAC26200}" type="presParOf" srcId="{8BE99A28-6188-4084-A183-EBAB84625364}" destId="{BA07A1EA-AC36-4770-978B-9A18F64B2BF6}" srcOrd="0" destOrd="0" presId="urn:microsoft.com/office/officeart/2005/8/layout/chevron2"/>
    <dgm:cxn modelId="{2618788A-6876-4703-9E34-F8D917DB22BF}" type="presParOf" srcId="{BA07A1EA-AC36-4770-978B-9A18F64B2BF6}" destId="{96FE3C58-F5B5-486A-B974-493C77B78F12}" srcOrd="0" destOrd="0" presId="urn:microsoft.com/office/officeart/2005/8/layout/chevron2"/>
    <dgm:cxn modelId="{ADBA0D63-0FFF-439D-86F9-C35FBAE72FE8}" type="presParOf" srcId="{BA07A1EA-AC36-4770-978B-9A18F64B2BF6}" destId="{C414619F-02CF-42A3-8C66-623B876B6AAF}" srcOrd="1" destOrd="0" presId="urn:microsoft.com/office/officeart/2005/8/layout/chevron2"/>
    <dgm:cxn modelId="{DBB1F327-D861-4A81-BD56-3038E0D0D8F1}" type="presParOf" srcId="{8BE99A28-6188-4084-A183-EBAB84625364}" destId="{EE86209E-FC2D-4C53-B9E8-9DF2B663227F}" srcOrd="1" destOrd="0" presId="urn:microsoft.com/office/officeart/2005/8/layout/chevron2"/>
    <dgm:cxn modelId="{EDCDA5D8-3B0E-4E05-9AB2-B0FB88A32A7F}" type="presParOf" srcId="{8BE99A28-6188-4084-A183-EBAB84625364}" destId="{DC6FA5C8-02A8-42DB-B21C-A24339AF9757}" srcOrd="2" destOrd="0" presId="urn:microsoft.com/office/officeart/2005/8/layout/chevron2"/>
    <dgm:cxn modelId="{26BCBA78-6E82-4C03-A4E7-12C6A4827FB5}" type="presParOf" srcId="{DC6FA5C8-02A8-42DB-B21C-A24339AF9757}" destId="{888A4CF6-6DFC-4763-92CD-785EB1C18309}" srcOrd="0" destOrd="0" presId="urn:microsoft.com/office/officeart/2005/8/layout/chevron2"/>
    <dgm:cxn modelId="{C1091007-0EE0-49D2-AC31-CD9F16E829A9}" type="presParOf" srcId="{DC6FA5C8-02A8-42DB-B21C-A24339AF9757}" destId="{56919E84-7BA9-4D91-8537-89E127C8D61D}" srcOrd="1" destOrd="0" presId="urn:microsoft.com/office/officeart/2005/8/layout/chevron2"/>
    <dgm:cxn modelId="{0F87A4C6-6200-4211-BD24-6AAAD0E6E335}" type="presParOf" srcId="{8BE99A28-6188-4084-A183-EBAB84625364}" destId="{0A7F0483-A1CF-4393-AAC2-99F6E09AE01D}" srcOrd="3" destOrd="0" presId="urn:microsoft.com/office/officeart/2005/8/layout/chevron2"/>
    <dgm:cxn modelId="{80D12454-4EF7-4C82-9D8A-DFF3BE1096B2}" type="presParOf" srcId="{8BE99A28-6188-4084-A183-EBAB84625364}" destId="{FEFB9EB6-C4D2-4B62-A8BD-719CBC311A04}" srcOrd="4" destOrd="0" presId="urn:microsoft.com/office/officeart/2005/8/layout/chevron2"/>
    <dgm:cxn modelId="{42C6FAB0-B0E1-472E-A2F6-2BB9060903AD}" type="presParOf" srcId="{FEFB9EB6-C4D2-4B62-A8BD-719CBC311A04}" destId="{EE06D0CA-9862-4A99-A23E-E551B72CA373}" srcOrd="0" destOrd="0" presId="urn:microsoft.com/office/officeart/2005/8/layout/chevron2"/>
    <dgm:cxn modelId="{277DED97-A16B-4D05-8840-DE832D63FA5D}" type="presParOf" srcId="{FEFB9EB6-C4D2-4B62-A8BD-719CBC311A04}" destId="{38ED8985-F1FE-4BD9-8869-EEE66C52461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FF02F2-B092-49F4-A352-404FE572758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C5CFF719-71D4-44D8-883E-877AE403F6A4}">
      <dgm:prSet phldrT="[Tekst]"/>
      <dgm:spPr>
        <a:solidFill>
          <a:srgbClr val="58B6C0"/>
        </a:solidFill>
        <a:ln>
          <a:solidFill>
            <a:srgbClr val="58B6C0"/>
          </a:solidFill>
        </a:ln>
      </dgm:spPr>
      <dgm:t>
        <a:bodyPr/>
        <a:lstStyle/>
        <a:p>
          <a:r>
            <a:rPr lang="hr-HR" dirty="0"/>
            <a:t> </a:t>
          </a:r>
        </a:p>
      </dgm:t>
    </dgm:pt>
    <dgm:pt modelId="{6DF1C2B7-2380-46EB-8AB7-BFAE43A88017}" type="parTrans" cxnId="{E36E90CD-F975-4B4C-B465-EA38902EF049}">
      <dgm:prSet/>
      <dgm:spPr/>
      <dgm:t>
        <a:bodyPr/>
        <a:lstStyle/>
        <a:p>
          <a:endParaRPr lang="hr-HR"/>
        </a:p>
      </dgm:t>
    </dgm:pt>
    <dgm:pt modelId="{4D1A18B5-B1BA-4E37-B48B-40F59E65B3D7}" type="sibTrans" cxnId="{E36E90CD-F975-4B4C-B465-EA38902EF049}">
      <dgm:prSet/>
      <dgm:spPr/>
      <dgm:t>
        <a:bodyPr/>
        <a:lstStyle/>
        <a:p>
          <a:endParaRPr lang="hr-HR"/>
        </a:p>
      </dgm:t>
    </dgm:pt>
    <dgm:pt modelId="{6E2C64CC-BBA1-4864-82B0-C04182FE6CFA}">
      <dgm:prSet phldrT="[Tekst]" custT="1"/>
      <dgm:spPr>
        <a:blipFill>
          <a:blip xmlns:r="http://schemas.openxmlformats.org/officeDocument/2006/relationships" r:embed="rId1"/>
          <a:stretch>
            <a:fillRect/>
          </a:stretch>
        </a:blipFill>
        <a:ln>
          <a:solidFill>
            <a:srgbClr val="58B6C0"/>
          </a:solidFill>
        </a:ln>
      </dgm:spPr>
      <dgm:t>
        <a:bodyPr/>
        <a:lstStyle/>
        <a:p>
          <a:r>
            <a:rPr lang="hr-HR">
              <a:noFill/>
            </a:rPr>
            <a:t> </a:t>
          </a:r>
        </a:p>
      </dgm:t>
    </dgm:pt>
    <dgm:pt modelId="{147A4D4D-A6EA-40CD-A2CD-0C79097DADBA}" type="parTrans" cxnId="{3D54F034-95B3-41F1-86D6-3EB0187C60A0}">
      <dgm:prSet/>
      <dgm:spPr/>
      <dgm:t>
        <a:bodyPr/>
        <a:lstStyle/>
        <a:p>
          <a:endParaRPr lang="hr-HR"/>
        </a:p>
      </dgm:t>
    </dgm:pt>
    <dgm:pt modelId="{6820D26E-DF2A-4EEB-B44A-ED76E605BF4B}" type="sibTrans" cxnId="{3D54F034-95B3-41F1-86D6-3EB0187C60A0}">
      <dgm:prSet/>
      <dgm:spPr/>
      <dgm:t>
        <a:bodyPr/>
        <a:lstStyle/>
        <a:p>
          <a:endParaRPr lang="hr-HR"/>
        </a:p>
      </dgm:t>
    </dgm:pt>
    <dgm:pt modelId="{5BD72E14-4ADC-4934-81D0-C467785A222F}">
      <dgm:prSet phldrT="[Tekst]"/>
      <dgm:spPr>
        <a:solidFill>
          <a:srgbClr val="58B6C0"/>
        </a:solidFill>
        <a:ln>
          <a:solidFill>
            <a:srgbClr val="58B6C0"/>
          </a:solidFill>
        </a:ln>
      </dgm:spPr>
      <dgm:t>
        <a:bodyPr/>
        <a:lstStyle/>
        <a:p>
          <a:r>
            <a:rPr lang="hr-HR" dirty="0"/>
            <a:t> </a:t>
          </a:r>
        </a:p>
      </dgm:t>
    </dgm:pt>
    <dgm:pt modelId="{5B4FBFFA-50FC-4035-899C-A854ED5335DE}" type="parTrans" cxnId="{15479595-33F0-4A5E-A560-59E398BC4E80}">
      <dgm:prSet/>
      <dgm:spPr/>
      <dgm:t>
        <a:bodyPr/>
        <a:lstStyle/>
        <a:p>
          <a:endParaRPr lang="hr-HR"/>
        </a:p>
      </dgm:t>
    </dgm:pt>
    <dgm:pt modelId="{1B045B32-A70B-408C-8A2B-9F0542B3AD7D}" type="sibTrans" cxnId="{15479595-33F0-4A5E-A560-59E398BC4E80}">
      <dgm:prSet/>
      <dgm:spPr/>
      <dgm:t>
        <a:bodyPr/>
        <a:lstStyle/>
        <a:p>
          <a:endParaRPr lang="hr-HR"/>
        </a:p>
      </dgm:t>
    </dgm:pt>
    <dgm:pt modelId="{8C9F75BF-388F-4DDD-AF9B-D2F2F24E276F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hr-HR" sz="2000" kern="1200" dirty="0" err="1">
              <a:latin typeface="Tw Cen MT Condensed" panose="020B0606020104020203" pitchFamily="34" charset="-18"/>
            </a:rPr>
            <a:t>Experiment</a:t>
          </a:r>
          <a:endParaRPr lang="hr-HR" sz="2000" kern="1200" dirty="0">
            <a:latin typeface="Tw Cen MT Condensed" panose="020B0606020104020203" pitchFamily="34" charset="-18"/>
          </a:endParaRPr>
        </a:p>
      </dgm:t>
    </dgm:pt>
    <dgm:pt modelId="{38212C4C-B919-4419-B516-91E242EA6B9E}" type="parTrans" cxnId="{7A3D3900-4A8E-41A1-8713-FBF3E7792738}">
      <dgm:prSet/>
      <dgm:spPr/>
      <dgm:t>
        <a:bodyPr/>
        <a:lstStyle/>
        <a:p>
          <a:endParaRPr lang="hr-HR"/>
        </a:p>
      </dgm:t>
    </dgm:pt>
    <dgm:pt modelId="{2C8E9B33-51F8-44D1-84C5-BB802A5FFE77}" type="sibTrans" cxnId="{7A3D3900-4A8E-41A1-8713-FBF3E7792738}">
      <dgm:prSet/>
      <dgm:spPr/>
      <dgm:t>
        <a:bodyPr/>
        <a:lstStyle/>
        <a:p>
          <a:endParaRPr lang="hr-HR"/>
        </a:p>
      </dgm:t>
    </dgm:pt>
    <dgm:pt modelId="{85C6C629-F7D8-4B74-8731-E5058C1329C2}">
      <dgm:prSet phldrT="[Tekst]"/>
      <dgm:spPr>
        <a:solidFill>
          <a:srgbClr val="58B6C0"/>
        </a:solidFill>
        <a:ln>
          <a:solidFill>
            <a:srgbClr val="58B6C0"/>
          </a:solidFill>
        </a:ln>
      </dgm:spPr>
      <dgm:t>
        <a:bodyPr/>
        <a:lstStyle/>
        <a:p>
          <a:r>
            <a:rPr lang="hr-HR" dirty="0"/>
            <a:t> </a:t>
          </a:r>
        </a:p>
      </dgm:t>
    </dgm:pt>
    <dgm:pt modelId="{7B607DD5-1368-452E-A48D-87DB64BD385D}" type="parTrans" cxnId="{E0FC3DAB-FCAE-499B-A649-858D79602D10}">
      <dgm:prSet/>
      <dgm:spPr/>
      <dgm:t>
        <a:bodyPr/>
        <a:lstStyle/>
        <a:p>
          <a:endParaRPr lang="hr-HR"/>
        </a:p>
      </dgm:t>
    </dgm:pt>
    <dgm:pt modelId="{A1594DFE-8356-4374-A4BF-29E12691CE36}" type="sibTrans" cxnId="{E0FC3DAB-FCAE-499B-A649-858D79602D10}">
      <dgm:prSet/>
      <dgm:spPr/>
      <dgm:t>
        <a:bodyPr/>
        <a:lstStyle/>
        <a:p>
          <a:endParaRPr lang="hr-HR"/>
        </a:p>
      </dgm:t>
    </dgm:pt>
    <dgm:pt modelId="{79209411-0392-4901-A095-706FD7C43389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>
            <a:buFontTx/>
            <a:buNone/>
          </a:pPr>
          <a:r>
            <a:rPr lang="hr-HR" sz="1800" dirty="0" err="1">
              <a:latin typeface="Tw Cen MT Condensed" panose="020B0606020104020203" pitchFamily="34" charset="-18"/>
            </a:rPr>
            <a:t>Results</a:t>
          </a:r>
          <a:endParaRPr lang="hr-HR" sz="1800" dirty="0">
            <a:latin typeface="Tw Cen MT Condensed" panose="020B0606020104020203" pitchFamily="34" charset="-18"/>
          </a:endParaRPr>
        </a:p>
      </dgm:t>
    </dgm:pt>
    <dgm:pt modelId="{03D164EF-D9A5-4C65-AF82-46582A54772E}" type="parTrans" cxnId="{A9F5EDDF-ADB0-443C-8E6D-5C547ACB3312}">
      <dgm:prSet/>
      <dgm:spPr/>
      <dgm:t>
        <a:bodyPr/>
        <a:lstStyle/>
        <a:p>
          <a:endParaRPr lang="hr-HR"/>
        </a:p>
      </dgm:t>
    </dgm:pt>
    <dgm:pt modelId="{DFCFF5FF-F776-4CA2-8813-B3ECBDCAE17D}" type="sibTrans" cxnId="{A9F5EDDF-ADB0-443C-8E6D-5C547ACB3312}">
      <dgm:prSet/>
      <dgm:spPr/>
      <dgm:t>
        <a:bodyPr/>
        <a:lstStyle/>
        <a:p>
          <a:endParaRPr lang="hr-HR"/>
        </a:p>
      </dgm:t>
    </dgm:pt>
    <dgm:pt modelId="{FB66A388-CD17-4340-AA4B-9A8FDE510B3C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r>
            <a:rPr lang="hr-HR">
              <a:noFill/>
            </a:rPr>
            <a:t> </a:t>
          </a:r>
        </a:p>
      </dgm:t>
    </dgm:pt>
    <dgm:pt modelId="{8474DAC3-EA77-4F26-B95E-735DBB844FA4}" type="parTrans" cxnId="{FA4D0EA3-AE61-46C8-9E04-4541A2C7DF83}">
      <dgm:prSet/>
      <dgm:spPr/>
      <dgm:t>
        <a:bodyPr/>
        <a:lstStyle/>
        <a:p>
          <a:endParaRPr lang="hr-HR"/>
        </a:p>
      </dgm:t>
    </dgm:pt>
    <dgm:pt modelId="{01B2E4F2-FD8C-47B1-B7D9-276ACF29EC17}" type="sibTrans" cxnId="{FA4D0EA3-AE61-46C8-9E04-4541A2C7DF83}">
      <dgm:prSet/>
      <dgm:spPr/>
      <dgm:t>
        <a:bodyPr/>
        <a:lstStyle/>
        <a:p>
          <a:endParaRPr lang="hr-HR"/>
        </a:p>
      </dgm:t>
    </dgm:pt>
    <dgm:pt modelId="{B9B6D346-F172-4436-B007-B5686210A54E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r>
            <a:rPr lang="hr-HR">
              <a:noFill/>
            </a:rPr>
            <a:t> </a:t>
          </a:r>
        </a:p>
      </dgm:t>
    </dgm:pt>
    <dgm:pt modelId="{5EE8DA30-CBBC-4AFE-9072-BB35243FB267}" type="parTrans" cxnId="{839D9938-D4A6-4A12-A69C-8B489A8772CE}">
      <dgm:prSet/>
      <dgm:spPr/>
      <dgm:t>
        <a:bodyPr/>
        <a:lstStyle/>
        <a:p>
          <a:endParaRPr lang="hr-HR"/>
        </a:p>
      </dgm:t>
    </dgm:pt>
    <dgm:pt modelId="{1E58769C-D67E-44D3-BE14-203D2912128E}" type="sibTrans" cxnId="{839D9938-D4A6-4A12-A69C-8B489A8772CE}">
      <dgm:prSet/>
      <dgm:spPr/>
      <dgm:t>
        <a:bodyPr/>
        <a:lstStyle/>
        <a:p>
          <a:endParaRPr lang="hr-HR"/>
        </a:p>
      </dgm:t>
    </dgm:pt>
    <dgm:pt modelId="{D847DDCD-7415-4AA2-A5D3-3DC95FD9D0CA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Equipment and setup</a:t>
          </a:r>
        </a:p>
      </dgm:t>
    </dgm:pt>
    <dgm:pt modelId="{143CA611-55A5-49E0-A023-3C42948E01B3}" type="sibTrans" cxnId="{CF1FAEB5-6F35-4A05-933B-236629AACB95}">
      <dgm:prSet/>
      <dgm:spPr/>
      <dgm:t>
        <a:bodyPr/>
        <a:lstStyle/>
        <a:p>
          <a:endParaRPr lang="hr-HR"/>
        </a:p>
      </dgm:t>
    </dgm:pt>
    <dgm:pt modelId="{B0EDDD6E-50D9-4C15-89D8-79B01218F742}" type="parTrans" cxnId="{CF1FAEB5-6F35-4A05-933B-236629AACB95}">
      <dgm:prSet/>
      <dgm:spPr/>
      <dgm:t>
        <a:bodyPr/>
        <a:lstStyle/>
        <a:p>
          <a:endParaRPr lang="hr-HR"/>
        </a:p>
      </dgm:t>
    </dgm:pt>
    <dgm:pt modelId="{A302FA49-2D6E-43E7-98DF-3DDB62DC112A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200" b="0" kern="1200" dirty="0" err="1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Changing</a:t>
          </a: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 </a:t>
          </a:r>
          <a:r>
            <a:rPr lang="hr-HR" sz="1200" b="0" kern="1200" dirty="0" err="1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parameters</a:t>
          </a: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:</a:t>
          </a:r>
        </a:p>
      </dgm:t>
    </dgm:pt>
    <dgm:pt modelId="{E7FCEA03-0A45-4940-BE44-EA9DCF58E05F}" type="parTrans" cxnId="{B6F6004F-F04C-4E68-B81F-8BB4A945A274}">
      <dgm:prSet/>
      <dgm:spPr/>
      <dgm:t>
        <a:bodyPr/>
        <a:lstStyle/>
        <a:p>
          <a:endParaRPr lang="hr-HR"/>
        </a:p>
      </dgm:t>
    </dgm:pt>
    <dgm:pt modelId="{530611A8-E1ED-41FD-8440-BB218B723DFE}" type="sibTrans" cxnId="{B6F6004F-F04C-4E68-B81F-8BB4A945A274}">
      <dgm:prSet/>
      <dgm:spPr/>
      <dgm:t>
        <a:bodyPr/>
        <a:lstStyle/>
        <a:p>
          <a:endParaRPr lang="hr-HR"/>
        </a:p>
      </dgm:t>
    </dgm:pt>
    <dgm:pt modelId="{B626C4BC-7AD5-47B1-80C8-5D4C44D49F5E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  </a:t>
          </a:r>
          <a:r>
            <a:rPr lang="hr-HR" sz="1200" b="0" kern="1200" dirty="0" err="1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Height</a:t>
          </a: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, </a:t>
          </a:r>
          <a:r>
            <a:rPr lang="hr-HR" sz="1200" b="0" kern="1200" dirty="0" err="1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Bulge</a:t>
          </a: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, Hole</a:t>
          </a:r>
        </a:p>
      </dgm:t>
    </dgm:pt>
    <dgm:pt modelId="{58200BB5-B5B9-4B63-B13B-DC7F7715C5A7}" type="parTrans" cxnId="{6A0678F8-7C54-4CFE-85BE-7881782C1486}">
      <dgm:prSet/>
      <dgm:spPr/>
      <dgm:t>
        <a:bodyPr/>
        <a:lstStyle/>
        <a:p>
          <a:endParaRPr lang="hr-HR"/>
        </a:p>
      </dgm:t>
    </dgm:pt>
    <dgm:pt modelId="{0CFAAF7F-EC57-4312-B5C3-CAEA1C38CC94}" type="sibTrans" cxnId="{6A0678F8-7C54-4CFE-85BE-7881782C1486}">
      <dgm:prSet/>
      <dgm:spPr/>
      <dgm:t>
        <a:bodyPr/>
        <a:lstStyle/>
        <a:p>
          <a:endParaRPr lang="hr-HR"/>
        </a:p>
      </dgm:t>
    </dgm:pt>
    <dgm:pt modelId="{1B3BA5F2-5B91-40C5-85F2-3D8142FAF020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200" b="0" kern="1200" dirty="0" err="1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Throwing</a:t>
          </a: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 </a:t>
          </a:r>
          <a:r>
            <a:rPr lang="hr-HR" sz="1200" b="0" kern="1200" dirty="0" err="1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method</a:t>
          </a:r>
          <a:endParaRPr lang="hr-HR" sz="1200" b="0" kern="1200" dirty="0">
            <a:solidFill>
              <a:prstClr val="black"/>
            </a:solidFill>
            <a:effectLst/>
            <a:latin typeface="Tw Cen MT"/>
            <a:ea typeface="+mn-ea"/>
            <a:cs typeface="+mn-cs"/>
          </a:endParaRPr>
        </a:p>
      </dgm:t>
    </dgm:pt>
    <dgm:pt modelId="{3ECA2682-DB2B-4A04-80AB-3FD056350B94}" type="parTrans" cxnId="{121454EA-A6A1-48E5-AFDC-CB8AAD4F7299}">
      <dgm:prSet/>
      <dgm:spPr/>
      <dgm:t>
        <a:bodyPr/>
        <a:lstStyle/>
        <a:p>
          <a:endParaRPr lang="hr-HR"/>
        </a:p>
      </dgm:t>
    </dgm:pt>
    <dgm:pt modelId="{3C1AE09F-95F6-4801-943E-3E806236D68B}" type="sibTrans" cxnId="{121454EA-A6A1-48E5-AFDC-CB8AAD4F7299}">
      <dgm:prSet/>
      <dgm:spPr/>
      <dgm:t>
        <a:bodyPr/>
        <a:lstStyle/>
        <a:p>
          <a:endParaRPr lang="hr-HR"/>
        </a:p>
      </dgm:t>
    </dgm:pt>
    <dgm:pt modelId="{8BE99A28-6188-4084-A183-EBAB84625364}" type="pres">
      <dgm:prSet presAssocID="{4CFF02F2-B092-49F4-A352-404FE5727586}" presName="linearFlow" presStyleCnt="0">
        <dgm:presLayoutVars>
          <dgm:dir/>
          <dgm:animLvl val="lvl"/>
          <dgm:resizeHandles val="exact"/>
        </dgm:presLayoutVars>
      </dgm:prSet>
      <dgm:spPr/>
    </dgm:pt>
    <dgm:pt modelId="{BA07A1EA-AC36-4770-978B-9A18F64B2BF6}" type="pres">
      <dgm:prSet presAssocID="{C5CFF719-71D4-44D8-883E-877AE403F6A4}" presName="composite" presStyleCnt="0"/>
      <dgm:spPr/>
    </dgm:pt>
    <dgm:pt modelId="{96FE3C58-F5B5-486A-B974-493C77B78F12}" type="pres">
      <dgm:prSet presAssocID="{C5CFF719-71D4-44D8-883E-877AE403F6A4}" presName="parentText" presStyleLbl="alignNode1" presStyleIdx="0" presStyleCnt="3" custLinFactNeighborX="1098" custLinFactNeighborY="-46">
        <dgm:presLayoutVars>
          <dgm:chMax val="1"/>
          <dgm:bulletEnabled val="1"/>
        </dgm:presLayoutVars>
      </dgm:prSet>
      <dgm:spPr/>
    </dgm:pt>
    <dgm:pt modelId="{C414619F-02CF-42A3-8C66-623B876B6AAF}" type="pres">
      <dgm:prSet presAssocID="{C5CFF719-71D4-44D8-883E-877AE403F6A4}" presName="descendantText" presStyleLbl="alignAcc1" presStyleIdx="0" presStyleCnt="3" custScaleY="153738" custLinFactNeighborX="-195" custLinFactNeighborY="-2171">
        <dgm:presLayoutVars>
          <dgm:bulletEnabled val="1"/>
        </dgm:presLayoutVars>
      </dgm:prSet>
      <dgm:spPr/>
    </dgm:pt>
    <dgm:pt modelId="{EE86209E-FC2D-4C53-B9E8-9DF2B663227F}" type="pres">
      <dgm:prSet presAssocID="{4D1A18B5-B1BA-4E37-B48B-40F59E65B3D7}" presName="sp" presStyleCnt="0"/>
      <dgm:spPr/>
    </dgm:pt>
    <dgm:pt modelId="{DC6FA5C8-02A8-42DB-B21C-A24339AF9757}" type="pres">
      <dgm:prSet presAssocID="{5BD72E14-4ADC-4934-81D0-C467785A222F}" presName="composite" presStyleCnt="0"/>
      <dgm:spPr/>
    </dgm:pt>
    <dgm:pt modelId="{888A4CF6-6DFC-4763-92CD-785EB1C18309}" type="pres">
      <dgm:prSet presAssocID="{5BD72E14-4ADC-4934-81D0-C467785A222F}" presName="parentText" presStyleLbl="alignNode1" presStyleIdx="1" presStyleCnt="3" custLinFactNeighborX="-1388" custLinFactNeighborY="-19433">
        <dgm:presLayoutVars>
          <dgm:chMax val="1"/>
          <dgm:bulletEnabled val="1"/>
        </dgm:presLayoutVars>
      </dgm:prSet>
      <dgm:spPr/>
    </dgm:pt>
    <dgm:pt modelId="{56919E84-7BA9-4D91-8537-89E127C8D61D}" type="pres">
      <dgm:prSet presAssocID="{5BD72E14-4ADC-4934-81D0-C467785A222F}" presName="descendantText" presStyleLbl="alignAcc1" presStyleIdx="1" presStyleCnt="3" custScaleX="99152" custScaleY="208908" custLinFactNeighborX="-531" custLinFactNeighborY="1173">
        <dgm:presLayoutVars>
          <dgm:bulletEnabled val="1"/>
        </dgm:presLayoutVars>
      </dgm:prSet>
      <dgm:spPr/>
    </dgm:pt>
    <dgm:pt modelId="{0A7F0483-A1CF-4393-AAC2-99F6E09AE01D}" type="pres">
      <dgm:prSet presAssocID="{1B045B32-A70B-408C-8A2B-9F0542B3AD7D}" presName="sp" presStyleCnt="0"/>
      <dgm:spPr/>
    </dgm:pt>
    <dgm:pt modelId="{FEFB9EB6-C4D2-4B62-A8BD-719CBC311A04}" type="pres">
      <dgm:prSet presAssocID="{85C6C629-F7D8-4B74-8731-E5058C1329C2}" presName="composite" presStyleCnt="0"/>
      <dgm:spPr/>
    </dgm:pt>
    <dgm:pt modelId="{EE06D0CA-9862-4A99-A23E-E551B72CA373}" type="pres">
      <dgm:prSet presAssocID="{85C6C629-F7D8-4B74-8731-E5058C1329C2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8ED8985-F1FE-4BD9-8869-EEE66C524610}" type="pres">
      <dgm:prSet presAssocID="{85C6C629-F7D8-4B74-8731-E5058C1329C2}" presName="descendantText" presStyleLbl="alignAcc1" presStyleIdx="2" presStyleCnt="3" custScaleY="66792" custLinFactNeighborX="177" custLinFactNeighborY="16895">
        <dgm:presLayoutVars>
          <dgm:bulletEnabled val="1"/>
        </dgm:presLayoutVars>
      </dgm:prSet>
      <dgm:spPr/>
    </dgm:pt>
  </dgm:ptLst>
  <dgm:cxnLst>
    <dgm:cxn modelId="{7A3D3900-4A8E-41A1-8713-FBF3E7792738}" srcId="{5BD72E14-4ADC-4934-81D0-C467785A222F}" destId="{8C9F75BF-388F-4DDD-AF9B-D2F2F24E276F}" srcOrd="0" destOrd="0" parTransId="{38212C4C-B919-4419-B516-91E242EA6B9E}" sibTransId="{2C8E9B33-51F8-44D1-84C5-BB802A5FFE77}"/>
    <dgm:cxn modelId="{1F2BEF07-B57D-4B35-9876-151B47784194}" type="presOf" srcId="{6E2C64CC-BBA1-4864-82B0-C04182FE6CFA}" destId="{C414619F-02CF-42A3-8C66-623B876B6AAF}" srcOrd="0" destOrd="0" presId="urn:microsoft.com/office/officeart/2005/8/layout/chevron2"/>
    <dgm:cxn modelId="{EF82EF0D-AA88-482C-B1DB-71698E3436B3}" type="presOf" srcId="{4CFF02F2-B092-49F4-A352-404FE5727586}" destId="{8BE99A28-6188-4084-A183-EBAB84625364}" srcOrd="0" destOrd="0" presId="urn:microsoft.com/office/officeart/2005/8/layout/chevron2"/>
    <dgm:cxn modelId="{F7ED471B-CE4B-4B50-AC82-8FE519361E66}" type="presOf" srcId="{8C9F75BF-388F-4DDD-AF9B-D2F2F24E276F}" destId="{56919E84-7BA9-4D91-8537-89E127C8D61D}" srcOrd="0" destOrd="0" presId="urn:microsoft.com/office/officeart/2005/8/layout/chevron2"/>
    <dgm:cxn modelId="{3D54F034-95B3-41F1-86D6-3EB0187C60A0}" srcId="{C5CFF719-71D4-44D8-883E-877AE403F6A4}" destId="{6E2C64CC-BBA1-4864-82B0-C04182FE6CFA}" srcOrd="0" destOrd="0" parTransId="{147A4D4D-A6EA-40CD-A2CD-0C79097DADBA}" sibTransId="{6820D26E-DF2A-4EEB-B44A-ED76E605BF4B}"/>
    <dgm:cxn modelId="{1FB11635-CD1C-436E-AE31-5194180EB108}" type="presOf" srcId="{5BD72E14-4ADC-4934-81D0-C467785A222F}" destId="{888A4CF6-6DFC-4763-92CD-785EB1C18309}" srcOrd="0" destOrd="0" presId="urn:microsoft.com/office/officeart/2005/8/layout/chevron2"/>
    <dgm:cxn modelId="{839D9938-D4A6-4A12-A69C-8B489A8772CE}" srcId="{C5CFF719-71D4-44D8-883E-877AE403F6A4}" destId="{B9B6D346-F172-4436-B007-B5686210A54E}" srcOrd="2" destOrd="0" parTransId="{5EE8DA30-CBBC-4AFE-9072-BB35243FB267}" sibTransId="{1E58769C-D67E-44D3-BE14-203D2912128E}"/>
    <dgm:cxn modelId="{E966895F-C475-4A57-8637-9F368A44DB8A}" type="presOf" srcId="{C5CFF719-71D4-44D8-883E-877AE403F6A4}" destId="{96FE3C58-F5B5-486A-B974-493C77B78F12}" srcOrd="0" destOrd="0" presId="urn:microsoft.com/office/officeart/2005/8/layout/chevron2"/>
    <dgm:cxn modelId="{88B73A66-573D-4864-805D-DE3365F61287}" type="presOf" srcId="{A302FA49-2D6E-43E7-98DF-3DDB62DC112A}" destId="{56919E84-7BA9-4D91-8537-89E127C8D61D}" srcOrd="0" destOrd="2" presId="urn:microsoft.com/office/officeart/2005/8/layout/chevron2"/>
    <dgm:cxn modelId="{97EF344A-3DA1-49C3-B65F-51917118A9AC}" type="presOf" srcId="{D847DDCD-7415-4AA2-A5D3-3DC95FD9D0CA}" destId="{56919E84-7BA9-4D91-8537-89E127C8D61D}" srcOrd="0" destOrd="1" presId="urn:microsoft.com/office/officeart/2005/8/layout/chevron2"/>
    <dgm:cxn modelId="{31AB2F4E-7D73-4D83-8A68-2F1CB09FF305}" type="presOf" srcId="{B626C4BC-7AD5-47B1-80C8-5D4C44D49F5E}" destId="{56919E84-7BA9-4D91-8537-89E127C8D61D}" srcOrd="0" destOrd="3" presId="urn:microsoft.com/office/officeart/2005/8/layout/chevron2"/>
    <dgm:cxn modelId="{B6F6004F-F04C-4E68-B81F-8BB4A945A274}" srcId="{5BD72E14-4ADC-4934-81D0-C467785A222F}" destId="{A302FA49-2D6E-43E7-98DF-3DDB62DC112A}" srcOrd="2" destOrd="0" parTransId="{E7FCEA03-0A45-4940-BE44-EA9DCF58E05F}" sibTransId="{530611A8-E1ED-41FD-8440-BB218B723DFE}"/>
    <dgm:cxn modelId="{027B7A53-F760-41C7-AE46-237226BB3BBF}" type="presOf" srcId="{B9B6D346-F172-4436-B007-B5686210A54E}" destId="{C414619F-02CF-42A3-8C66-623B876B6AAF}" srcOrd="0" destOrd="2" presId="urn:microsoft.com/office/officeart/2005/8/layout/chevron2"/>
    <dgm:cxn modelId="{15479595-33F0-4A5E-A560-59E398BC4E80}" srcId="{4CFF02F2-B092-49F4-A352-404FE5727586}" destId="{5BD72E14-4ADC-4934-81D0-C467785A222F}" srcOrd="1" destOrd="0" parTransId="{5B4FBFFA-50FC-4035-899C-A854ED5335DE}" sibTransId="{1B045B32-A70B-408C-8A2B-9F0542B3AD7D}"/>
    <dgm:cxn modelId="{785ADE96-7D81-419E-9AF0-40D1FFCFAD67}" type="presOf" srcId="{1B3BA5F2-5B91-40C5-85F2-3D8142FAF020}" destId="{56919E84-7BA9-4D91-8537-89E127C8D61D}" srcOrd="0" destOrd="4" presId="urn:microsoft.com/office/officeart/2005/8/layout/chevron2"/>
    <dgm:cxn modelId="{314DDE9B-84AC-46EC-B429-B803697044E9}" type="presOf" srcId="{FB66A388-CD17-4340-AA4B-9A8FDE510B3C}" destId="{C414619F-02CF-42A3-8C66-623B876B6AAF}" srcOrd="0" destOrd="1" presId="urn:microsoft.com/office/officeart/2005/8/layout/chevron2"/>
    <dgm:cxn modelId="{DF92B6A0-2DDC-4BE2-90E1-C672C6EF18FE}" type="presOf" srcId="{85C6C629-F7D8-4B74-8731-E5058C1329C2}" destId="{EE06D0CA-9862-4A99-A23E-E551B72CA373}" srcOrd="0" destOrd="0" presId="urn:microsoft.com/office/officeart/2005/8/layout/chevron2"/>
    <dgm:cxn modelId="{FA4D0EA3-AE61-46C8-9E04-4541A2C7DF83}" srcId="{C5CFF719-71D4-44D8-883E-877AE403F6A4}" destId="{FB66A388-CD17-4340-AA4B-9A8FDE510B3C}" srcOrd="1" destOrd="0" parTransId="{8474DAC3-EA77-4F26-B95E-735DBB844FA4}" sibTransId="{01B2E4F2-FD8C-47B1-B7D9-276ACF29EC17}"/>
    <dgm:cxn modelId="{14B612AA-03C1-4147-B9DB-74A045E98877}" type="presOf" srcId="{79209411-0392-4901-A095-706FD7C43389}" destId="{38ED8985-F1FE-4BD9-8869-EEE66C524610}" srcOrd="0" destOrd="0" presId="urn:microsoft.com/office/officeart/2005/8/layout/chevron2"/>
    <dgm:cxn modelId="{E0FC3DAB-FCAE-499B-A649-858D79602D10}" srcId="{4CFF02F2-B092-49F4-A352-404FE5727586}" destId="{85C6C629-F7D8-4B74-8731-E5058C1329C2}" srcOrd="2" destOrd="0" parTransId="{7B607DD5-1368-452E-A48D-87DB64BD385D}" sibTransId="{A1594DFE-8356-4374-A4BF-29E12691CE36}"/>
    <dgm:cxn modelId="{CF1FAEB5-6F35-4A05-933B-236629AACB95}" srcId="{5BD72E14-4ADC-4934-81D0-C467785A222F}" destId="{D847DDCD-7415-4AA2-A5D3-3DC95FD9D0CA}" srcOrd="1" destOrd="0" parTransId="{B0EDDD6E-50D9-4C15-89D8-79B01218F742}" sibTransId="{143CA611-55A5-49E0-A023-3C42948E01B3}"/>
    <dgm:cxn modelId="{E36E90CD-F975-4B4C-B465-EA38902EF049}" srcId="{4CFF02F2-B092-49F4-A352-404FE5727586}" destId="{C5CFF719-71D4-44D8-883E-877AE403F6A4}" srcOrd="0" destOrd="0" parTransId="{6DF1C2B7-2380-46EB-8AB7-BFAE43A88017}" sibTransId="{4D1A18B5-B1BA-4E37-B48B-40F59E65B3D7}"/>
    <dgm:cxn modelId="{A9F5EDDF-ADB0-443C-8E6D-5C547ACB3312}" srcId="{85C6C629-F7D8-4B74-8731-E5058C1329C2}" destId="{79209411-0392-4901-A095-706FD7C43389}" srcOrd="0" destOrd="0" parTransId="{03D164EF-D9A5-4C65-AF82-46582A54772E}" sibTransId="{DFCFF5FF-F776-4CA2-8813-B3ECBDCAE17D}"/>
    <dgm:cxn modelId="{121454EA-A6A1-48E5-AFDC-CB8AAD4F7299}" srcId="{5BD72E14-4ADC-4934-81D0-C467785A222F}" destId="{1B3BA5F2-5B91-40C5-85F2-3D8142FAF020}" srcOrd="3" destOrd="0" parTransId="{3ECA2682-DB2B-4A04-80AB-3FD056350B94}" sibTransId="{3C1AE09F-95F6-4801-943E-3E806236D68B}"/>
    <dgm:cxn modelId="{6A0678F8-7C54-4CFE-85BE-7881782C1486}" srcId="{A302FA49-2D6E-43E7-98DF-3DDB62DC112A}" destId="{B626C4BC-7AD5-47B1-80C8-5D4C44D49F5E}" srcOrd="0" destOrd="0" parTransId="{58200BB5-B5B9-4B63-B13B-DC7F7715C5A7}" sibTransId="{0CFAAF7F-EC57-4312-B5C3-CAEA1C38CC94}"/>
    <dgm:cxn modelId="{DC07551E-FDF2-4804-B6A5-AAE4BAC26200}" type="presParOf" srcId="{8BE99A28-6188-4084-A183-EBAB84625364}" destId="{BA07A1EA-AC36-4770-978B-9A18F64B2BF6}" srcOrd="0" destOrd="0" presId="urn:microsoft.com/office/officeart/2005/8/layout/chevron2"/>
    <dgm:cxn modelId="{2618788A-6876-4703-9E34-F8D917DB22BF}" type="presParOf" srcId="{BA07A1EA-AC36-4770-978B-9A18F64B2BF6}" destId="{96FE3C58-F5B5-486A-B974-493C77B78F12}" srcOrd="0" destOrd="0" presId="urn:microsoft.com/office/officeart/2005/8/layout/chevron2"/>
    <dgm:cxn modelId="{ADBA0D63-0FFF-439D-86F9-C35FBAE72FE8}" type="presParOf" srcId="{BA07A1EA-AC36-4770-978B-9A18F64B2BF6}" destId="{C414619F-02CF-42A3-8C66-623B876B6AAF}" srcOrd="1" destOrd="0" presId="urn:microsoft.com/office/officeart/2005/8/layout/chevron2"/>
    <dgm:cxn modelId="{DBB1F327-D861-4A81-BD56-3038E0D0D8F1}" type="presParOf" srcId="{8BE99A28-6188-4084-A183-EBAB84625364}" destId="{EE86209E-FC2D-4C53-B9E8-9DF2B663227F}" srcOrd="1" destOrd="0" presId="urn:microsoft.com/office/officeart/2005/8/layout/chevron2"/>
    <dgm:cxn modelId="{EDCDA5D8-3B0E-4E05-9AB2-B0FB88A32A7F}" type="presParOf" srcId="{8BE99A28-6188-4084-A183-EBAB84625364}" destId="{DC6FA5C8-02A8-42DB-B21C-A24339AF9757}" srcOrd="2" destOrd="0" presId="urn:microsoft.com/office/officeart/2005/8/layout/chevron2"/>
    <dgm:cxn modelId="{26BCBA78-6E82-4C03-A4E7-12C6A4827FB5}" type="presParOf" srcId="{DC6FA5C8-02A8-42DB-B21C-A24339AF9757}" destId="{888A4CF6-6DFC-4763-92CD-785EB1C18309}" srcOrd="0" destOrd="0" presId="urn:microsoft.com/office/officeart/2005/8/layout/chevron2"/>
    <dgm:cxn modelId="{C1091007-0EE0-49D2-AC31-CD9F16E829A9}" type="presParOf" srcId="{DC6FA5C8-02A8-42DB-B21C-A24339AF9757}" destId="{56919E84-7BA9-4D91-8537-89E127C8D61D}" srcOrd="1" destOrd="0" presId="urn:microsoft.com/office/officeart/2005/8/layout/chevron2"/>
    <dgm:cxn modelId="{0F87A4C6-6200-4211-BD24-6AAAD0E6E335}" type="presParOf" srcId="{8BE99A28-6188-4084-A183-EBAB84625364}" destId="{0A7F0483-A1CF-4393-AAC2-99F6E09AE01D}" srcOrd="3" destOrd="0" presId="urn:microsoft.com/office/officeart/2005/8/layout/chevron2"/>
    <dgm:cxn modelId="{80D12454-4EF7-4C82-9D8A-DFF3BE1096B2}" type="presParOf" srcId="{8BE99A28-6188-4084-A183-EBAB84625364}" destId="{FEFB9EB6-C4D2-4B62-A8BD-719CBC311A04}" srcOrd="4" destOrd="0" presId="urn:microsoft.com/office/officeart/2005/8/layout/chevron2"/>
    <dgm:cxn modelId="{42C6FAB0-B0E1-472E-A2F6-2BB9060903AD}" type="presParOf" srcId="{FEFB9EB6-C4D2-4B62-A8BD-719CBC311A04}" destId="{EE06D0CA-9862-4A99-A23E-E551B72CA373}" srcOrd="0" destOrd="0" presId="urn:microsoft.com/office/officeart/2005/8/layout/chevron2"/>
    <dgm:cxn modelId="{277DED97-A16B-4D05-8840-DE832D63FA5D}" type="presParOf" srcId="{FEFB9EB6-C4D2-4B62-A8BD-719CBC311A04}" destId="{38ED8985-F1FE-4BD9-8869-EEE66C52461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67F462-8EBA-4D56-BF05-0FA4AB19AB5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hr-HR"/>
        </a:p>
      </dgm:t>
    </dgm:pt>
    <dgm:pt modelId="{CEF04ACE-06CE-4906-BFA1-25FB21538F5B}">
      <dgm:prSet phldrT="[Text]" phldr="1"/>
      <dgm:spPr/>
      <dgm:t>
        <a:bodyPr/>
        <a:lstStyle/>
        <a:p>
          <a:endParaRPr lang="hr-HR" dirty="0"/>
        </a:p>
      </dgm:t>
    </dgm:pt>
    <dgm:pt modelId="{ED2A9155-6292-43E6-BCF2-37F692C35437}" type="parTrans" cxnId="{6D1F0B3F-9F51-4F80-A4BF-EA3C0EAB22A8}">
      <dgm:prSet/>
      <dgm:spPr/>
      <dgm:t>
        <a:bodyPr/>
        <a:lstStyle/>
        <a:p>
          <a:endParaRPr lang="hr-HR"/>
        </a:p>
      </dgm:t>
    </dgm:pt>
    <dgm:pt modelId="{7C0A34A4-906F-4638-AB4B-ED910EFD0358}" type="sibTrans" cxnId="{6D1F0B3F-9F51-4F80-A4BF-EA3C0EAB22A8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DAC127B2-5635-4B62-8093-7F1300F00F09}">
      <dgm:prSet phldrT="[Text]"/>
      <dgm:spPr/>
      <dgm:t>
        <a:bodyPr/>
        <a:lstStyle/>
        <a:p>
          <a:endParaRPr lang="hr-HR" dirty="0"/>
        </a:p>
      </dgm:t>
    </dgm:pt>
    <dgm:pt modelId="{651B5442-25D0-4437-9C1D-6CC0D399C24D}" type="parTrans" cxnId="{CC9CF0DA-F787-4A7F-BB72-288123A14ED0}">
      <dgm:prSet/>
      <dgm:spPr/>
      <dgm:t>
        <a:bodyPr/>
        <a:lstStyle/>
        <a:p>
          <a:endParaRPr lang="hr-HR"/>
        </a:p>
      </dgm:t>
    </dgm:pt>
    <dgm:pt modelId="{830C98D8-2C1E-4D76-AFC2-AAA006F7DFB0}" type="sibTrans" cxnId="{CC9CF0DA-F787-4A7F-BB72-288123A14ED0}">
      <dgm:prSet/>
      <dgm:spPr/>
      <dgm:t>
        <a:bodyPr/>
        <a:lstStyle/>
        <a:p>
          <a:endParaRPr lang="hr-HR"/>
        </a:p>
      </dgm:t>
    </dgm:pt>
    <dgm:pt modelId="{D2938764-89CD-4D51-87BC-86C48CAA33F0}">
      <dgm:prSet phldrT="[Text]" phldr="1"/>
      <dgm:spPr/>
      <dgm:t>
        <a:bodyPr/>
        <a:lstStyle/>
        <a:p>
          <a:endParaRPr lang="hr-HR" dirty="0"/>
        </a:p>
      </dgm:t>
    </dgm:pt>
    <dgm:pt modelId="{D952FD0D-901A-4593-BF6B-F443F5DD9500}" type="sibTrans" cxnId="{8444F7B3-6776-4340-AFEC-E70EAEB4AD1E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04EBC181-F81E-4E4B-B9C6-AA5F646B9078}" type="parTrans" cxnId="{8444F7B3-6776-4340-AFEC-E70EAEB4AD1E}">
      <dgm:prSet/>
      <dgm:spPr/>
      <dgm:t>
        <a:bodyPr/>
        <a:lstStyle/>
        <a:p>
          <a:endParaRPr lang="hr-HR"/>
        </a:p>
      </dgm:t>
    </dgm:pt>
    <dgm:pt modelId="{DDB33EE7-5099-44C3-ABF8-B3E245B7F774}">
      <dgm:prSet custT="1"/>
      <dgm:spPr/>
      <dgm:t>
        <a:bodyPr/>
        <a:lstStyle/>
        <a:p>
          <a:r>
            <a:rPr lang="hr-HR" sz="5400" dirty="0"/>
            <a:t>x</a:t>
          </a:r>
        </a:p>
      </dgm:t>
    </dgm:pt>
    <dgm:pt modelId="{999E2642-CA7D-48FC-B33D-97082CC368C2}" type="sibTrans" cxnId="{365AA635-98F5-4FA5-89A2-FA172B739396}">
      <dgm:prSet/>
      <dgm:spPr/>
      <dgm:t>
        <a:bodyPr/>
        <a:lstStyle/>
        <a:p>
          <a:endParaRPr lang="hr-HR"/>
        </a:p>
      </dgm:t>
    </dgm:pt>
    <dgm:pt modelId="{5B635D14-3193-4FFD-9F59-065A56DB16D2}" type="parTrans" cxnId="{365AA635-98F5-4FA5-89A2-FA172B739396}">
      <dgm:prSet/>
      <dgm:spPr/>
      <dgm:t>
        <a:bodyPr/>
        <a:lstStyle/>
        <a:p>
          <a:endParaRPr lang="hr-HR"/>
        </a:p>
      </dgm:t>
    </dgm:pt>
    <dgm:pt modelId="{D64F3331-8AEF-4F6E-BE3C-98083E09C511}" type="pres">
      <dgm:prSet presAssocID="{5467F462-8EBA-4D56-BF05-0FA4AB19AB5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r-HR"/>
        </a:p>
      </dgm:t>
    </dgm:pt>
    <dgm:pt modelId="{1478BDA6-13B5-41FF-B853-035F0456DE06}" type="pres">
      <dgm:prSet presAssocID="{5467F462-8EBA-4D56-BF05-0FA4AB19AB58}" presName="Name1" presStyleCnt="0"/>
      <dgm:spPr/>
    </dgm:pt>
    <dgm:pt modelId="{2082AD1D-F9E3-4230-AE2B-1CA40B416C1D}" type="pres">
      <dgm:prSet presAssocID="{999E2642-CA7D-48FC-B33D-97082CC368C2}" presName="picture_1" presStyleCnt="0"/>
      <dgm:spPr/>
    </dgm:pt>
    <dgm:pt modelId="{43823A34-71CD-49B7-9523-311FD8E0A5DD}" type="pres">
      <dgm:prSet presAssocID="{999E2642-CA7D-48FC-B33D-97082CC368C2}" presName="pictureRepeatNode" presStyleLbl="alignImgPlace1" presStyleIdx="0" presStyleCnt="3"/>
      <dgm:spPr/>
      <dgm:t>
        <a:bodyPr/>
        <a:lstStyle/>
        <a:p>
          <a:endParaRPr lang="hr-HR"/>
        </a:p>
      </dgm:t>
    </dgm:pt>
    <dgm:pt modelId="{FB555023-0CBC-445D-A67A-0582B0443026}" type="pres">
      <dgm:prSet presAssocID="{DDB33EE7-5099-44C3-ABF8-B3E245B7F774}" presName="text_1" presStyleLbl="node1" presStyleIdx="0" presStyleCnt="0" custLinFactNeighborX="193" custLinFactNeighborY="-1619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D1D29EB-9F3B-40F7-803E-0A2702F6A223}" type="pres">
      <dgm:prSet presAssocID="{D952FD0D-901A-4593-BF6B-F443F5DD9500}" presName="picture_2" presStyleCnt="0"/>
      <dgm:spPr/>
    </dgm:pt>
    <dgm:pt modelId="{2F40E186-453A-4C4C-A50F-A21EE9D80A8D}" type="pres">
      <dgm:prSet presAssocID="{D952FD0D-901A-4593-BF6B-F443F5DD9500}" presName="pictureRepeatNode" presStyleLbl="alignImgPlace1" presStyleIdx="1" presStyleCnt="3"/>
      <dgm:spPr/>
      <dgm:t>
        <a:bodyPr/>
        <a:lstStyle/>
        <a:p>
          <a:endParaRPr lang="hr-HR"/>
        </a:p>
      </dgm:t>
    </dgm:pt>
    <dgm:pt modelId="{83F39DD6-17A6-401D-BAC0-D2853FD6C866}" type="pres">
      <dgm:prSet presAssocID="{D2938764-89CD-4D51-87BC-86C48CAA33F0}" presName="line_2" presStyleLbl="parChTrans1D1" presStyleIdx="0" presStyleCnt="2"/>
      <dgm:spPr/>
    </dgm:pt>
    <dgm:pt modelId="{7AACBE53-FB8F-4D81-A11C-CD7CE2948E9C}" type="pres">
      <dgm:prSet presAssocID="{D2938764-89CD-4D51-87BC-86C48CAA33F0}" presName="textparent_2" presStyleLbl="node1" presStyleIdx="0" presStyleCnt="0"/>
      <dgm:spPr/>
    </dgm:pt>
    <dgm:pt modelId="{2B394EF9-EB01-4DA4-8680-453CB98C0F08}" type="pres">
      <dgm:prSet presAssocID="{D2938764-89CD-4D51-87BC-86C48CAA33F0}" presName="text_2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0847C44-8288-4AF8-802B-2971FC9BC5CA}" type="pres">
      <dgm:prSet presAssocID="{7C0A34A4-906F-4638-AB4B-ED910EFD0358}" presName="picture_3" presStyleCnt="0"/>
      <dgm:spPr/>
    </dgm:pt>
    <dgm:pt modelId="{38CA7118-1781-4C82-B916-B3A9B588AD09}" type="pres">
      <dgm:prSet presAssocID="{7C0A34A4-906F-4638-AB4B-ED910EFD0358}" presName="pictureRepeatNode" presStyleLbl="alignImgPlace1" presStyleIdx="2" presStyleCnt="3"/>
      <dgm:spPr/>
      <dgm:t>
        <a:bodyPr/>
        <a:lstStyle/>
        <a:p>
          <a:endParaRPr lang="hr-HR"/>
        </a:p>
      </dgm:t>
    </dgm:pt>
    <dgm:pt modelId="{2AC155B2-5D5F-43EF-BAF7-F428FE56CF15}" type="pres">
      <dgm:prSet presAssocID="{CEF04ACE-06CE-4906-BFA1-25FB21538F5B}" presName="line_3" presStyleLbl="parChTrans1D1" presStyleIdx="1" presStyleCnt="2"/>
      <dgm:spPr/>
    </dgm:pt>
    <dgm:pt modelId="{1181C80E-E669-421D-8A63-AB5140ADB8FC}" type="pres">
      <dgm:prSet presAssocID="{CEF04ACE-06CE-4906-BFA1-25FB21538F5B}" presName="textparent_3" presStyleLbl="node1" presStyleIdx="0" presStyleCnt="0"/>
      <dgm:spPr/>
    </dgm:pt>
    <dgm:pt modelId="{93197207-F1D1-4B3A-BA87-4A5C8C3896FC}" type="pres">
      <dgm:prSet presAssocID="{CEF04ACE-06CE-4906-BFA1-25FB21538F5B}" presName="text_3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6D97434-1242-4D43-8358-947B5319091E}" type="presOf" srcId="{DAC127B2-5635-4B62-8093-7F1300F00F09}" destId="{93197207-F1D1-4B3A-BA87-4A5C8C3896FC}" srcOrd="0" destOrd="1" presId="urn:microsoft.com/office/officeart/2008/layout/CircularPictureCallout"/>
    <dgm:cxn modelId="{F581671A-C4BC-4574-A38B-4A3AE5E356FC}" type="presOf" srcId="{7C0A34A4-906F-4638-AB4B-ED910EFD0358}" destId="{38CA7118-1781-4C82-B916-B3A9B588AD09}" srcOrd="0" destOrd="0" presId="urn:microsoft.com/office/officeart/2008/layout/CircularPictureCallout"/>
    <dgm:cxn modelId="{37C801D4-0825-41B4-9D13-7DA91A86C1D5}" type="presOf" srcId="{DDB33EE7-5099-44C3-ABF8-B3E245B7F774}" destId="{FB555023-0CBC-445D-A67A-0582B0443026}" srcOrd="0" destOrd="0" presId="urn:microsoft.com/office/officeart/2008/layout/CircularPictureCallout"/>
    <dgm:cxn modelId="{8444F7B3-6776-4340-AFEC-E70EAEB4AD1E}" srcId="{5467F462-8EBA-4D56-BF05-0FA4AB19AB58}" destId="{D2938764-89CD-4D51-87BC-86C48CAA33F0}" srcOrd="1" destOrd="0" parTransId="{04EBC181-F81E-4E4B-B9C6-AA5F646B9078}" sibTransId="{D952FD0D-901A-4593-BF6B-F443F5DD9500}"/>
    <dgm:cxn modelId="{CC9CF0DA-F787-4A7F-BB72-288123A14ED0}" srcId="{CEF04ACE-06CE-4906-BFA1-25FB21538F5B}" destId="{DAC127B2-5635-4B62-8093-7F1300F00F09}" srcOrd="0" destOrd="0" parTransId="{651B5442-25D0-4437-9C1D-6CC0D399C24D}" sibTransId="{830C98D8-2C1E-4D76-AFC2-AAA006F7DFB0}"/>
    <dgm:cxn modelId="{268B009E-ACBD-4E59-92E4-7E389D71C000}" type="presOf" srcId="{CEF04ACE-06CE-4906-BFA1-25FB21538F5B}" destId="{93197207-F1D1-4B3A-BA87-4A5C8C3896FC}" srcOrd="0" destOrd="0" presId="urn:microsoft.com/office/officeart/2008/layout/CircularPictureCallout"/>
    <dgm:cxn modelId="{6D1F0B3F-9F51-4F80-A4BF-EA3C0EAB22A8}" srcId="{5467F462-8EBA-4D56-BF05-0FA4AB19AB58}" destId="{CEF04ACE-06CE-4906-BFA1-25FB21538F5B}" srcOrd="2" destOrd="0" parTransId="{ED2A9155-6292-43E6-BCF2-37F692C35437}" sibTransId="{7C0A34A4-906F-4638-AB4B-ED910EFD0358}"/>
    <dgm:cxn modelId="{C1A19846-3DE5-4858-BDBB-C8B5DC6F0A5F}" type="presOf" srcId="{999E2642-CA7D-48FC-B33D-97082CC368C2}" destId="{43823A34-71CD-49B7-9523-311FD8E0A5DD}" srcOrd="0" destOrd="0" presId="urn:microsoft.com/office/officeart/2008/layout/CircularPictureCallout"/>
    <dgm:cxn modelId="{68FE3552-F47B-4213-9F32-F899CF1C0E91}" type="presOf" srcId="{D2938764-89CD-4D51-87BC-86C48CAA33F0}" destId="{2B394EF9-EB01-4DA4-8680-453CB98C0F08}" srcOrd="0" destOrd="0" presId="urn:microsoft.com/office/officeart/2008/layout/CircularPictureCallout"/>
    <dgm:cxn modelId="{92C7FD0B-0C4F-4741-9F5C-53BDD78C3034}" type="presOf" srcId="{5467F462-8EBA-4D56-BF05-0FA4AB19AB58}" destId="{D64F3331-8AEF-4F6E-BE3C-98083E09C511}" srcOrd="0" destOrd="0" presId="urn:microsoft.com/office/officeart/2008/layout/CircularPictureCallout"/>
    <dgm:cxn modelId="{365AA635-98F5-4FA5-89A2-FA172B739396}" srcId="{5467F462-8EBA-4D56-BF05-0FA4AB19AB58}" destId="{DDB33EE7-5099-44C3-ABF8-B3E245B7F774}" srcOrd="0" destOrd="0" parTransId="{5B635D14-3193-4FFD-9F59-065A56DB16D2}" sibTransId="{999E2642-CA7D-48FC-B33D-97082CC368C2}"/>
    <dgm:cxn modelId="{3EC5517C-4887-4E43-961D-60DCFB8208A5}" type="presOf" srcId="{D952FD0D-901A-4593-BF6B-F443F5DD9500}" destId="{2F40E186-453A-4C4C-A50F-A21EE9D80A8D}" srcOrd="0" destOrd="0" presId="urn:microsoft.com/office/officeart/2008/layout/CircularPictureCallout"/>
    <dgm:cxn modelId="{7936323A-CC32-452D-B877-B46E3BAE455A}" type="presParOf" srcId="{D64F3331-8AEF-4F6E-BE3C-98083E09C511}" destId="{1478BDA6-13B5-41FF-B853-035F0456DE06}" srcOrd="0" destOrd="0" presId="urn:microsoft.com/office/officeart/2008/layout/CircularPictureCallout"/>
    <dgm:cxn modelId="{3BD69486-219D-464E-9483-9F622844E06E}" type="presParOf" srcId="{1478BDA6-13B5-41FF-B853-035F0456DE06}" destId="{2082AD1D-F9E3-4230-AE2B-1CA40B416C1D}" srcOrd="0" destOrd="0" presId="urn:microsoft.com/office/officeart/2008/layout/CircularPictureCallout"/>
    <dgm:cxn modelId="{6547AF66-B322-4245-BEEF-C8B8336F6B45}" type="presParOf" srcId="{2082AD1D-F9E3-4230-AE2B-1CA40B416C1D}" destId="{43823A34-71CD-49B7-9523-311FD8E0A5DD}" srcOrd="0" destOrd="0" presId="urn:microsoft.com/office/officeart/2008/layout/CircularPictureCallout"/>
    <dgm:cxn modelId="{81841DA7-0EBB-476A-A033-13249B3BF39E}" type="presParOf" srcId="{1478BDA6-13B5-41FF-B853-035F0456DE06}" destId="{FB555023-0CBC-445D-A67A-0582B0443026}" srcOrd="1" destOrd="0" presId="urn:microsoft.com/office/officeart/2008/layout/CircularPictureCallout"/>
    <dgm:cxn modelId="{AA146984-6771-4E39-AD1C-5CD0E1CF27B0}" type="presParOf" srcId="{1478BDA6-13B5-41FF-B853-035F0456DE06}" destId="{1D1D29EB-9F3B-40F7-803E-0A2702F6A223}" srcOrd="2" destOrd="0" presId="urn:microsoft.com/office/officeart/2008/layout/CircularPictureCallout"/>
    <dgm:cxn modelId="{E2AF0602-7BD3-4DE4-B37E-FC2799BC5515}" type="presParOf" srcId="{1D1D29EB-9F3B-40F7-803E-0A2702F6A223}" destId="{2F40E186-453A-4C4C-A50F-A21EE9D80A8D}" srcOrd="0" destOrd="0" presId="urn:microsoft.com/office/officeart/2008/layout/CircularPictureCallout"/>
    <dgm:cxn modelId="{895D745B-71CA-4036-A209-75F2802EB9B0}" type="presParOf" srcId="{1478BDA6-13B5-41FF-B853-035F0456DE06}" destId="{83F39DD6-17A6-401D-BAC0-D2853FD6C866}" srcOrd="3" destOrd="0" presId="urn:microsoft.com/office/officeart/2008/layout/CircularPictureCallout"/>
    <dgm:cxn modelId="{EE283FF9-DD1C-4CAC-BB60-1B0D33D08200}" type="presParOf" srcId="{1478BDA6-13B5-41FF-B853-035F0456DE06}" destId="{7AACBE53-FB8F-4D81-A11C-CD7CE2948E9C}" srcOrd="4" destOrd="0" presId="urn:microsoft.com/office/officeart/2008/layout/CircularPictureCallout"/>
    <dgm:cxn modelId="{447B1FDE-E886-44B3-8A00-F6922FD6D6F8}" type="presParOf" srcId="{7AACBE53-FB8F-4D81-A11C-CD7CE2948E9C}" destId="{2B394EF9-EB01-4DA4-8680-453CB98C0F08}" srcOrd="0" destOrd="0" presId="urn:microsoft.com/office/officeart/2008/layout/CircularPictureCallout"/>
    <dgm:cxn modelId="{B8B88DAD-B112-433F-BC44-18793B1F71C3}" type="presParOf" srcId="{1478BDA6-13B5-41FF-B853-035F0456DE06}" destId="{C0847C44-8288-4AF8-802B-2971FC9BC5CA}" srcOrd="5" destOrd="0" presId="urn:microsoft.com/office/officeart/2008/layout/CircularPictureCallout"/>
    <dgm:cxn modelId="{A7AC82D7-787E-40D8-9BFC-9EE1E3D101D8}" type="presParOf" srcId="{C0847C44-8288-4AF8-802B-2971FC9BC5CA}" destId="{38CA7118-1781-4C82-B916-B3A9B588AD09}" srcOrd="0" destOrd="0" presId="urn:microsoft.com/office/officeart/2008/layout/CircularPictureCallout"/>
    <dgm:cxn modelId="{1A45946E-90C2-4BBD-8136-F8EFC0FDE1F9}" type="presParOf" srcId="{1478BDA6-13B5-41FF-B853-035F0456DE06}" destId="{2AC155B2-5D5F-43EF-BAF7-F428FE56CF15}" srcOrd="6" destOrd="0" presId="urn:microsoft.com/office/officeart/2008/layout/CircularPictureCallout"/>
    <dgm:cxn modelId="{32AF4442-6C45-498B-AA9C-1409998166A5}" type="presParOf" srcId="{1478BDA6-13B5-41FF-B853-035F0456DE06}" destId="{1181C80E-E669-421D-8A63-AB5140ADB8FC}" srcOrd="7" destOrd="0" presId="urn:microsoft.com/office/officeart/2008/layout/CircularPictureCallout"/>
    <dgm:cxn modelId="{12FDAFE9-A8F5-4C24-9407-1F7FFABF7FA3}" type="presParOf" srcId="{1181C80E-E669-421D-8A63-AB5140ADB8FC}" destId="{93197207-F1D1-4B3A-BA87-4A5C8C3896FC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E3C58-F5B5-486A-B974-493C77B78F12}">
      <dsp:nvSpPr>
        <dsp:cNvPr id="0" name=""/>
        <dsp:cNvSpPr/>
      </dsp:nvSpPr>
      <dsp:spPr>
        <a:xfrm rot="5400000">
          <a:off x="-122872" y="354604"/>
          <a:ext cx="863388" cy="604371"/>
        </a:xfrm>
        <a:prstGeom prst="chevron">
          <a:avLst/>
        </a:prstGeom>
        <a:solidFill>
          <a:srgbClr val="58B6C0"/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/>
            <a:t> </a:t>
          </a:r>
        </a:p>
      </dsp:txBody>
      <dsp:txXfrm rot="-5400000">
        <a:off x="6637" y="527282"/>
        <a:ext cx="604371" cy="259017"/>
      </dsp:txXfrm>
    </dsp:sp>
    <dsp:sp modelId="{C414619F-02CF-42A3-8C66-623B876B6AAF}">
      <dsp:nvSpPr>
        <dsp:cNvPr id="0" name=""/>
        <dsp:cNvSpPr/>
      </dsp:nvSpPr>
      <dsp:spPr>
        <a:xfrm rot="5400000">
          <a:off x="1871441" y="-1211198"/>
          <a:ext cx="862781" cy="34102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hr-HR" sz="1800" kern="1200" dirty="0" err="1">
              <a:solidFill>
                <a:schemeClr val="bg2">
                  <a:lumMod val="10000"/>
                </a:schemeClr>
              </a:solidFill>
              <a:latin typeface="+mj-lt"/>
            </a:rPr>
            <a:t>Theoretical</a:t>
          </a:r>
          <a:r>
            <a:rPr lang="hr-HR" sz="1800" kern="1200" dirty="0">
              <a:solidFill>
                <a:schemeClr val="bg2">
                  <a:lumMod val="10000"/>
                </a:schemeClr>
              </a:solidFill>
              <a:latin typeface="+mj-lt"/>
            </a:rPr>
            <a:t> </a:t>
          </a:r>
          <a:r>
            <a:rPr lang="hr-HR" sz="1800" kern="1200" dirty="0" err="1">
              <a:solidFill>
                <a:schemeClr val="bg2">
                  <a:lumMod val="10000"/>
                </a:schemeClr>
              </a:solidFill>
              <a:latin typeface="+mj-lt"/>
            </a:rPr>
            <a:t>introduction</a:t>
          </a:r>
          <a:endParaRPr lang="hr-HR" sz="1800" kern="1200" dirty="0">
            <a:solidFill>
              <a:schemeClr val="bg2">
                <a:lumMod val="10000"/>
              </a:schemeClr>
            </a:solidFill>
            <a:latin typeface="+mj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200" b="0" kern="1200" dirty="0" err="1">
              <a:solidFill>
                <a:schemeClr val="tx1"/>
              </a:solidFill>
              <a:effectLst/>
            </a:rPr>
            <a:t>Bernoulli</a:t>
          </a:r>
          <a:r>
            <a:rPr lang="hr-HR" sz="1200" b="0" kern="1200" dirty="0">
              <a:solidFill>
                <a:schemeClr val="tx1"/>
              </a:solidFill>
              <a:effectLst/>
            </a:rPr>
            <a:t>‘s </a:t>
          </a:r>
          <a:r>
            <a:rPr lang="hr-HR" sz="1200" b="0" kern="1200" dirty="0" err="1">
              <a:solidFill>
                <a:schemeClr val="tx1"/>
              </a:solidFill>
              <a:effectLst/>
            </a:rPr>
            <a:t>distribution</a:t>
          </a:r>
          <a:endParaRPr lang="hr-HR" sz="1200" b="0" kern="1200" dirty="0">
            <a:solidFill>
              <a:schemeClr val="tx1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200" b="0" kern="1200" dirty="0">
              <a:solidFill>
                <a:schemeClr val="tx1"/>
              </a:solidFill>
              <a:effectLst/>
            </a:rPr>
            <a:t>Statistical test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hr-HR" sz="1200" b="0" i="1" kern="1200" smtClean="0">
                      <a:solidFill>
                        <a:schemeClr val="tx1"/>
                      </a:solidFill>
                      <a:effectLst/>
                      <a:latin typeface="Cambria Math"/>
                    </a:rPr>
                  </m:ctrlPr>
                </m:sSupPr>
                <m:e>
                  <m:r>
                    <a:rPr lang="el-GR" sz="1200" b="0" i="1" kern="1200">
                      <a:solidFill>
                        <a:schemeClr val="tx1"/>
                      </a:solidFill>
                      <a:effectLst/>
                      <a:latin typeface="Cambria Math"/>
                    </a:rPr>
                    <m:t>𝜒</m:t>
                  </m:r>
                </m:e>
                <m:sup>
                  <m:r>
                    <a:rPr lang="hr-HR" sz="1200" b="0" i="1" kern="1200" smtClean="0">
                      <a:solidFill>
                        <a:schemeClr val="tx1"/>
                      </a:solidFill>
                      <a:effectLst/>
                      <a:latin typeface="Cambria Math"/>
                    </a:rPr>
                    <m:t>2</m:t>
                  </m:r>
                </m:sup>
              </m:sSup>
            </m:oMath>
          </a14:m>
          <a:endParaRPr lang="hr-HR" sz="1200" b="0" kern="1200" dirty="0">
            <a:solidFill>
              <a:schemeClr val="tx1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597722" y="104638"/>
        <a:ext cx="3368103" cy="778547"/>
      </dsp:txXfrm>
    </dsp:sp>
    <dsp:sp modelId="{888A4CF6-6DFC-4763-92CD-785EB1C18309}">
      <dsp:nvSpPr>
        <dsp:cNvPr id="0" name=""/>
        <dsp:cNvSpPr/>
      </dsp:nvSpPr>
      <dsp:spPr>
        <a:xfrm rot="5400000">
          <a:off x="-129508" y="1195501"/>
          <a:ext cx="863388" cy="604371"/>
        </a:xfrm>
        <a:prstGeom prst="chevron">
          <a:avLst/>
        </a:prstGeom>
        <a:solidFill>
          <a:srgbClr val="58B6C0"/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/>
            <a:t> </a:t>
          </a:r>
        </a:p>
      </dsp:txBody>
      <dsp:txXfrm rot="-5400000">
        <a:off x="1" y="1368179"/>
        <a:ext cx="604371" cy="259017"/>
      </dsp:txXfrm>
    </dsp:sp>
    <dsp:sp modelId="{56919E84-7BA9-4D91-8537-89E127C8D61D}">
      <dsp:nvSpPr>
        <dsp:cNvPr id="0" name=""/>
        <dsp:cNvSpPr/>
      </dsp:nvSpPr>
      <dsp:spPr>
        <a:xfrm rot="5400000">
          <a:off x="1705175" y="-169691"/>
          <a:ext cx="1172396" cy="33813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hr-HR" sz="2000" kern="1200" dirty="0" err="1">
              <a:latin typeface="Tw Cen MT Condensed" panose="020B0606020104020203" pitchFamily="34" charset="-18"/>
            </a:rPr>
            <a:t>Experiment</a:t>
          </a:r>
          <a:endParaRPr lang="hr-HR" sz="2000" kern="1200" dirty="0">
            <a:latin typeface="Tw Cen MT Condensed" panose="020B0606020104020203" pitchFamily="34" charset="-18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Equipment and setup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200" b="0" kern="1200" dirty="0" err="1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Changing</a:t>
          </a: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 </a:t>
          </a:r>
          <a:r>
            <a:rPr lang="hr-HR" sz="1200" b="0" kern="1200" dirty="0" err="1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parameters</a:t>
          </a: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  </a:t>
          </a:r>
          <a:r>
            <a:rPr lang="hr-HR" sz="1200" b="0" kern="1200" dirty="0" err="1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Height</a:t>
          </a: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, </a:t>
          </a:r>
          <a:r>
            <a:rPr lang="hr-HR" sz="1200" b="0" kern="1200" dirty="0" err="1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Bulge</a:t>
          </a: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, Hole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200" b="0" kern="1200" dirty="0" err="1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Throwing</a:t>
          </a:r>
          <a:r>
            <a:rPr lang="hr-HR" sz="1200" b="0" kern="1200" dirty="0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 </a:t>
          </a:r>
          <a:r>
            <a:rPr lang="hr-HR" sz="1200" b="0" kern="1200" dirty="0" err="1">
              <a:solidFill>
                <a:prstClr val="black"/>
              </a:solidFill>
              <a:effectLst/>
              <a:latin typeface="Tw Cen MT"/>
              <a:ea typeface="+mn-ea"/>
              <a:cs typeface="+mn-cs"/>
            </a:rPr>
            <a:t>method</a:t>
          </a:r>
          <a:endParaRPr lang="hr-HR" sz="1200" b="0" kern="1200" dirty="0">
            <a:solidFill>
              <a:prstClr val="black"/>
            </a:solidFill>
            <a:effectLst/>
            <a:latin typeface="Tw Cen MT"/>
            <a:ea typeface="+mn-ea"/>
            <a:cs typeface="+mn-cs"/>
          </a:endParaRPr>
        </a:p>
      </dsp:txBody>
      <dsp:txXfrm rot="-5400000">
        <a:off x="600723" y="991993"/>
        <a:ext cx="3324069" cy="1057932"/>
      </dsp:txXfrm>
    </dsp:sp>
    <dsp:sp modelId="{EE06D0CA-9862-4A99-A23E-E551B72CA373}">
      <dsp:nvSpPr>
        <dsp:cNvPr id="0" name=""/>
        <dsp:cNvSpPr/>
      </dsp:nvSpPr>
      <dsp:spPr>
        <a:xfrm rot="5400000">
          <a:off x="-129508" y="2069379"/>
          <a:ext cx="863388" cy="604371"/>
        </a:xfrm>
        <a:prstGeom prst="chevron">
          <a:avLst/>
        </a:prstGeom>
        <a:solidFill>
          <a:srgbClr val="58B6C0"/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/>
            <a:t> </a:t>
          </a:r>
        </a:p>
      </dsp:txBody>
      <dsp:txXfrm rot="-5400000">
        <a:off x="1" y="2242057"/>
        <a:ext cx="604371" cy="259017"/>
      </dsp:txXfrm>
    </dsp:sp>
    <dsp:sp modelId="{38ED8985-F1FE-4BD9-8869-EEE66C524610}">
      <dsp:nvSpPr>
        <dsp:cNvPr id="0" name=""/>
        <dsp:cNvSpPr/>
      </dsp:nvSpPr>
      <dsp:spPr>
        <a:xfrm rot="5400000">
          <a:off x="2122062" y="610177"/>
          <a:ext cx="374838" cy="34102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hr-HR" sz="1800" kern="1200" dirty="0" err="1">
              <a:latin typeface="Tw Cen MT Condensed" panose="020B0606020104020203" pitchFamily="34" charset="-18"/>
            </a:rPr>
            <a:t>Results</a:t>
          </a:r>
          <a:endParaRPr lang="hr-HR" sz="1800" kern="1200" dirty="0">
            <a:latin typeface="Tw Cen MT Condensed" panose="020B0606020104020203" pitchFamily="34" charset="-18"/>
          </a:endParaRPr>
        </a:p>
      </dsp:txBody>
      <dsp:txXfrm rot="-5400000">
        <a:off x="604371" y="2146166"/>
        <a:ext cx="3391922" cy="3382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C155B2-5D5F-43EF-BAF7-F428FE56CF15}">
      <dsp:nvSpPr>
        <dsp:cNvPr id="0" name=""/>
        <dsp:cNvSpPr/>
      </dsp:nvSpPr>
      <dsp:spPr>
        <a:xfrm>
          <a:off x="490944" y="920650"/>
          <a:ext cx="742569" cy="0"/>
        </a:xfrm>
        <a:prstGeom prst="line">
          <a:avLst/>
        </a:prstGeom>
        <a:noFill/>
        <a:ln w="1587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F39DD6-17A6-401D-BAC0-D2853FD6C866}">
      <dsp:nvSpPr>
        <dsp:cNvPr id="0" name=""/>
        <dsp:cNvSpPr/>
      </dsp:nvSpPr>
      <dsp:spPr>
        <a:xfrm>
          <a:off x="490944" y="403540"/>
          <a:ext cx="742569" cy="0"/>
        </a:xfrm>
        <a:prstGeom prst="line">
          <a:avLst/>
        </a:prstGeom>
        <a:noFill/>
        <a:ln w="1587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823A34-71CD-49B7-9523-311FD8E0A5DD}">
      <dsp:nvSpPr>
        <dsp:cNvPr id="0" name=""/>
        <dsp:cNvSpPr/>
      </dsp:nvSpPr>
      <dsp:spPr>
        <a:xfrm>
          <a:off x="77256" y="248407"/>
          <a:ext cx="827376" cy="827376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555023-0CBC-445D-A67A-0582B0443026}">
      <dsp:nvSpPr>
        <dsp:cNvPr id="0" name=""/>
        <dsp:cNvSpPr/>
      </dsp:nvSpPr>
      <dsp:spPr>
        <a:xfrm>
          <a:off x="227205" y="643517"/>
          <a:ext cx="529520" cy="27303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400" kern="1200" dirty="0"/>
            <a:t>x</a:t>
          </a:r>
        </a:p>
      </dsp:txBody>
      <dsp:txXfrm>
        <a:off x="227205" y="643517"/>
        <a:ext cx="529520" cy="273034"/>
      </dsp:txXfrm>
    </dsp:sp>
    <dsp:sp modelId="{2F40E186-453A-4C4C-A50F-A21EE9D80A8D}">
      <dsp:nvSpPr>
        <dsp:cNvPr id="0" name=""/>
        <dsp:cNvSpPr/>
      </dsp:nvSpPr>
      <dsp:spPr>
        <a:xfrm>
          <a:off x="1078381" y="248407"/>
          <a:ext cx="310266" cy="31026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394EF9-EB01-4DA4-8680-453CB98C0F08}">
      <dsp:nvSpPr>
        <dsp:cNvPr id="0" name=""/>
        <dsp:cNvSpPr/>
      </dsp:nvSpPr>
      <dsp:spPr>
        <a:xfrm>
          <a:off x="1388647" y="248407"/>
          <a:ext cx="34336" cy="310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 dirty="0"/>
        </a:p>
      </dsp:txBody>
      <dsp:txXfrm>
        <a:off x="1388647" y="248407"/>
        <a:ext cx="34336" cy="310266"/>
      </dsp:txXfrm>
    </dsp:sp>
    <dsp:sp modelId="{38CA7118-1781-4C82-B916-B3A9B588AD09}">
      <dsp:nvSpPr>
        <dsp:cNvPr id="0" name=""/>
        <dsp:cNvSpPr/>
      </dsp:nvSpPr>
      <dsp:spPr>
        <a:xfrm>
          <a:off x="1078381" y="765517"/>
          <a:ext cx="310266" cy="31026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97207-F1D1-4B3A-BA87-4A5C8C3896FC}">
      <dsp:nvSpPr>
        <dsp:cNvPr id="0" name=""/>
        <dsp:cNvSpPr/>
      </dsp:nvSpPr>
      <dsp:spPr>
        <a:xfrm>
          <a:off x="1388647" y="765517"/>
          <a:ext cx="188848" cy="310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 dirty="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r-HR" sz="400" kern="1200" dirty="0"/>
        </a:p>
      </dsp:txBody>
      <dsp:txXfrm>
        <a:off x="1388647" y="765517"/>
        <a:ext cx="188848" cy="310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9533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Graf raspon 0,4 do</a:t>
            </a:r>
            <a:r>
              <a:rPr lang="hr-HR" baseline="0" dirty="0"/>
              <a:t> 0,6  ---- naslov dolje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Zaokruži</a:t>
            </a:r>
            <a:r>
              <a:rPr lang="hr-HR" baseline="0" dirty="0"/>
              <a:t> 3,841 crveno</a:t>
            </a: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hr-HR" baseline="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436688" y="685800"/>
            <a:ext cx="39846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724" y="2733817"/>
            <a:ext cx="2800290" cy="806365"/>
          </a:xfrm>
        </p:spPr>
        <p:txBody>
          <a:bodyPr anchor="ctr">
            <a:normAutofit/>
          </a:bodyPr>
          <a:lstStyle>
            <a:lvl1pPr algn="r">
              <a:defRPr sz="2400" spc="109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2284" y="2733817"/>
            <a:ext cx="1153061" cy="806365"/>
          </a:xfrm>
        </p:spPr>
        <p:txBody>
          <a:bodyPr lIns="66311" rIns="66311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248668" indent="0" algn="ctr">
              <a:buNone/>
              <a:defRPr sz="800"/>
            </a:lvl2pPr>
            <a:lvl3pPr marL="497335" indent="0" algn="ctr">
              <a:buNone/>
              <a:defRPr sz="800"/>
            </a:lvl3pPr>
            <a:lvl4pPr marL="746003" indent="0" algn="ctr">
              <a:buNone/>
              <a:defRPr sz="800"/>
            </a:lvl4pPr>
            <a:lvl5pPr marL="994670" indent="0" algn="ctr">
              <a:buNone/>
              <a:defRPr sz="800"/>
            </a:lvl5pPr>
            <a:lvl6pPr marL="1243338" indent="0" algn="ctr">
              <a:buNone/>
              <a:defRPr sz="800"/>
            </a:lvl6pPr>
            <a:lvl7pPr marL="1492005" indent="0" algn="ctr">
              <a:buNone/>
              <a:defRPr sz="800"/>
            </a:lvl7pPr>
            <a:lvl8pPr marL="1740673" indent="0" algn="ctr">
              <a:buNone/>
              <a:defRPr sz="800"/>
            </a:lvl8pPr>
            <a:lvl9pPr marL="1989339" indent="0" algn="ctr">
              <a:buNone/>
              <a:defRPr sz="8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4392613" cy="2519893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65100" ty="-7620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3021666" y="2901353"/>
            <a:ext cx="0" cy="50397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42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89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3466" y="419984"/>
            <a:ext cx="947157" cy="2981873"/>
          </a:xfrm>
        </p:spPr>
        <p:txBody>
          <a:bodyPr vert="eaVert" lIns="33156" tIns="66311" rIns="33156" bIns="66311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6902" y="419984"/>
            <a:ext cx="2731656" cy="2981873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3623906" y="119931"/>
            <a:ext cx="0" cy="329446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62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149735" y="327040"/>
            <a:ext cx="4093143" cy="420864"/>
          </a:xfrm>
          <a:prstGeom prst="rect">
            <a:avLst/>
          </a:prstGeom>
        </p:spPr>
        <p:txBody>
          <a:bodyPr spcFirstLastPara="1" wrap="square" lIns="66301" tIns="66301" rIns="66301" bIns="66301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149735" y="846929"/>
            <a:ext cx="4093143" cy="2510633"/>
          </a:xfrm>
          <a:prstGeom prst="rect">
            <a:avLst/>
          </a:prstGeom>
        </p:spPr>
        <p:txBody>
          <a:bodyPr spcFirstLastPara="1" wrap="square" lIns="66301" tIns="66301" rIns="66301" bIns="66301" anchor="t" anchorCtr="0"/>
          <a:lstStyle>
            <a:lvl1pPr marL="248668" lvl="0" indent="-1865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497335" lvl="1" indent="-172686">
              <a:spcBef>
                <a:spcPts val="870"/>
              </a:spcBef>
              <a:spcAft>
                <a:spcPts val="0"/>
              </a:spcAft>
              <a:buSzPts val="1400"/>
              <a:buChar char="○"/>
              <a:defRPr/>
            </a:lvl2pPr>
            <a:lvl3pPr marL="746003" lvl="2" indent="-172686">
              <a:spcBef>
                <a:spcPts val="870"/>
              </a:spcBef>
              <a:spcAft>
                <a:spcPts val="0"/>
              </a:spcAft>
              <a:buSzPts val="1400"/>
              <a:buChar char="■"/>
              <a:defRPr/>
            </a:lvl3pPr>
            <a:lvl4pPr marL="994670" lvl="3" indent="-172686">
              <a:spcBef>
                <a:spcPts val="870"/>
              </a:spcBef>
              <a:spcAft>
                <a:spcPts val="0"/>
              </a:spcAft>
              <a:buSzPts val="1400"/>
              <a:buChar char="●"/>
              <a:defRPr/>
            </a:lvl4pPr>
            <a:lvl5pPr marL="1243338" lvl="4" indent="-172686">
              <a:spcBef>
                <a:spcPts val="870"/>
              </a:spcBef>
              <a:spcAft>
                <a:spcPts val="0"/>
              </a:spcAft>
              <a:buSzPts val="1400"/>
              <a:buChar char="○"/>
              <a:defRPr/>
            </a:lvl5pPr>
            <a:lvl6pPr marL="1492005" lvl="5" indent="-172686">
              <a:spcBef>
                <a:spcPts val="870"/>
              </a:spcBef>
              <a:spcAft>
                <a:spcPts val="0"/>
              </a:spcAft>
              <a:buSzPts val="1400"/>
              <a:buChar char="■"/>
              <a:defRPr/>
            </a:lvl6pPr>
            <a:lvl7pPr marL="1740673" lvl="6" indent="-172686">
              <a:spcBef>
                <a:spcPts val="870"/>
              </a:spcBef>
              <a:spcAft>
                <a:spcPts val="0"/>
              </a:spcAft>
              <a:buSzPts val="1400"/>
              <a:buChar char="●"/>
              <a:defRPr/>
            </a:lvl7pPr>
            <a:lvl8pPr marL="1989339" lvl="7" indent="-172686">
              <a:spcBef>
                <a:spcPts val="870"/>
              </a:spcBef>
              <a:spcAft>
                <a:spcPts val="0"/>
              </a:spcAft>
              <a:buSzPts val="1400"/>
              <a:buChar char="○"/>
              <a:defRPr/>
            </a:lvl8pPr>
            <a:lvl9pPr marL="2238008" lvl="8" indent="-172686">
              <a:spcBef>
                <a:spcPts val="870"/>
              </a:spcBef>
              <a:spcAft>
                <a:spcPts val="87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4070019" y="3426890"/>
            <a:ext cx="263585" cy="289247"/>
          </a:xfrm>
          <a:prstGeom prst="rect">
            <a:avLst/>
          </a:prstGeom>
        </p:spPr>
        <p:txBody>
          <a:bodyPr spcFirstLastPara="1" wrap="square" lIns="66301" tIns="66301" rIns="66301" bIns="6630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56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92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724" y="2733817"/>
            <a:ext cx="2800290" cy="806365"/>
          </a:xfrm>
        </p:spPr>
        <p:txBody>
          <a:bodyPr anchor="ctr">
            <a:normAutofit/>
          </a:bodyPr>
          <a:lstStyle>
            <a:lvl1pPr algn="r">
              <a:defRPr sz="2400" b="0" spc="109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2284" y="2733817"/>
            <a:ext cx="1153061" cy="806365"/>
          </a:xfrm>
        </p:spPr>
        <p:txBody>
          <a:bodyPr lIns="66311" rIns="66311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24866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2pPr>
            <a:lvl3pPr marL="49733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746003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9467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24333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49200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740673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98933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4392613" cy="2519892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65100" ty="-7620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3021666" y="2901353"/>
            <a:ext cx="0" cy="50397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8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81" y="322546"/>
            <a:ext cx="3502011" cy="8265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979" y="1259946"/>
            <a:ext cx="1713119" cy="221750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57871" y="1259946"/>
            <a:ext cx="1713119" cy="221750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84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68981" y="322546"/>
            <a:ext cx="3502011" cy="8265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979" y="1201322"/>
            <a:ext cx="1713119" cy="453581"/>
          </a:xfrm>
        </p:spPr>
        <p:txBody>
          <a:bodyPr lIns="99467" rIns="99467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0" cap="none" baseline="0">
                <a:solidFill>
                  <a:schemeClr val="accent2"/>
                </a:solidFill>
                <a:latin typeface="+mn-lt"/>
              </a:defRPr>
            </a:lvl1pPr>
            <a:lvl2pPr marL="248668" indent="0">
              <a:buNone/>
              <a:defRPr sz="1100" b="1"/>
            </a:lvl2pPr>
            <a:lvl3pPr marL="497335" indent="0">
              <a:buNone/>
              <a:defRPr sz="900" b="1"/>
            </a:lvl3pPr>
            <a:lvl4pPr marL="746003" indent="0">
              <a:buNone/>
              <a:defRPr sz="800" b="1"/>
            </a:lvl4pPr>
            <a:lvl5pPr marL="994670" indent="0">
              <a:buNone/>
              <a:defRPr sz="800" b="1"/>
            </a:lvl5pPr>
            <a:lvl6pPr marL="1243338" indent="0">
              <a:buNone/>
              <a:defRPr sz="800" b="1"/>
            </a:lvl6pPr>
            <a:lvl7pPr marL="1492005" indent="0">
              <a:buNone/>
              <a:defRPr sz="800" b="1"/>
            </a:lvl7pPr>
            <a:lvl8pPr marL="1740673" indent="0">
              <a:buNone/>
              <a:defRPr sz="800" b="1"/>
            </a:lvl8pPr>
            <a:lvl9pPr marL="1989339" indent="0">
              <a:buNone/>
              <a:defRPr sz="8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979" y="1635719"/>
            <a:ext cx="1713119" cy="184173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57871" y="1201322"/>
            <a:ext cx="1713119" cy="453581"/>
          </a:xfrm>
        </p:spPr>
        <p:txBody>
          <a:bodyPr lIns="99467" rIns="99467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2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48668" indent="0">
              <a:buNone/>
              <a:defRPr sz="1100" b="1"/>
            </a:lvl2pPr>
            <a:lvl3pPr marL="497335" indent="0">
              <a:buNone/>
              <a:defRPr sz="900" b="1"/>
            </a:lvl3pPr>
            <a:lvl4pPr marL="746003" indent="0">
              <a:buNone/>
              <a:defRPr sz="800" b="1"/>
            </a:lvl4pPr>
            <a:lvl5pPr marL="994670" indent="0">
              <a:buNone/>
              <a:defRPr sz="800" b="1"/>
            </a:lvl5pPr>
            <a:lvl6pPr marL="1243338" indent="0">
              <a:buNone/>
              <a:defRPr sz="800" b="1"/>
            </a:lvl6pPr>
            <a:lvl7pPr marL="1492005" indent="0">
              <a:buNone/>
              <a:defRPr sz="800" b="1"/>
            </a:lvl7pPr>
            <a:lvl8pPr marL="1740673" indent="0">
              <a:buNone/>
              <a:defRPr sz="800" b="1"/>
            </a:lvl8pPr>
            <a:lvl9pPr marL="1989339" indent="0">
              <a:buNone/>
              <a:defRPr sz="800" b="1"/>
            </a:lvl9pPr>
          </a:lstStyle>
          <a:p>
            <a:pPr marL="0" lvl="0" indent="0" algn="l" defTabSz="497335" rtl="0" eaLnBrk="1" latinLnBrk="0" hangingPunct="1">
              <a:lnSpc>
                <a:spcPct val="90000"/>
              </a:lnSpc>
              <a:spcBef>
                <a:spcPts val="979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57871" y="1635719"/>
            <a:ext cx="1713119" cy="184173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2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399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09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8979" y="259877"/>
            <a:ext cx="1581341" cy="957559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9038" y="453582"/>
            <a:ext cx="2045860" cy="2857558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979" y="1244243"/>
            <a:ext cx="1581341" cy="2073617"/>
          </a:xfrm>
        </p:spPr>
        <p:txBody>
          <a:bodyPr lIns="66311" rIns="66311">
            <a:normAutofit/>
          </a:bodyPr>
          <a:lstStyle>
            <a:lvl1pPr marL="0" indent="0">
              <a:lnSpc>
                <a:spcPct val="108000"/>
              </a:lnSpc>
              <a:spcBef>
                <a:spcPts val="327"/>
              </a:spcBef>
              <a:buNone/>
              <a:defRPr sz="800"/>
            </a:lvl1pPr>
            <a:lvl2pPr marL="248668" indent="0">
              <a:buNone/>
              <a:defRPr sz="700"/>
            </a:lvl2pPr>
            <a:lvl3pPr marL="497335" indent="0">
              <a:buNone/>
              <a:defRPr sz="600"/>
            </a:lvl3pPr>
            <a:lvl4pPr marL="746003" indent="0">
              <a:buNone/>
              <a:defRPr sz="600"/>
            </a:lvl4pPr>
            <a:lvl5pPr marL="994670" indent="0">
              <a:buNone/>
              <a:defRPr sz="600"/>
            </a:lvl5pPr>
            <a:lvl6pPr marL="1243338" indent="0">
              <a:buNone/>
              <a:defRPr sz="600"/>
            </a:lvl6pPr>
            <a:lvl7pPr marL="1492005" indent="0">
              <a:buNone/>
              <a:defRPr sz="600"/>
            </a:lvl7pPr>
            <a:lvl8pPr marL="1740673" indent="0">
              <a:buNone/>
              <a:defRPr sz="600"/>
            </a:lvl8pPr>
            <a:lvl9pPr marL="1989339" indent="0">
              <a:buNone/>
              <a:defRPr sz="6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432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724" y="2733818"/>
            <a:ext cx="2800290" cy="806365"/>
          </a:xfrm>
        </p:spPr>
        <p:txBody>
          <a:bodyPr anchor="ctr">
            <a:normAutofit/>
          </a:bodyPr>
          <a:lstStyle>
            <a:lvl1pPr algn="r">
              <a:defRPr sz="2400" spc="109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4391515" cy="2519892"/>
          </a:xfrm>
          <a:solidFill>
            <a:schemeClr val="accent2">
              <a:lumMod val="60000"/>
              <a:lumOff val="40000"/>
            </a:schemeClr>
          </a:solidFill>
        </p:spPr>
        <p:txBody>
          <a:bodyPr lIns="331557" tIns="265245" anchor="t"/>
          <a:lstStyle>
            <a:lvl1pPr marL="0" indent="0">
              <a:buNone/>
              <a:defRPr sz="1300"/>
            </a:lvl1pPr>
            <a:lvl2pPr marL="186500" indent="0">
              <a:buNone/>
              <a:defRPr sz="1100"/>
            </a:lvl2pPr>
            <a:lvl3pPr marL="373001" indent="0">
              <a:buNone/>
              <a:defRPr sz="900"/>
            </a:lvl3pPr>
            <a:lvl4pPr marL="559501" indent="0">
              <a:buNone/>
              <a:defRPr sz="700"/>
            </a:lvl4pPr>
            <a:lvl5pPr marL="746003" indent="0">
              <a:buNone/>
              <a:defRPr sz="700"/>
            </a:lvl5pPr>
            <a:lvl6pPr marL="932503" indent="0">
              <a:buNone/>
              <a:defRPr sz="700"/>
            </a:lvl6pPr>
            <a:lvl7pPr marL="1119004" indent="0">
              <a:buNone/>
              <a:defRPr sz="700"/>
            </a:lvl7pPr>
            <a:lvl8pPr marL="1305504" indent="0">
              <a:buNone/>
              <a:defRPr sz="700"/>
            </a:lvl8pPr>
            <a:lvl9pPr marL="1492005" indent="0">
              <a:buNone/>
              <a:defRPr sz="7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2284" y="2733818"/>
            <a:ext cx="1153061" cy="806365"/>
          </a:xfrm>
        </p:spPr>
        <p:txBody>
          <a:bodyPr lIns="66311" rIns="66311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186500" indent="0">
              <a:buNone/>
              <a:defRPr sz="600"/>
            </a:lvl2pPr>
            <a:lvl3pPr marL="373001" indent="0">
              <a:buNone/>
              <a:defRPr sz="600"/>
            </a:lvl3pPr>
            <a:lvl4pPr marL="559501" indent="0">
              <a:buNone/>
              <a:defRPr sz="500"/>
            </a:lvl4pPr>
            <a:lvl5pPr marL="746003" indent="0">
              <a:buNone/>
              <a:defRPr sz="500"/>
            </a:lvl5pPr>
            <a:lvl6pPr marL="932503" indent="0">
              <a:buNone/>
              <a:defRPr sz="500"/>
            </a:lvl6pPr>
            <a:lvl7pPr marL="1119004" indent="0">
              <a:buNone/>
              <a:defRPr sz="500"/>
            </a:lvl7pPr>
            <a:lvl8pPr marL="1305504" indent="0">
              <a:buNone/>
              <a:defRPr sz="500"/>
            </a:lvl8pPr>
            <a:lvl9pPr marL="1492005" indent="0">
              <a:buNone/>
              <a:defRPr sz="5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021666" y="2901353"/>
            <a:ext cx="0" cy="50397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86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981" y="322546"/>
            <a:ext cx="3502011" cy="826525"/>
          </a:xfrm>
          <a:prstGeom prst="rect">
            <a:avLst/>
          </a:prstGeom>
        </p:spPr>
        <p:txBody>
          <a:bodyPr vert="horz" lIns="66311" tIns="33156" rIns="66311" bIns="33156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981" y="1259946"/>
            <a:ext cx="3502011" cy="2217505"/>
          </a:xfrm>
          <a:prstGeom prst="rect">
            <a:avLst/>
          </a:prstGeom>
        </p:spPr>
        <p:txBody>
          <a:bodyPr vert="horz" lIns="33156" tIns="33156" rIns="33156" bIns="33156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8982" y="3566376"/>
            <a:ext cx="776107" cy="151194"/>
          </a:xfrm>
          <a:prstGeom prst="rect">
            <a:avLst/>
          </a:prstGeom>
        </p:spPr>
        <p:txBody>
          <a:bodyPr vert="horz" lIns="66311" tIns="33156" rIns="66311" bIns="33156" rtlCol="0" anchor="ctr"/>
          <a:lstStyle>
            <a:lvl1pPr algn="l">
              <a:defRPr sz="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4844" y="3566376"/>
            <a:ext cx="2126216" cy="151194"/>
          </a:xfrm>
          <a:prstGeom prst="rect">
            <a:avLst/>
          </a:prstGeom>
        </p:spPr>
        <p:txBody>
          <a:bodyPr vert="horz" lIns="66311" tIns="33156" rIns="66311" bIns="33156" rtlCol="0" anchor="ctr"/>
          <a:lstStyle>
            <a:lvl1pPr algn="r">
              <a:defRPr sz="6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04545" y="3566376"/>
            <a:ext cx="350799" cy="151194"/>
          </a:xfrm>
          <a:prstGeom prst="rect">
            <a:avLst/>
          </a:prstGeom>
        </p:spPr>
        <p:txBody>
          <a:bodyPr vert="horz" lIns="66311" tIns="33156" rIns="66311" bIns="33156" rtlCol="0" anchor="ctr"/>
          <a:lstStyle>
            <a:lvl1pPr algn="l">
              <a:defRPr sz="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74539" y="455435"/>
            <a:ext cx="0" cy="50397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68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hf hdr="0" ftr="0" dt="0"/>
  <p:txStyles>
    <p:titleStyle>
      <a:lvl1pPr algn="l" defTabSz="497335" rtl="0" eaLnBrk="1" latinLnBrk="0" hangingPunct="1">
        <a:lnSpc>
          <a:spcPct val="80000"/>
        </a:lnSpc>
        <a:spcBef>
          <a:spcPct val="0"/>
        </a:spcBef>
        <a:buNone/>
        <a:defRPr sz="2400" kern="1200" cap="all" spc="54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49734" indent="-49734" algn="l" defTabSz="497335" rtl="0" eaLnBrk="1" latinLnBrk="0" hangingPunct="1">
        <a:lnSpc>
          <a:spcPct val="90000"/>
        </a:lnSpc>
        <a:spcBef>
          <a:spcPts val="652"/>
        </a:spcBef>
        <a:spcAft>
          <a:spcPts val="109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144227" indent="-74600" algn="l" defTabSz="497335" rtl="0" eaLnBrk="1" latinLnBrk="0" hangingPunct="1">
        <a:lnSpc>
          <a:spcPct val="90000"/>
        </a:lnSpc>
        <a:spcBef>
          <a:spcPts val="109"/>
        </a:spcBef>
        <a:spcAft>
          <a:spcPts val="218"/>
        </a:spcAft>
        <a:buClr>
          <a:schemeClr val="accent2"/>
        </a:buClr>
        <a:buFont typeface="Wingdings 3" pitchFamily="18" charset="2"/>
        <a:buChar char=""/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694" indent="-74600" algn="l" defTabSz="497335" rtl="0" eaLnBrk="1" latinLnBrk="0" hangingPunct="1">
        <a:lnSpc>
          <a:spcPct val="90000"/>
        </a:lnSpc>
        <a:spcBef>
          <a:spcPts val="109"/>
        </a:spcBef>
        <a:spcAft>
          <a:spcPts val="218"/>
        </a:spcAft>
        <a:buClr>
          <a:schemeClr val="accent2"/>
        </a:buClr>
        <a:buFont typeface="Wingdings 3" pitchFamily="18" charset="2"/>
        <a:buChar char=""/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323267" indent="-74600" algn="l" defTabSz="497335" rtl="0" eaLnBrk="1" latinLnBrk="0" hangingPunct="1">
        <a:lnSpc>
          <a:spcPct val="90000"/>
        </a:lnSpc>
        <a:spcBef>
          <a:spcPts val="109"/>
        </a:spcBef>
        <a:spcAft>
          <a:spcPts val="218"/>
        </a:spcAft>
        <a:buClr>
          <a:schemeClr val="accent2"/>
        </a:buClr>
        <a:buFont typeface="Wingdings 3" pitchFamily="18" charset="2"/>
        <a:buChar char=""/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422734" indent="-74600" algn="l" defTabSz="497335" rtl="0" eaLnBrk="1" latinLnBrk="0" hangingPunct="1">
        <a:lnSpc>
          <a:spcPct val="90000"/>
        </a:lnSpc>
        <a:spcBef>
          <a:spcPts val="109"/>
        </a:spcBef>
        <a:spcAft>
          <a:spcPts val="218"/>
        </a:spcAft>
        <a:buClr>
          <a:schemeClr val="accent2"/>
        </a:buClr>
        <a:buFont typeface="Wingdings 3" pitchFamily="18" charset="2"/>
        <a:buChar char="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497335" indent="-74600" algn="l" defTabSz="497335" rtl="0" eaLnBrk="1" latinLnBrk="0" hangingPunct="1">
        <a:lnSpc>
          <a:spcPct val="90000"/>
        </a:lnSpc>
        <a:spcBef>
          <a:spcPts val="109"/>
        </a:spcBef>
        <a:spcAft>
          <a:spcPts val="218"/>
        </a:spcAft>
        <a:buClr>
          <a:schemeClr val="accent2"/>
        </a:buClr>
        <a:buFont typeface="Wingdings 3" pitchFamily="18" charset="2"/>
        <a:buChar char=""/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576909" indent="-74600" algn="l" defTabSz="497335" rtl="0" eaLnBrk="1" latinLnBrk="0" hangingPunct="1">
        <a:lnSpc>
          <a:spcPct val="90000"/>
        </a:lnSpc>
        <a:spcBef>
          <a:spcPts val="109"/>
        </a:spcBef>
        <a:spcAft>
          <a:spcPts val="218"/>
        </a:spcAft>
        <a:buClr>
          <a:schemeClr val="accent2"/>
        </a:buClr>
        <a:buFont typeface="Wingdings 3" pitchFamily="18" charset="2"/>
        <a:buChar char=""/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661455" indent="-74600" algn="l" defTabSz="497335" rtl="0" eaLnBrk="1" latinLnBrk="0" hangingPunct="1">
        <a:lnSpc>
          <a:spcPct val="90000"/>
        </a:lnSpc>
        <a:spcBef>
          <a:spcPts val="109"/>
        </a:spcBef>
        <a:spcAft>
          <a:spcPts val="218"/>
        </a:spcAft>
        <a:buClr>
          <a:schemeClr val="accent2"/>
        </a:buClr>
        <a:buFont typeface="Wingdings 3" pitchFamily="18" charset="2"/>
        <a:buChar char=""/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741030" indent="-74600" algn="l" defTabSz="497335" rtl="0" eaLnBrk="1" latinLnBrk="0" hangingPunct="1">
        <a:lnSpc>
          <a:spcPct val="90000"/>
        </a:lnSpc>
        <a:spcBef>
          <a:spcPts val="109"/>
        </a:spcBef>
        <a:spcAft>
          <a:spcPts val="218"/>
        </a:spcAft>
        <a:buClr>
          <a:schemeClr val="accent2"/>
        </a:buClr>
        <a:buFont typeface="Wingdings 3" pitchFamily="18" charset="2"/>
        <a:buChar char=""/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733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48668" algn="l" defTabSz="49733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97335" algn="l" defTabSz="49733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746003" algn="l" defTabSz="49733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94670" algn="l" defTabSz="49733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43338" algn="l" defTabSz="49733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92005" algn="l" defTabSz="49733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40673" algn="l" defTabSz="49733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89339" algn="l" defTabSz="49733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ldap.zvu.hr/~oliverap/VjezbeIzStatistike/8_Hi-kvadrat%20vje%C5%BEbe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mathos.unios.hr/uvis/poglavlje2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10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1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0.png"/><Relationship Id="rId5" Type="http://schemas.openxmlformats.org/officeDocument/2006/relationships/image" Target="../media/image35.png"/><Relationship Id="rId4" Type="http://schemas.openxmlformats.org/officeDocument/2006/relationships/image" Target="../media/image3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139441" y="843344"/>
            <a:ext cx="4093143" cy="1131306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49725" tIns="49725" rIns="49725" bIns="49725" anchor="b" anchorCtr="0">
            <a:noAutofit/>
          </a:bodyPr>
          <a:lstStyle/>
          <a:p>
            <a:pPr algn="ctr"/>
            <a:r>
              <a:rPr lang="hr-HR" sz="35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8. </a:t>
            </a:r>
            <a:r>
              <a:rPr lang="hr-HR" sz="3500" dirty="0" err="1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Fair</a:t>
            </a:r>
            <a:r>
              <a:rPr lang="hr-HR" sz="35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 </a:t>
            </a:r>
            <a:r>
              <a:rPr lang="hr-HR" sz="3500" dirty="0" err="1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coin</a:t>
            </a:r>
            <a:endParaRPr sz="3500" dirty="0">
              <a:latin typeface="Tw Cen MT Condensed" panose="020B0606020104020203" pitchFamily="34" charset="-18"/>
              <a:ea typeface="Droid Sans"/>
              <a:cs typeface="Droid Sans"/>
              <a:sym typeface="Droid Sans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139441" y="2999879"/>
            <a:ext cx="4093143" cy="4368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en-GB" sz="23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Reporter:</a:t>
            </a:r>
            <a:r>
              <a:rPr lang="hr-HR" sz="23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Marko Šarić</a:t>
            </a:r>
            <a:endParaRPr sz="2300" dirty="0">
              <a:solidFill>
                <a:schemeClr val="tx1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subTitle" idx="4294967295"/>
          </p:nvPr>
        </p:nvSpPr>
        <p:spPr>
          <a:xfrm>
            <a:off x="94652" y="2685021"/>
            <a:ext cx="4092654" cy="437482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pPr marL="0" indent="0"/>
            <a:r>
              <a:rPr lang="en-GB" sz="2300" dirty="0">
                <a:latin typeface="Tw Cen MT Condensed" panose="020B0606020104020203" pitchFamily="34" charset="-18"/>
              </a:rPr>
              <a:t>Team</a:t>
            </a:r>
            <a:r>
              <a:rPr lang="en-GB" sz="2000" dirty="0">
                <a:latin typeface="Tw Cen MT Condensed" panose="020B0606020104020203" pitchFamily="34" charset="-18"/>
              </a:rPr>
              <a:t> </a:t>
            </a:r>
            <a:r>
              <a:rPr lang="en-GB" sz="2300" dirty="0">
                <a:latin typeface="Tw Cen MT Condensed" panose="020B0606020104020203" pitchFamily="34" charset="-18"/>
              </a:rPr>
              <a:t>Croatia</a:t>
            </a:r>
            <a:endParaRPr sz="2300" dirty="0">
              <a:latin typeface="Tw Cen MT Condensed" panose="020B0606020104020203" pitchFamily="34" charset="-18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14CA67A0-D636-4920-B82A-8BDD42430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114" y="2685020"/>
            <a:ext cx="739113" cy="1000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54937" y="541183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hr-HR" sz="2900" dirty="0">
                <a:solidFill>
                  <a:schemeClr val="tx1"/>
                </a:solidFill>
              </a:rPr>
              <a:t>V</a:t>
            </a:r>
            <a:r>
              <a:rPr lang="en-US" sz="2900" dirty="0" err="1">
                <a:solidFill>
                  <a:schemeClr val="tx1"/>
                </a:solidFill>
              </a:rPr>
              <a:t>ery</a:t>
            </a:r>
            <a:r>
              <a:rPr lang="en-US" sz="2900" dirty="0">
                <a:solidFill>
                  <a:schemeClr val="tx1"/>
                </a:solidFill>
              </a:rPr>
              <a:t> small </a:t>
            </a:r>
            <a:r>
              <a:rPr lang="hr-HR" sz="2900" dirty="0">
                <a:solidFill>
                  <a:schemeClr val="tx1"/>
                </a:solidFill>
              </a:rPr>
              <a:t>height</a:t>
            </a:r>
            <a:endParaRPr sz="2900" dirty="0">
              <a:solidFill>
                <a:schemeClr val="tx1"/>
              </a:solidFill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288177" y="1063189"/>
            <a:ext cx="1886065" cy="1905452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hr-HR" sz="1500" dirty="0"/>
              <a:t>10 lipa </a:t>
            </a:r>
            <a:r>
              <a:rPr lang="hr-HR" sz="1500" dirty="0" err="1"/>
              <a:t>coin</a:t>
            </a:r>
            <a:r>
              <a:rPr lang="hr-HR" sz="1500" dirty="0"/>
              <a:t>               </a:t>
            </a:r>
            <a:r>
              <a:rPr lang="hr-HR" sz="1500" b="1" dirty="0"/>
              <a:t>20 mm </a:t>
            </a:r>
            <a:r>
              <a:rPr lang="hr-HR" sz="1500" dirty="0"/>
              <a:t>in diameter</a:t>
            </a:r>
          </a:p>
          <a:p>
            <a:endParaRPr lang="hr-HR" sz="1500" dirty="0"/>
          </a:p>
          <a:p>
            <a:r>
              <a:rPr lang="hr-HR" sz="1500" dirty="0" err="1"/>
              <a:t>Free</a:t>
            </a:r>
            <a:r>
              <a:rPr lang="hr-HR" sz="1500" dirty="0"/>
              <a:t> </a:t>
            </a:r>
            <a:r>
              <a:rPr lang="hr-HR" sz="1500" dirty="0" err="1"/>
              <a:t>fall</a:t>
            </a:r>
            <a:r>
              <a:rPr lang="hr-HR" sz="1500" dirty="0"/>
              <a:t>                (head facing up)</a:t>
            </a:r>
          </a:p>
          <a:p>
            <a:endParaRPr lang="hr-HR" sz="1500" dirty="0"/>
          </a:p>
          <a:p>
            <a:r>
              <a:rPr lang="hr-HR" sz="1500" dirty="0"/>
              <a:t>100 throws </a:t>
            </a:r>
            <a:r>
              <a:rPr lang="hr-HR" sz="1500" dirty="0">
                <a:sym typeface="Wingdings" pitchFamily="2" charset="2"/>
              </a:rPr>
              <a:t> </a:t>
            </a:r>
            <a:r>
              <a:rPr lang="hr-HR" sz="1500" dirty="0"/>
              <a:t>t</a:t>
            </a:r>
            <a:r>
              <a:rPr lang="en-US" sz="1500" dirty="0"/>
              <a:t>he head appeared 100 time</a:t>
            </a:r>
            <a:r>
              <a:rPr lang="hr-HR" sz="1500" dirty="0"/>
              <a:t>s</a:t>
            </a:r>
          </a:p>
          <a:p>
            <a:pPr marL="62167" indent="0">
              <a:buNone/>
            </a:pPr>
            <a:endParaRPr lang="hr-HR" sz="1500" dirty="0"/>
          </a:p>
          <a:p>
            <a:endParaRPr lang="hr-HR" sz="1500" dirty="0"/>
          </a:p>
          <a:p>
            <a:endParaRPr lang="hr-HR" sz="1500" dirty="0"/>
          </a:p>
          <a:p>
            <a:endParaRPr lang="hr-HR" sz="1500" dirty="0"/>
          </a:p>
          <a:p>
            <a:endParaRPr lang="hr-HR" sz="1500" dirty="0"/>
          </a:p>
          <a:p>
            <a:pPr indent="-248668">
              <a:buFont typeface="Arial" panose="020B0604020202020204" pitchFamily="34" charset="0"/>
              <a:buChar char="•"/>
            </a:pPr>
            <a:endParaRPr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98617925-36E9-4BA4-9309-59BB2E9AD6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10</a:t>
            </a:fld>
            <a:endParaRPr lang="en-GB" sz="1000" dirty="0"/>
          </a:p>
        </p:txBody>
      </p:sp>
      <p:sp>
        <p:nvSpPr>
          <p:cNvPr id="10" name="AutoShape 8" descr="Slikovni rezultat za x"/>
          <p:cNvSpPr>
            <a:spLocks noChangeAspect="1" noChangeArrowheads="1"/>
          </p:cNvSpPr>
          <p:nvPr/>
        </p:nvSpPr>
        <p:spPr bwMode="auto">
          <a:xfrm>
            <a:off x="99648" y="-106161"/>
            <a:ext cx="195227" cy="22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6311" tIns="33156" rIns="66311" bIns="33156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grpSp>
        <p:nvGrpSpPr>
          <p:cNvPr id="11" name="Grupa 10"/>
          <p:cNvGrpSpPr/>
          <p:nvPr/>
        </p:nvGrpSpPr>
        <p:grpSpPr>
          <a:xfrm>
            <a:off x="462009" y="3153510"/>
            <a:ext cx="1515670" cy="385079"/>
            <a:chOff x="721315" y="4029206"/>
            <a:chExt cx="2366351" cy="524005"/>
          </a:xfrm>
        </p:grpSpPr>
        <p:sp>
          <p:nvSpPr>
            <p:cNvPr id="6" name="Shape 99"/>
            <p:cNvSpPr txBox="1">
              <a:spLocks/>
            </p:cNvSpPr>
            <p:nvPr/>
          </p:nvSpPr>
          <p:spPr>
            <a:xfrm>
              <a:off x="721315" y="4029206"/>
              <a:ext cx="2366351" cy="524005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spcFirstLastPara="1" vert="horz" wrap="square" lIns="68569" tIns="68569" rIns="68569" bIns="68569" rtlCol="0" anchor="t" anchorCtr="0">
              <a:noAutofit/>
            </a:bodyPr>
            <a:lstStyle>
              <a:lvl1pPr marL="342900" lvl="0" indent="-257175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00"/>
                <a:buFont typeface="Tw Cen MT" panose="020B0602020104020603" pitchFamily="34" charset="0"/>
                <a:buChar char="●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lvl="1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○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8700" lvl="2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■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●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14500" lvl="4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○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7400" lvl="5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■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00300" lvl="6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●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43200" lvl="7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○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86100" lvl="8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■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hr-HR" dirty="0" err="1">
                  <a:latin typeface="Calibri" panose="020F0502020204030204" pitchFamily="34" charset="0"/>
                  <a:cs typeface="Calibri" panose="020F0502020204030204" pitchFamily="34" charset="0"/>
                </a:rPr>
                <a:t>Hypothesis</a:t>
              </a:r>
              <a:r>
                <a:rPr lang="hr-HR" dirty="0"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lang="hr-HR" dirty="0"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57" name="Picture 9" descr="C:\Users\Korisnik\Pictures\preuzmi (1)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205" y="4127979"/>
              <a:ext cx="326460" cy="326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AutoShape 11" descr="https://mail.google.com/mail/u/0/?ui=2&amp;ik=82c6be0d51&amp;view=fimg&amp;th=16455416b06c1968&amp;attid=0.1&amp;disp=emb&amp;realattid=1645540f9d9c8e935c1&amp;attbid=ANGjdJ-I5afjHUYsQXclVvgnq8uEasiqHFUQZYTYG1BojZZUIgDmeVe_VK3GdZ8pmPwT8-xEEW0M86tKYKmUpjVPBCNGoIsNyEV1LdY8YN1aMubKnpA4EL-1j1k6wtM&amp;sz=s0-l75-ft&amp;ats=1530443115777&amp;rm=16455416b06c1968&amp;zw&amp;atsh=1"/>
          <p:cNvSpPr>
            <a:spLocks noChangeAspect="1" noChangeArrowheads="1"/>
          </p:cNvSpPr>
          <p:nvPr/>
        </p:nvSpPr>
        <p:spPr bwMode="auto">
          <a:xfrm>
            <a:off x="197261" y="5833"/>
            <a:ext cx="195227" cy="22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6311" tIns="33156" rIns="66311" bIns="33156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t="36096" r="34938" b="15095"/>
          <a:stretch/>
        </p:blipFill>
        <p:spPr>
          <a:xfrm rot="16200000">
            <a:off x="2863686" y="1081446"/>
            <a:ext cx="961932" cy="14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68980" y="322546"/>
            <a:ext cx="3977551" cy="826525"/>
          </a:xfrm>
        </p:spPr>
        <p:txBody>
          <a:bodyPr/>
          <a:lstStyle/>
          <a:p>
            <a:r>
              <a:rPr lang="hr-HR" dirty="0" err="1"/>
              <a:t>Probability</a:t>
            </a:r>
            <a:r>
              <a:rPr lang="hr-HR" dirty="0"/>
              <a:t>-</a:t>
            </a:r>
            <a:r>
              <a:rPr lang="hr-HR" dirty="0" err="1"/>
              <a:t>toss</a:t>
            </a:r>
            <a:r>
              <a:rPr lang="hr-HR" dirty="0"/>
              <a:t> </a:t>
            </a:r>
            <a:r>
              <a:rPr lang="hr-HR" dirty="0" err="1"/>
              <a:t>number</a:t>
            </a:r>
            <a:r>
              <a:rPr lang="hr-HR" dirty="0"/>
              <a:t> </a:t>
            </a:r>
            <a:r>
              <a:rPr lang="hr-HR" dirty="0" err="1"/>
              <a:t>dependence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11</a:t>
            </a:fld>
            <a:endParaRPr lang="en-GB"/>
          </a:p>
        </p:txBody>
      </p:sp>
      <p:grpSp>
        <p:nvGrpSpPr>
          <p:cNvPr id="13" name="Grupa 12"/>
          <p:cNvGrpSpPr/>
          <p:nvPr/>
        </p:nvGrpSpPr>
        <p:grpSpPr>
          <a:xfrm>
            <a:off x="654057" y="3092704"/>
            <a:ext cx="1515670" cy="385079"/>
            <a:chOff x="4360126" y="3847707"/>
            <a:chExt cx="2366351" cy="524005"/>
          </a:xfrm>
        </p:grpSpPr>
        <p:sp>
          <p:nvSpPr>
            <p:cNvPr id="10" name="Shape 99"/>
            <p:cNvSpPr txBox="1">
              <a:spLocks/>
            </p:cNvSpPr>
            <p:nvPr/>
          </p:nvSpPr>
          <p:spPr>
            <a:xfrm>
              <a:off x="4360126" y="3847707"/>
              <a:ext cx="2366351" cy="524005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spcFirstLastPara="1" vert="horz" wrap="square" lIns="68569" tIns="68569" rIns="68569" bIns="68569" rtlCol="0" anchor="t" anchorCtr="0">
              <a:noAutofit/>
            </a:bodyPr>
            <a:lstStyle>
              <a:lvl1pPr marL="342900" lvl="0" indent="-257175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00"/>
                <a:buFont typeface="Tw Cen MT" panose="020B0602020104020603" pitchFamily="34" charset="0"/>
                <a:buChar char="●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lvl="1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○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8700" lvl="2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■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●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14500" lvl="4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○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7400" lvl="5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■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00300" lvl="6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●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43200" lvl="7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○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86100" lvl="8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■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hr-HR" dirty="0" err="1">
                  <a:latin typeface="Calibri" panose="020F0502020204030204" pitchFamily="34" charset="0"/>
                  <a:cs typeface="Calibri" panose="020F0502020204030204" pitchFamily="34" charset="0"/>
                </a:rPr>
                <a:t>Hypothesis</a:t>
              </a:r>
              <a:r>
                <a:rPr lang="hr-HR" dirty="0"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2" descr="Slikovni rezultat za ti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4384" y="3960684"/>
              <a:ext cx="529861" cy="298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kstniOkvir 16"/>
          <p:cNvSpPr txBox="1"/>
          <p:nvPr/>
        </p:nvSpPr>
        <p:spPr>
          <a:xfrm>
            <a:off x="2805017" y="1626050"/>
            <a:ext cx="1482142" cy="1067233"/>
          </a:xfrm>
          <a:prstGeom prst="rect">
            <a:avLst/>
          </a:prstGeom>
          <a:noFill/>
        </p:spPr>
        <p:txBody>
          <a:bodyPr wrap="square" lIns="66311" tIns="33156" rIns="66311" bIns="33156" rtlCol="0">
            <a:spAutoFit/>
          </a:bodyPr>
          <a:lstStyle/>
          <a:p>
            <a:r>
              <a:rPr lang="en-US" dirty="0"/>
              <a:t>By increasing the number of throws the deviation decrease</a:t>
            </a:r>
            <a:r>
              <a:rPr lang="hr-HR" dirty="0"/>
              <a:t>s.</a:t>
            </a:r>
          </a:p>
          <a:p>
            <a:endParaRPr lang="hr-HR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103127"/>
              </p:ext>
            </p:extLst>
          </p:nvPr>
        </p:nvGraphicFramePr>
        <p:xfrm>
          <a:off x="263917" y="1077676"/>
          <a:ext cx="2435225" cy="195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SPW 14.0 Graph" r:id="rId4" imgW="5370662" imgH="4303790" progId="SigmaPlotGraphicObject.13">
                  <p:embed/>
                </p:oleObj>
              </mc:Choice>
              <mc:Fallback>
                <p:oleObj name="SPW 14.0 Graph" r:id="rId4" imgW="5370662" imgH="4303790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3917" y="1077676"/>
                        <a:ext cx="2435225" cy="1951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Ravni poveznik sa strelicom 6">
            <a:extLst>
              <a:ext uri="{FF2B5EF4-FFF2-40B4-BE49-F238E27FC236}">
                <a16:creationId xmlns="" xmlns:a16="http://schemas.microsoft.com/office/drawing/2014/main" id="{EF51F332-2035-452C-AEAA-6FDC300593DC}"/>
              </a:ext>
            </a:extLst>
          </p:cNvPr>
          <p:cNvCxnSpPr>
            <a:cxnSpLocks/>
          </p:cNvCxnSpPr>
          <p:nvPr/>
        </p:nvCxnSpPr>
        <p:spPr>
          <a:xfrm>
            <a:off x="654057" y="1837189"/>
            <a:ext cx="1053163" cy="2160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niOkvir 8">
            <a:extLst>
              <a:ext uri="{FF2B5EF4-FFF2-40B4-BE49-F238E27FC236}">
                <a16:creationId xmlns="" xmlns:a16="http://schemas.microsoft.com/office/drawing/2014/main" id="{EDEB43D9-A737-45E2-8E4A-A9674338D6FF}"/>
              </a:ext>
            </a:extLst>
          </p:cNvPr>
          <p:cNvSpPr txBox="1"/>
          <p:nvPr/>
        </p:nvSpPr>
        <p:spPr>
          <a:xfrm>
            <a:off x="838899" y="1626050"/>
            <a:ext cx="15499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decreases</a:t>
            </a:r>
            <a:r>
              <a:rPr lang="hr-HR" dirty="0"/>
              <a:t> to 0.5</a:t>
            </a:r>
          </a:p>
        </p:txBody>
      </p:sp>
    </p:spTree>
    <p:extLst>
      <p:ext uri="{BB962C8B-B14F-4D97-AF65-F5344CB8AC3E}">
        <p14:creationId xmlns:p14="http://schemas.microsoft.com/office/powerpoint/2010/main" val="287990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54937" y="541183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hr-HR" sz="3200" dirty="0" err="1"/>
              <a:t>Way</a:t>
            </a:r>
            <a:r>
              <a:rPr lang="hr-HR" sz="3200" dirty="0"/>
              <a:t> </a:t>
            </a:r>
            <a:r>
              <a:rPr lang="hr-HR" sz="3200" dirty="0" err="1"/>
              <a:t>of</a:t>
            </a:r>
            <a:r>
              <a:rPr lang="hr-HR" sz="3200" dirty="0"/>
              <a:t> </a:t>
            </a:r>
            <a:r>
              <a:rPr lang="hr-HR" sz="3200" dirty="0" err="1"/>
              <a:t>throwing</a:t>
            </a: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2434340" y="1594918"/>
            <a:ext cx="1853975" cy="1288615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en-US" sz="1500" dirty="0"/>
              <a:t>vertically </a:t>
            </a:r>
            <a:endParaRPr lang="hr-HR" sz="1500" dirty="0"/>
          </a:p>
          <a:p>
            <a:pPr marL="62167" indent="0">
              <a:buNone/>
            </a:pPr>
            <a:endParaRPr lang="hr-HR" sz="1500"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98617925-36E9-4BA4-9309-59BB2E9AD6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12</a:t>
            </a:fld>
            <a:endParaRPr lang="en-GB" sz="1000" dirty="0"/>
          </a:p>
        </p:txBody>
      </p:sp>
      <p:sp>
        <p:nvSpPr>
          <p:cNvPr id="10" name="Shape 99"/>
          <p:cNvSpPr txBox="1">
            <a:spLocks/>
          </p:cNvSpPr>
          <p:nvPr/>
        </p:nvSpPr>
        <p:spPr>
          <a:xfrm>
            <a:off x="333639" y="1594918"/>
            <a:ext cx="1739419" cy="579017"/>
          </a:xfrm>
          <a:prstGeom prst="rect">
            <a:avLst/>
          </a:prstGeom>
        </p:spPr>
        <p:txBody>
          <a:bodyPr spcFirstLastPara="1" vert="horz" wrap="square" lIns="49725" tIns="49725" rIns="49725" bIns="49725" rtlCol="0" anchor="t" anchorCtr="0">
            <a:noAutofit/>
          </a:bodyPr>
          <a:lstStyle>
            <a:lvl1pPr marL="342900" lvl="0" indent="-257175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Tw Cen MT" panose="020B0602020104020603" pitchFamily="34" charset="0"/>
              <a:buChar char="●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lvl="2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■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●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lvl="4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lvl="5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■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0300" lvl="6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●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lvl="7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86100" lvl="8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ts val="1400"/>
              <a:buFont typeface="Wingdings 3" pitchFamily="18" charset="2"/>
              <a:buChar char="■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horizontally</a:t>
            </a:r>
          </a:p>
        </p:txBody>
      </p:sp>
      <p:sp>
        <p:nvSpPr>
          <p:cNvPr id="11" name="Shape 99"/>
          <p:cNvSpPr txBox="1">
            <a:spLocks/>
          </p:cNvSpPr>
          <p:nvPr/>
        </p:nvSpPr>
        <p:spPr>
          <a:xfrm>
            <a:off x="354937" y="1139986"/>
            <a:ext cx="3839558" cy="579017"/>
          </a:xfrm>
          <a:prstGeom prst="rect">
            <a:avLst/>
          </a:prstGeom>
        </p:spPr>
        <p:txBody>
          <a:bodyPr spcFirstLastPara="1" vert="horz" wrap="square" lIns="49725" tIns="49725" rIns="49725" bIns="49725" rtlCol="0" anchor="t" anchorCtr="0">
            <a:noAutofit/>
          </a:bodyPr>
          <a:lstStyle>
            <a:lvl1pPr marL="342900" lvl="0" indent="-257175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Tw Cen MT" panose="020B0602020104020603" pitchFamily="34" charset="0"/>
              <a:buChar char="●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lvl="2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■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●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lvl="4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lvl="5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■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0300" lvl="6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●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lvl="7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86100" lvl="8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ts val="1400"/>
              <a:buFont typeface="Wingdings 3" pitchFamily="18" charset="2"/>
              <a:buChar char="■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10 lipa coin </a:t>
            </a:r>
            <a:r>
              <a:rPr lang="pt-BR" dirty="0">
                <a:sym typeface="Wingdings" pitchFamily="2" charset="2"/>
              </a:rPr>
              <a:t> 1000</a:t>
            </a:r>
            <a:r>
              <a:rPr lang="hr-HR" dirty="0">
                <a:sym typeface="Wingdings" pitchFamily="2" charset="2"/>
              </a:rPr>
              <a:t> throws</a:t>
            </a:r>
            <a:r>
              <a:rPr lang="pt-BR" dirty="0">
                <a:sym typeface="Wingdings" pitchFamily="2" charset="2"/>
              </a:rPr>
              <a:t>  0,5m</a:t>
            </a: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167" indent="0">
              <a:buNone/>
            </a:pPr>
            <a:endParaRPr lang="en-US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69"/>
          <a:stretch/>
        </p:blipFill>
        <p:spPr>
          <a:xfrm>
            <a:off x="2493383" y="1943083"/>
            <a:ext cx="984811" cy="1506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Grupa 13"/>
          <p:cNvGrpSpPr/>
          <p:nvPr/>
        </p:nvGrpSpPr>
        <p:grpSpPr>
          <a:xfrm>
            <a:off x="606753" y="1943084"/>
            <a:ext cx="1042357" cy="1506285"/>
            <a:chOff x="560960" y="2173934"/>
            <a:chExt cx="1042357" cy="1506285"/>
          </a:xfrm>
        </p:grpSpPr>
        <p:pic>
          <p:nvPicPr>
            <p:cNvPr id="8" name="Slika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73" r="4696"/>
            <a:stretch/>
          </p:blipFill>
          <p:spPr>
            <a:xfrm>
              <a:off x="560960" y="2173934"/>
              <a:ext cx="984811" cy="15062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13" name="Grupa 12"/>
            <p:cNvGrpSpPr/>
            <p:nvPr/>
          </p:nvGrpSpPr>
          <p:grpSpPr>
            <a:xfrm>
              <a:off x="1053365" y="2304789"/>
              <a:ext cx="549952" cy="532356"/>
              <a:chOff x="1053365" y="2304789"/>
              <a:chExt cx="549952" cy="532356"/>
            </a:xfrm>
          </p:grpSpPr>
          <p:cxnSp>
            <p:nvCxnSpPr>
              <p:cNvPr id="9" name="Ravni poveznik sa strelicom 8"/>
              <p:cNvCxnSpPr/>
              <p:nvPr/>
            </p:nvCxnSpPr>
            <p:spPr>
              <a:xfrm flipH="1">
                <a:off x="1053365" y="2555310"/>
                <a:ext cx="99030" cy="28183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kstniOkvir 11"/>
              <p:cNvSpPr txBox="1"/>
              <p:nvPr/>
            </p:nvSpPr>
            <p:spPr>
              <a:xfrm>
                <a:off x="1053365" y="2304789"/>
                <a:ext cx="54995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err="1">
                    <a:solidFill>
                      <a:srgbClr val="FF0000"/>
                    </a:solidFill>
                  </a:rPr>
                  <a:t>tail</a:t>
                </a:r>
                <a:endParaRPr lang="hr-HR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98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424005"/>
              </p:ext>
            </p:extLst>
          </p:nvPr>
        </p:nvGraphicFramePr>
        <p:xfrm>
          <a:off x="88114" y="912489"/>
          <a:ext cx="2679413" cy="2150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SPW 14.0 Graph" r:id="rId4" imgW="5440533" imgH="4367870" progId="SigmaPlotGraphicObject.13">
                  <p:embed/>
                </p:oleObj>
              </mc:Choice>
              <mc:Fallback>
                <p:oleObj name="SPW 14.0 Graph" r:id="rId4" imgW="5440533" imgH="4367870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114" y="912489"/>
                        <a:ext cx="2679413" cy="2150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54937" y="541183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en-US" sz="3200" dirty="0"/>
              <a:t>Horizontally</a:t>
            </a:r>
            <a:r>
              <a:rPr lang="hr-HR" sz="3200" dirty="0"/>
              <a:t> </a:t>
            </a:r>
            <a:r>
              <a:rPr lang="hr-HR" sz="3200" dirty="0" err="1"/>
              <a:t>vs</a:t>
            </a:r>
            <a:r>
              <a:rPr lang="hr-HR" sz="3200" dirty="0"/>
              <a:t> </a:t>
            </a:r>
            <a:r>
              <a:rPr lang="hr-HR" sz="3200" dirty="0" err="1"/>
              <a:t>vertically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2630466" y="970765"/>
            <a:ext cx="1827976" cy="625105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pPr indent="-248668">
              <a:buFont typeface="Arial" panose="020B0604020202020204" pitchFamily="34" charset="0"/>
              <a:buChar char="•"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indent="-248668">
              <a:buFont typeface="Arial" panose="020B0604020202020204" pitchFamily="34" charset="0"/>
              <a:buChar char="•"/>
            </a:pPr>
            <a:r>
              <a:rPr lang="hr-HR" b="1" dirty="0" err="1"/>
              <a:t>Tail</a:t>
            </a:r>
            <a:r>
              <a:rPr lang="hr-HR" dirty="0"/>
              <a:t> </a:t>
            </a:r>
            <a:r>
              <a:rPr lang="hr-HR" dirty="0" err="1" smtClean="0"/>
              <a:t>appeares</a:t>
            </a:r>
            <a:r>
              <a:rPr lang="hr-HR" dirty="0" smtClean="0"/>
              <a:t> </a:t>
            </a:r>
            <a:r>
              <a:rPr lang="hr-HR" dirty="0"/>
              <a:t>more </a:t>
            </a:r>
            <a:r>
              <a:rPr lang="hr-HR" b="1" dirty="0" err="1"/>
              <a:t>often</a:t>
            </a:r>
            <a:endParaRPr lang="hr-HR" b="1" dirty="0"/>
          </a:p>
          <a:p>
            <a:pPr marL="0" indent="0">
              <a:buNone/>
            </a:pPr>
            <a:r>
              <a:rPr lang="hr-HR" dirty="0"/>
              <a:t>       on </a:t>
            </a:r>
            <a:r>
              <a:rPr lang="hr-HR" b="1" dirty="0" err="1"/>
              <a:t>horizontal</a:t>
            </a:r>
            <a:r>
              <a:rPr lang="hr-HR" dirty="0"/>
              <a:t> </a:t>
            </a:r>
            <a:r>
              <a:rPr lang="hr-HR" dirty="0" err="1"/>
              <a:t>toss</a:t>
            </a:r>
            <a:r>
              <a:rPr lang="hr-HR" dirty="0"/>
              <a:t> </a:t>
            </a:r>
          </a:p>
          <a:p>
            <a:pPr marL="0" indent="0">
              <a:buNone/>
            </a:pPr>
            <a:endParaRPr lang="hr-HR" dirty="0"/>
          </a:p>
          <a:p>
            <a:pPr marL="207223" indent="-207223">
              <a:buFont typeface="Wingdings" pitchFamily="2" charset="2"/>
              <a:buChar char="Ø"/>
            </a:pPr>
            <a:r>
              <a:rPr lang="hr-HR" dirty="0"/>
              <a:t>In </a:t>
            </a:r>
            <a:r>
              <a:rPr lang="hr-HR" dirty="0" err="1"/>
              <a:t>horizontal</a:t>
            </a:r>
            <a:r>
              <a:rPr lang="hr-HR" dirty="0"/>
              <a:t> </a:t>
            </a:r>
            <a:r>
              <a:rPr lang="hr-HR" dirty="0" err="1"/>
              <a:t>throws</a:t>
            </a:r>
            <a:r>
              <a:rPr lang="hr-HR" dirty="0"/>
              <a:t> </a:t>
            </a:r>
            <a:r>
              <a:rPr lang="hr-HR" b="1" dirty="0"/>
              <a:t>side</a:t>
            </a:r>
            <a:r>
              <a:rPr lang="hr-HR" dirty="0"/>
              <a:t> </a:t>
            </a:r>
            <a:r>
              <a:rPr lang="hr-HR" dirty="0" err="1"/>
              <a:t>which</a:t>
            </a:r>
            <a:r>
              <a:rPr lang="hr-HR" dirty="0"/>
              <a:t> is </a:t>
            </a:r>
            <a:r>
              <a:rPr lang="hr-HR" dirty="0" err="1"/>
              <a:t>facing</a:t>
            </a:r>
            <a:r>
              <a:rPr lang="hr-HR" dirty="0"/>
              <a:t> </a:t>
            </a:r>
            <a:r>
              <a:rPr lang="hr-HR" b="1" dirty="0" err="1"/>
              <a:t>up</a:t>
            </a:r>
            <a:r>
              <a:rPr lang="hr-HR" dirty="0"/>
              <a:t>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b="1" dirty="0"/>
              <a:t>more </a:t>
            </a:r>
            <a:r>
              <a:rPr lang="hr-HR" b="1" dirty="0" err="1"/>
              <a:t>probable</a:t>
            </a:r>
            <a:r>
              <a:rPr lang="hr-HR" dirty="0"/>
              <a:t> to </a:t>
            </a:r>
            <a:r>
              <a:rPr lang="hr-HR" dirty="0" err="1"/>
              <a:t>appear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98617925-36E9-4BA4-9309-59BB2E9AD6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13</a:t>
            </a:fld>
            <a:endParaRPr lang="en-GB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ic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6506363"/>
                  </p:ext>
                </p:extLst>
              </p:nvPr>
            </p:nvGraphicFramePr>
            <p:xfrm>
              <a:off x="120985" y="3063371"/>
              <a:ext cx="1435952" cy="3723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62693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651828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221431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</a:tblGrid>
                  <a:tr h="179192">
                    <a:tc gridSpan="3"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7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horizontally</a:t>
                          </a:r>
                          <a:endParaRPr lang="hr-HR" sz="7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193191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8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l-GR" sz="800" b="1" i="1">
                                      <a:latin typeface="Cambria Math"/>
                                    </a:rPr>
                                    <m:t>𝝌</m:t>
                                  </m:r>
                                </m:e>
                                <m:sup>
                                  <m:r>
                                    <a:rPr lang="hr-HR" sz="8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hr-HR" sz="800" b="0" i="0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0,016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hr-HR" sz="8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l-GR" sz="800" b="1" i="1">
                                        <a:latin typeface="Cambria Math"/>
                                      </a:rPr>
                                      <m:t>𝝌</m:t>
                                    </m:r>
                                  </m:e>
                                  <m:sup>
                                    <m:r>
                                      <a:rPr lang="hr-HR" sz="800" b="1" i="1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hr-HR" sz="800" b="0" i="0" smtClean="0">
                                    <a:latin typeface="Cambria Math"/>
                                  </a:rPr>
                                  <m:t>&lt;3,841</m:t>
                                </m:r>
                              </m:oMath>
                            </m:oMathPara>
                          </a14:m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ic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6506363"/>
                  </p:ext>
                </p:extLst>
              </p:nvPr>
            </p:nvGraphicFramePr>
            <p:xfrm>
              <a:off x="120985" y="3063371"/>
              <a:ext cx="1435952" cy="3723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62693"/>
                    <a:gridCol w="651828"/>
                    <a:gridCol w="221431"/>
                  </a:tblGrid>
                  <a:tr h="179192">
                    <a:tc gridSpan="3"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700" dirty="0" err="1" smtClean="0">
                              <a:solidFill>
                                <a:schemeClr val="tx1"/>
                              </a:solidFill>
                              <a:effectLst/>
                            </a:rPr>
                            <a:t>horizontally</a:t>
                          </a:r>
                          <a:endParaRPr lang="hr-HR" sz="700" dirty="0" smtClean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193191"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l="-1087" t="-93750" r="-156522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l="-86916" t="-93750" r="-34579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9" name="Picture 2" descr="Slikovni rezultat za ti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08" y="3292424"/>
            <a:ext cx="132826" cy="8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ica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1975305"/>
                  </p:ext>
                </p:extLst>
              </p:nvPr>
            </p:nvGraphicFramePr>
            <p:xfrm>
              <a:off x="1720142" y="3063371"/>
              <a:ext cx="1435952" cy="3723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62693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651828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221431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</a:tblGrid>
                  <a:tr h="179192">
                    <a:tc gridSpan="3"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7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vertically</a:t>
                          </a:r>
                          <a:endParaRPr lang="hr-HR" sz="7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193191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8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l-GR" sz="800" b="1" i="1">
                                      <a:latin typeface="Cambria Math"/>
                                    </a:rPr>
                                    <m:t>𝝌</m:t>
                                  </m:r>
                                </m:e>
                                <m:sup>
                                  <m:r>
                                    <a:rPr lang="hr-HR" sz="8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hr-HR" sz="800" b="0" i="0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0,004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hr-HR" sz="8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l-GR" sz="800" b="1" i="1">
                                        <a:latin typeface="Cambria Math"/>
                                      </a:rPr>
                                      <m:t>𝝌</m:t>
                                    </m:r>
                                  </m:e>
                                  <m:sup>
                                    <m:r>
                                      <a:rPr lang="hr-HR" sz="800" b="1" i="1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hr-HR" sz="800" b="0" i="0" smtClean="0">
                                    <a:latin typeface="Cambria Math"/>
                                  </a:rPr>
                                  <m:t>&lt;3,841</m:t>
                                </m:r>
                              </m:oMath>
                            </m:oMathPara>
                          </a14:m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ica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1975305"/>
                  </p:ext>
                </p:extLst>
              </p:nvPr>
            </p:nvGraphicFramePr>
            <p:xfrm>
              <a:off x="1720142" y="3063371"/>
              <a:ext cx="1435952" cy="3723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62693"/>
                    <a:gridCol w="651828"/>
                    <a:gridCol w="221431"/>
                  </a:tblGrid>
                  <a:tr h="179192">
                    <a:tc gridSpan="3"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700" b="1" dirty="0" err="1" smtClean="0">
                              <a:solidFill>
                                <a:schemeClr val="tx1"/>
                              </a:solidFill>
                              <a:effectLst/>
                            </a:rPr>
                            <a:t>vertically</a:t>
                          </a:r>
                          <a:endParaRPr lang="hr-HR" sz="700" dirty="0" smtClean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193191"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t="-93750" r="-156522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85185" t="-93750" r="-33333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18" name="Picture 2" descr="Slikovni rezultat za ti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164" y="3292424"/>
            <a:ext cx="132826" cy="8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a 18"/>
          <p:cNvGrpSpPr/>
          <p:nvPr/>
        </p:nvGrpSpPr>
        <p:grpSpPr>
          <a:xfrm>
            <a:off x="2783267" y="2629439"/>
            <a:ext cx="1515670" cy="385079"/>
            <a:chOff x="4360126" y="3847707"/>
            <a:chExt cx="2366351" cy="524005"/>
          </a:xfrm>
        </p:grpSpPr>
        <p:sp>
          <p:nvSpPr>
            <p:cNvPr id="20" name="Shape 99"/>
            <p:cNvSpPr txBox="1">
              <a:spLocks/>
            </p:cNvSpPr>
            <p:nvPr/>
          </p:nvSpPr>
          <p:spPr>
            <a:xfrm>
              <a:off x="4360126" y="3847707"/>
              <a:ext cx="2366351" cy="524005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spcFirstLastPara="1" vert="horz" wrap="square" lIns="68569" tIns="68569" rIns="68569" bIns="68569" rtlCol="0" anchor="t" anchorCtr="0">
              <a:noAutofit/>
            </a:bodyPr>
            <a:lstStyle>
              <a:lvl1pPr marL="342900" lvl="0" indent="-257175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00"/>
                <a:buFont typeface="Tw Cen MT" panose="020B0602020104020603" pitchFamily="34" charset="0"/>
                <a:buChar char="●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lvl="1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○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8700" lvl="2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■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●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14500" lvl="4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○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7400" lvl="5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■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00300" lvl="6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●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43200" lvl="7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○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86100" lvl="8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■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hr-HR" dirty="0" err="1">
                  <a:latin typeface="Calibri" panose="020F0502020204030204" pitchFamily="34" charset="0"/>
                  <a:cs typeface="Calibri" panose="020F0502020204030204" pitchFamily="34" charset="0"/>
                </a:rPr>
                <a:t>Hypothesis</a:t>
              </a:r>
              <a:r>
                <a:rPr lang="hr-HR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hr-HR" dirty="0"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 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" descr="Slikovni rezultat za tic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0174" y="3960685"/>
              <a:ext cx="529861" cy="298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kstniOkvir 4">
            <a:extLst>
              <a:ext uri="{FF2B5EF4-FFF2-40B4-BE49-F238E27FC236}">
                <a16:creationId xmlns="" xmlns:a16="http://schemas.microsoft.com/office/drawing/2014/main" id="{FC8554DD-786E-45FF-97F1-80257FD87403}"/>
              </a:ext>
            </a:extLst>
          </p:cNvPr>
          <p:cNvSpPr txBox="1"/>
          <p:nvPr/>
        </p:nvSpPr>
        <p:spPr>
          <a:xfrm>
            <a:off x="1556937" y="3484607"/>
            <a:ext cx="229918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hr-HR" sz="1200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05790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299470" y="441091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hr-HR" sz="2600" dirty="0" err="1">
                <a:solidFill>
                  <a:schemeClr val="tx1"/>
                </a:solidFill>
              </a:rPr>
              <a:t>Coin</a:t>
            </a:r>
            <a:r>
              <a:rPr lang="hr-HR" sz="2600" dirty="0">
                <a:solidFill>
                  <a:schemeClr val="tx1"/>
                </a:solidFill>
              </a:rPr>
              <a:t> </a:t>
            </a:r>
            <a:r>
              <a:rPr lang="hr-HR" sz="2600" dirty="0" err="1">
                <a:solidFill>
                  <a:schemeClr val="tx1"/>
                </a:solidFill>
              </a:rPr>
              <a:t>with</a:t>
            </a:r>
            <a:r>
              <a:rPr lang="hr-HR" sz="2600" dirty="0">
                <a:solidFill>
                  <a:schemeClr val="tx1"/>
                </a:solidFill>
              </a:rPr>
              <a:t> a </a:t>
            </a:r>
            <a:r>
              <a:rPr lang="hr-HR" sz="2600" dirty="0" err="1">
                <a:solidFill>
                  <a:schemeClr val="tx1"/>
                </a:solidFill>
              </a:rPr>
              <a:t>bulge</a:t>
            </a:r>
            <a:r>
              <a:rPr lang="hr-HR" sz="2600" dirty="0">
                <a:solidFill>
                  <a:schemeClr val="tx1"/>
                </a:solidFill>
              </a:rPr>
              <a:t> </a:t>
            </a:r>
            <a:r>
              <a:rPr lang="hr-HR" sz="2600" dirty="0" err="1">
                <a:solidFill>
                  <a:schemeClr val="tx1"/>
                </a:solidFill>
              </a:rPr>
              <a:t>vs</a:t>
            </a:r>
            <a:r>
              <a:rPr lang="hr-HR" sz="2600" dirty="0">
                <a:solidFill>
                  <a:schemeClr val="tx1"/>
                </a:solidFill>
              </a:rPr>
              <a:t> </a:t>
            </a:r>
            <a:r>
              <a:rPr lang="hr-HR" sz="2600" dirty="0" err="1">
                <a:solidFill>
                  <a:schemeClr val="tx1"/>
                </a:solidFill>
              </a:rPr>
              <a:t>symmetrical</a:t>
            </a:r>
            <a:r>
              <a:rPr lang="hr-HR" sz="2600" dirty="0">
                <a:solidFill>
                  <a:schemeClr val="tx1"/>
                </a:solidFill>
              </a:rPr>
              <a:t> </a:t>
            </a:r>
            <a:r>
              <a:rPr lang="hr-HR" sz="2600" dirty="0" err="1">
                <a:solidFill>
                  <a:schemeClr val="tx1"/>
                </a:solidFill>
              </a:rPr>
              <a:t>coin</a:t>
            </a:r>
            <a:r>
              <a:rPr lang="hr-HR" sz="2600" dirty="0">
                <a:solidFill>
                  <a:schemeClr val="tx1"/>
                </a:solidFill>
              </a:rPr>
              <a:t> </a:t>
            </a:r>
            <a:endParaRPr sz="2600" dirty="0">
              <a:solidFill>
                <a:schemeClr val="tx1"/>
              </a:solidFill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236027" y="1109345"/>
            <a:ext cx="4097577" cy="1882974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pPr indent="-248668">
              <a:buFont typeface="Arial" panose="020B0604020202020204" pitchFamily="34" charset="0"/>
              <a:buChar char="•"/>
            </a:pPr>
            <a:r>
              <a:rPr lang="hr-HR" sz="1200" b="1" dirty="0"/>
              <a:t>quarter American dollar </a:t>
            </a:r>
            <a:r>
              <a:rPr lang="hr-HR" sz="1200" dirty="0"/>
              <a:t>with a bulge on the head side (George Washington)</a:t>
            </a:r>
          </a:p>
          <a:p>
            <a:pPr indent="-248668">
              <a:buFont typeface="Arial" panose="020B0604020202020204" pitchFamily="34" charset="0"/>
              <a:buChar char="•"/>
            </a:pPr>
            <a:endParaRPr lang="hr-HR" sz="1200" dirty="0"/>
          </a:p>
          <a:p>
            <a:pPr indent="-248668">
              <a:buFont typeface="Arial" panose="020B0604020202020204" pitchFamily="34" charset="0"/>
              <a:buChar char="•"/>
            </a:pPr>
            <a:r>
              <a:rPr lang="hr-HR" sz="1200" b="1" dirty="0"/>
              <a:t>hundred Italian lira </a:t>
            </a:r>
            <a:r>
              <a:rPr lang="hr-HR" sz="1200" dirty="0"/>
              <a:t>(from 1955 to 1989) without a bulge</a:t>
            </a:r>
          </a:p>
          <a:p>
            <a:pPr indent="-248668">
              <a:buFont typeface="Arial" panose="020B0604020202020204" pitchFamily="34" charset="0"/>
              <a:buChar char="•"/>
            </a:pPr>
            <a:endParaRPr lang="hr-HR" sz="1200" dirty="0"/>
          </a:p>
          <a:p>
            <a:pPr indent="-248668">
              <a:buFont typeface="Arial" panose="020B0604020202020204" pitchFamily="34" charset="0"/>
              <a:buChar char="•"/>
            </a:pPr>
            <a:r>
              <a:rPr lang="hr-HR" sz="1200" dirty="0"/>
              <a:t>0,5 m </a:t>
            </a:r>
            <a:r>
              <a:rPr lang="hr-HR" sz="1200" dirty="0">
                <a:sym typeface="Wingdings" pitchFamily="2" charset="2"/>
              </a:rPr>
              <a:t> 1000 throws</a:t>
            </a:r>
            <a:endParaRPr lang="hr-HR" sz="1200" dirty="0"/>
          </a:p>
          <a:p>
            <a:pPr indent="-248668">
              <a:buFont typeface="Arial" panose="020B0604020202020204" pitchFamily="34" charset="0"/>
              <a:buChar char="•"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98617925-36E9-4BA4-9309-59BB2E9AD6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14</a:t>
            </a:fld>
            <a:endParaRPr lang="en-GB" sz="1000" dirty="0"/>
          </a:p>
        </p:txBody>
      </p:sp>
      <p:grpSp>
        <p:nvGrpSpPr>
          <p:cNvPr id="5" name="Grupa 4"/>
          <p:cNvGrpSpPr/>
          <p:nvPr/>
        </p:nvGrpSpPr>
        <p:grpSpPr>
          <a:xfrm>
            <a:off x="81419" y="2418152"/>
            <a:ext cx="1948410" cy="1062037"/>
            <a:chOff x="3509318" y="3830593"/>
            <a:chExt cx="4028304" cy="2026509"/>
          </a:xfrm>
        </p:grpSpPr>
        <p:pic>
          <p:nvPicPr>
            <p:cNvPr id="6" name="Slika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45" t="31918" r="26012" b="23150"/>
            <a:stretch/>
          </p:blipFill>
          <p:spPr>
            <a:xfrm>
              <a:off x="5523470" y="3830593"/>
              <a:ext cx="2014152" cy="2026509"/>
            </a:xfrm>
            <a:prstGeom prst="rect">
              <a:avLst/>
            </a:prstGeom>
          </p:spPr>
        </p:pic>
        <p:pic>
          <p:nvPicPr>
            <p:cNvPr id="7" name="Slika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44" t="31918" r="26012" b="23150"/>
            <a:stretch/>
          </p:blipFill>
          <p:spPr>
            <a:xfrm>
              <a:off x="3509318" y="3830593"/>
              <a:ext cx="2014152" cy="2026509"/>
            </a:xfrm>
            <a:prstGeom prst="rect">
              <a:avLst/>
            </a:prstGeom>
          </p:spPr>
        </p:pic>
      </p:grpSp>
      <p:grpSp>
        <p:nvGrpSpPr>
          <p:cNvPr id="9" name="Grupa 8"/>
          <p:cNvGrpSpPr/>
          <p:nvPr/>
        </p:nvGrpSpPr>
        <p:grpSpPr>
          <a:xfrm>
            <a:off x="2129162" y="2418152"/>
            <a:ext cx="1923007" cy="1062037"/>
            <a:chOff x="5566719" y="4646131"/>
            <a:chExt cx="4028304" cy="2026510"/>
          </a:xfrm>
        </p:grpSpPr>
        <p:pic>
          <p:nvPicPr>
            <p:cNvPr id="10" name="Slika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24" t="26625" r="19024" b="26625"/>
            <a:stretch/>
          </p:blipFill>
          <p:spPr>
            <a:xfrm>
              <a:off x="5566719" y="4646132"/>
              <a:ext cx="2014152" cy="2026509"/>
            </a:xfrm>
            <a:prstGeom prst="rect">
              <a:avLst/>
            </a:prstGeom>
          </p:spPr>
        </p:pic>
        <p:pic>
          <p:nvPicPr>
            <p:cNvPr id="11" name="Slika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96" t="27750" r="24132" b="27750"/>
            <a:stretch/>
          </p:blipFill>
          <p:spPr>
            <a:xfrm>
              <a:off x="7580871" y="4646131"/>
              <a:ext cx="2014152" cy="2026509"/>
            </a:xfrm>
            <a:prstGeom prst="rect">
              <a:avLst/>
            </a:prstGeom>
          </p:spPr>
        </p:pic>
      </p:grpSp>
      <p:cxnSp>
        <p:nvCxnSpPr>
          <p:cNvPr id="4" name="Ravni poveznik 3"/>
          <p:cNvCxnSpPr/>
          <p:nvPr/>
        </p:nvCxnSpPr>
        <p:spPr>
          <a:xfrm flipH="1" flipV="1">
            <a:off x="269310" y="457200"/>
            <a:ext cx="6263" cy="6263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18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="" xmlns:a16="http://schemas.microsoft.com/office/drawing/2014/main" id="{293AA0DA-31EF-479A-9337-E8C58EF426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8118975"/>
              </p:ext>
            </p:extLst>
          </p:nvPr>
        </p:nvGraphicFramePr>
        <p:xfrm>
          <a:off x="0" y="956660"/>
          <a:ext cx="2653599" cy="2128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SPW 11.0 Graph" r:id="rId4" imgW="5375160" imgH="4311360" progId="SigmaPlotGraphicObject.10">
                  <p:embed/>
                </p:oleObj>
              </mc:Choice>
              <mc:Fallback>
                <p:oleObj name="SPW 11.0 Graph" r:id="rId4" imgW="5375160" imgH="431136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956660"/>
                        <a:ext cx="2653599" cy="2128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43698" y="262932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hr-HR" sz="2900" dirty="0" err="1">
                <a:solidFill>
                  <a:schemeClr val="tx1"/>
                </a:solidFill>
              </a:rPr>
              <a:t>Coin</a:t>
            </a:r>
            <a:r>
              <a:rPr lang="hr-HR" sz="2900" dirty="0">
                <a:solidFill>
                  <a:schemeClr val="tx1"/>
                </a:solidFill>
              </a:rPr>
              <a:t> </a:t>
            </a:r>
            <a:r>
              <a:rPr lang="hr-HR" sz="2900" dirty="0" err="1">
                <a:solidFill>
                  <a:schemeClr val="tx1"/>
                </a:solidFill>
              </a:rPr>
              <a:t>with</a:t>
            </a:r>
            <a:r>
              <a:rPr lang="hr-HR" sz="2900" dirty="0">
                <a:solidFill>
                  <a:schemeClr val="tx1"/>
                </a:solidFill>
              </a:rPr>
              <a:t> a </a:t>
            </a:r>
            <a:r>
              <a:rPr lang="hr-HR" sz="2900" dirty="0" err="1" smtClean="0">
                <a:solidFill>
                  <a:schemeClr val="tx1"/>
                </a:solidFill>
              </a:rPr>
              <a:t>bulge</a:t>
            </a:r>
            <a:r>
              <a:rPr lang="hr-HR" sz="2900" dirty="0" smtClean="0">
                <a:solidFill>
                  <a:schemeClr val="tx1"/>
                </a:solidFill>
              </a:rPr>
              <a:t> </a:t>
            </a:r>
            <a:r>
              <a:rPr lang="hr-HR" sz="2900" dirty="0" err="1" smtClean="0">
                <a:solidFill>
                  <a:schemeClr val="tx1"/>
                </a:solidFill>
              </a:rPr>
              <a:t>vs</a:t>
            </a:r>
            <a:r>
              <a:rPr lang="hr-HR" sz="2900" dirty="0" smtClean="0">
                <a:solidFill>
                  <a:schemeClr val="tx1"/>
                </a:solidFill>
              </a:rPr>
              <a:t> </a:t>
            </a:r>
            <a:r>
              <a:rPr lang="hr-HR" sz="2900" dirty="0" err="1" smtClean="0">
                <a:solidFill>
                  <a:schemeClr val="tx1"/>
                </a:solidFill>
              </a:rPr>
              <a:t>symmetrical</a:t>
            </a:r>
            <a:r>
              <a:rPr lang="hr-HR" sz="2900" dirty="0" smtClean="0">
                <a:solidFill>
                  <a:schemeClr val="tx1"/>
                </a:solidFill>
              </a:rPr>
              <a:t> </a:t>
            </a:r>
            <a:r>
              <a:rPr lang="hr-HR" sz="2900" dirty="0" err="1" smtClean="0">
                <a:solidFill>
                  <a:schemeClr val="tx1"/>
                </a:solidFill>
              </a:rPr>
              <a:t>coin</a:t>
            </a:r>
            <a:endParaRPr sz="2900" dirty="0">
              <a:solidFill>
                <a:schemeClr val="tx1"/>
              </a:solidFill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2473270" y="1079558"/>
            <a:ext cx="1919343" cy="1882974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endParaRPr lang="hr-HR" dirty="0"/>
          </a:p>
          <a:p>
            <a:pPr indent="-248668">
              <a:buFont typeface="Arial" panose="020B0604020202020204" pitchFamily="34" charset="0"/>
              <a:buChar char="•"/>
            </a:pPr>
            <a:r>
              <a:rPr lang="hr-HR" dirty="0"/>
              <a:t>Head is heavier so the tail faces up more </a:t>
            </a:r>
            <a:r>
              <a:rPr lang="hr-HR" dirty="0" err="1" smtClean="0"/>
              <a:t>often</a:t>
            </a:r>
            <a:endParaRPr lang="hr-HR" dirty="0" smtClean="0"/>
          </a:p>
          <a:p>
            <a:pPr indent="-248668">
              <a:buFont typeface="Arial" panose="020B0604020202020204" pitchFamily="34" charset="0"/>
              <a:buChar char="•"/>
            </a:pPr>
            <a:endParaRPr lang="hr-HR" dirty="0" smtClean="0"/>
          </a:p>
          <a:p>
            <a:pPr indent="-248668">
              <a:buFont typeface="Arial" panose="020B0604020202020204" pitchFamily="34" charset="0"/>
              <a:buChar char="•"/>
            </a:pPr>
            <a:r>
              <a:rPr lang="en-US" dirty="0" smtClean="0"/>
              <a:t>Symmetrical </a:t>
            </a:r>
            <a:r>
              <a:rPr lang="en-US" dirty="0"/>
              <a:t>coin </a:t>
            </a:r>
            <a:r>
              <a:rPr lang="en-US" dirty="0" err="1"/>
              <a:t>fals</a:t>
            </a:r>
            <a:r>
              <a:rPr lang="en-US" dirty="0"/>
              <a:t> on both sides with the almost same frequency </a:t>
            </a:r>
            <a:br>
              <a:rPr lang="en-US" dirty="0"/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48668">
              <a:buFont typeface="Arial" panose="020B0604020202020204" pitchFamily="34" charset="0"/>
              <a:buChar char="•"/>
            </a:pPr>
            <a:endParaRPr lang="hr-HR" dirty="0"/>
          </a:p>
          <a:p>
            <a:pPr indent="-248668">
              <a:buFont typeface="Arial" panose="020B0604020202020204" pitchFamily="34" charset="0"/>
              <a:buChar char="•"/>
            </a:pPr>
            <a:endParaRPr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98617925-36E9-4BA4-9309-59BB2E9AD6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15</a:t>
            </a:fld>
            <a:endParaRPr lang="en-GB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ic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0309099"/>
                  </p:ext>
                </p:extLst>
              </p:nvPr>
            </p:nvGraphicFramePr>
            <p:xfrm>
              <a:off x="2790718" y="2673860"/>
              <a:ext cx="1601895" cy="3723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27719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727156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247020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</a:tblGrid>
                  <a:tr h="179192">
                    <a:tc gridSpan="3"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7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vertically</a:t>
                          </a:r>
                          <a:endParaRPr lang="hr-HR" sz="7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193191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hr-HR" sz="8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l-GR" sz="800" b="1" i="1">
                                        <a:latin typeface="Cambria Math"/>
                                      </a:rPr>
                                      <m:t>𝝌</m:t>
                                    </m:r>
                                  </m:e>
                                  <m:sup>
                                    <m:r>
                                      <a:rPr lang="hr-HR" sz="800" b="1" i="1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hr-HR" sz="800" b="0" i="0" smtClean="0">
                                    <a:latin typeface="Cambria Math"/>
                                  </a:rPr>
                                  <m:t>=4,9</m:t>
                                </m:r>
                              </m:oMath>
                            </m:oMathPara>
                          </a14:m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hr-HR" sz="8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l-GR" sz="800" b="1" i="1">
                                        <a:latin typeface="Cambria Math"/>
                                      </a:rPr>
                                      <m:t>𝝌</m:t>
                                    </m:r>
                                  </m:e>
                                  <m:sup>
                                    <m:r>
                                      <a:rPr lang="hr-HR" sz="800" b="1" i="1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hr-HR" sz="800" b="0" i="0" smtClean="0">
                                    <a:latin typeface="Cambria Math"/>
                                  </a:rPr>
                                  <m:t>&gt;3,841</m:t>
                                </m:r>
                              </m:oMath>
                            </m:oMathPara>
                          </a14:m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ic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0309099"/>
                  </p:ext>
                </p:extLst>
              </p:nvPr>
            </p:nvGraphicFramePr>
            <p:xfrm>
              <a:off x="2790718" y="2673860"/>
              <a:ext cx="1601895" cy="3723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27719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0"/>
                        </a:ext>
                      </a:extLst>
                    </a:gridCol>
                    <a:gridCol w="727156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1"/>
                        </a:ext>
                      </a:extLst>
                    </a:gridCol>
                    <a:gridCol w="247020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2"/>
                        </a:ext>
                      </a:extLst>
                    </a:gridCol>
                  </a:tblGrid>
                  <a:tr h="179192">
                    <a:tc gridSpan="3"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7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vertically</a:t>
                          </a:r>
                          <a:endParaRPr lang="hr-HR" sz="7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0"/>
                      </a:ext>
                    </a:extLst>
                  </a:tr>
                  <a:tr h="193191"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l="-971" t="-93750" r="-155340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l="-87395" t="-93750" r="-34454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9" descr="C:\Users\Korisnik\Pictures\preuzmi (1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202849" y="2881922"/>
            <a:ext cx="111822" cy="12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ica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5142810"/>
                  </p:ext>
                </p:extLst>
              </p:nvPr>
            </p:nvGraphicFramePr>
            <p:xfrm>
              <a:off x="2294945" y="3234389"/>
              <a:ext cx="1613508" cy="3657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32270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732427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248811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</a:tblGrid>
                  <a:tr h="164676">
                    <a:tc gridSpan="3"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7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Symmetrical</a:t>
                          </a:r>
                          <a:r>
                            <a:rPr lang="hr-HR" sz="700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hr-HR" sz="700" baseline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coin</a:t>
                          </a:r>
                          <a:endParaRPr lang="hr-HR" sz="7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177542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hr-HR" sz="8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l-GR" sz="800" b="1" i="1">
                                        <a:latin typeface="Cambria Math"/>
                                      </a:rPr>
                                      <m:t>𝝌</m:t>
                                    </m:r>
                                  </m:e>
                                  <m:sup>
                                    <m:r>
                                      <a:rPr lang="hr-HR" sz="800" b="1" i="1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hr-HR" sz="800" b="0" i="0" smtClean="0">
                                    <a:latin typeface="Cambria Math"/>
                                  </a:rPr>
                                  <m:t>=0,004</m:t>
                                </m:r>
                              </m:oMath>
                            </m:oMathPara>
                          </a14:m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hr-HR" sz="8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l-GR" sz="800" b="1" i="1">
                                        <a:latin typeface="Cambria Math"/>
                                      </a:rPr>
                                      <m:t>𝝌</m:t>
                                    </m:r>
                                  </m:e>
                                  <m:sup>
                                    <m:r>
                                      <a:rPr lang="hr-HR" sz="800" b="1" i="1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hr-HR" sz="800" b="0" i="0" smtClean="0">
                                    <a:latin typeface="Cambria Math"/>
                                  </a:rPr>
                                  <m:t>&gt;3,841</m:t>
                                </m:r>
                              </m:oMath>
                            </m:oMathPara>
                          </a14:m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ica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5142810"/>
                  </p:ext>
                </p:extLst>
              </p:nvPr>
            </p:nvGraphicFramePr>
            <p:xfrm>
              <a:off x="2294945" y="3234389"/>
              <a:ext cx="1613508" cy="3657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32270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0"/>
                        </a:ext>
                      </a:extLst>
                    </a:gridCol>
                    <a:gridCol w="732427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1"/>
                        </a:ext>
                      </a:extLst>
                    </a:gridCol>
                    <a:gridCol w="248811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2"/>
                        </a:ext>
                      </a:extLst>
                    </a:gridCol>
                  </a:tblGrid>
                  <a:tr h="173878">
                    <a:tc gridSpan="3"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7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Symmetrical</a:t>
                          </a:r>
                          <a:r>
                            <a:rPr lang="hr-HR" sz="700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hr-HR" sz="700" baseline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coin</a:t>
                          </a:r>
                          <a:endParaRPr lang="hr-HR" sz="7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0"/>
                      </a:ext>
                    </a:extLst>
                  </a:tr>
                  <a:tr h="191849"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t="-96774" r="-155769" b="-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86667" t="-96774" r="-35000" b="-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Picture 2" descr="Slikovni rezultat za tic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240" y="3446229"/>
            <a:ext cx="206678" cy="13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a 10"/>
          <p:cNvGrpSpPr/>
          <p:nvPr/>
        </p:nvGrpSpPr>
        <p:grpSpPr>
          <a:xfrm>
            <a:off x="343698" y="3180096"/>
            <a:ext cx="1515670" cy="385079"/>
            <a:chOff x="4360126" y="3847707"/>
            <a:chExt cx="2366351" cy="524005"/>
          </a:xfrm>
        </p:grpSpPr>
        <p:sp>
          <p:nvSpPr>
            <p:cNvPr id="12" name="Shape 99"/>
            <p:cNvSpPr txBox="1">
              <a:spLocks/>
            </p:cNvSpPr>
            <p:nvPr/>
          </p:nvSpPr>
          <p:spPr>
            <a:xfrm>
              <a:off x="4360126" y="3847707"/>
              <a:ext cx="2366351" cy="524005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spcFirstLastPara="1" vert="horz" wrap="square" lIns="68569" tIns="68569" rIns="68569" bIns="68569" rtlCol="0" anchor="t" anchorCtr="0">
              <a:noAutofit/>
            </a:bodyPr>
            <a:lstStyle>
              <a:lvl1pPr marL="342900" lvl="0" indent="-257175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00"/>
                <a:buFont typeface="Tw Cen MT" panose="020B0602020104020603" pitchFamily="34" charset="0"/>
                <a:buChar char="●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lvl="1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○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8700" lvl="2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■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●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14500" lvl="4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○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7400" lvl="5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■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00300" lvl="6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●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43200" lvl="7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○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86100" lvl="8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■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hr-HR" dirty="0" err="1">
                  <a:latin typeface="Calibri" panose="020F0502020204030204" pitchFamily="34" charset="0"/>
                  <a:cs typeface="Calibri" panose="020F0502020204030204" pitchFamily="34" charset="0"/>
                </a:rPr>
                <a:t>Hypothesis</a:t>
              </a:r>
              <a:r>
                <a:rPr lang="hr-HR" dirty="0"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hr-HR" dirty="0"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2" descr="Slikovni rezultat za tick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983" y="3960684"/>
              <a:ext cx="529861" cy="298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4" name="Ravni poveznik 13"/>
          <p:cNvCxnSpPr/>
          <p:nvPr/>
        </p:nvCxnSpPr>
        <p:spPr>
          <a:xfrm flipH="1" flipV="1">
            <a:off x="277846" y="338258"/>
            <a:ext cx="6263" cy="6263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36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54937" y="541183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hr-HR" sz="2900" dirty="0" err="1">
                <a:solidFill>
                  <a:schemeClr val="tx1"/>
                </a:solidFill>
              </a:rPr>
              <a:t>Coin</a:t>
            </a:r>
            <a:r>
              <a:rPr lang="hr-HR" sz="2900" dirty="0">
                <a:solidFill>
                  <a:schemeClr val="tx1"/>
                </a:solidFill>
              </a:rPr>
              <a:t> </a:t>
            </a:r>
            <a:r>
              <a:rPr lang="hr-HR" sz="2900" dirty="0" err="1">
                <a:solidFill>
                  <a:schemeClr val="tx1"/>
                </a:solidFill>
              </a:rPr>
              <a:t>with</a:t>
            </a:r>
            <a:r>
              <a:rPr lang="hr-HR" sz="2900" dirty="0">
                <a:solidFill>
                  <a:schemeClr val="tx1"/>
                </a:solidFill>
              </a:rPr>
              <a:t> a hole</a:t>
            </a:r>
            <a:endParaRPr sz="2900" dirty="0">
              <a:solidFill>
                <a:schemeClr val="tx1"/>
              </a:solidFill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240725" y="1261097"/>
            <a:ext cx="1986354" cy="1776484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en-US" b="1" dirty="0"/>
              <a:t>five-crown Norwegian coin</a:t>
            </a:r>
            <a:r>
              <a:rPr lang="hr-HR" b="1" dirty="0"/>
              <a:t>  </a:t>
            </a:r>
            <a:r>
              <a:rPr lang="hr-HR" dirty="0">
                <a:sym typeface="Wingdings" pitchFamily="2" charset="2"/>
              </a:rPr>
              <a:t> hole in the middle</a:t>
            </a:r>
            <a:endParaRPr lang="hr-HR" dirty="0"/>
          </a:p>
          <a:p>
            <a:pPr indent="-248668">
              <a:buFont typeface="Arial" panose="020B0604020202020204" pitchFamily="34" charset="0"/>
              <a:buChar char="•"/>
            </a:pP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98617925-36E9-4BA4-9309-59BB2E9AD6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16</a:t>
            </a:fld>
            <a:endParaRPr lang="en-GB" sz="1000" dirty="0"/>
          </a:p>
        </p:txBody>
      </p:sp>
      <p:grpSp>
        <p:nvGrpSpPr>
          <p:cNvPr id="5" name="Grupa 4"/>
          <p:cNvGrpSpPr/>
          <p:nvPr/>
        </p:nvGrpSpPr>
        <p:grpSpPr>
          <a:xfrm>
            <a:off x="626301" y="1951131"/>
            <a:ext cx="2780778" cy="1459354"/>
            <a:chOff x="1371601" y="4417541"/>
            <a:chExt cx="3805880" cy="1915298"/>
          </a:xfrm>
        </p:grpSpPr>
        <p:pic>
          <p:nvPicPr>
            <p:cNvPr id="6" name="Slika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6" t="26889" r="20965" b="25751"/>
            <a:stretch/>
          </p:blipFill>
          <p:spPr>
            <a:xfrm>
              <a:off x="1371601" y="4417541"/>
              <a:ext cx="1902940" cy="1915298"/>
            </a:xfrm>
            <a:prstGeom prst="rect">
              <a:avLst/>
            </a:prstGeom>
          </p:spPr>
        </p:pic>
        <p:pic>
          <p:nvPicPr>
            <p:cNvPr id="7" name="Slika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2" t="36770" r="27415" b="17997"/>
            <a:stretch/>
          </p:blipFill>
          <p:spPr>
            <a:xfrm>
              <a:off x="3274541" y="4417541"/>
              <a:ext cx="1902940" cy="1915297"/>
            </a:xfrm>
            <a:prstGeom prst="rect">
              <a:avLst/>
            </a:prstGeom>
          </p:spPr>
        </p:pic>
      </p:grpSp>
      <p:sp>
        <p:nvSpPr>
          <p:cNvPr id="9" name="Shape 99"/>
          <p:cNvSpPr txBox="1">
            <a:spLocks/>
          </p:cNvSpPr>
          <p:nvPr/>
        </p:nvSpPr>
        <p:spPr>
          <a:xfrm>
            <a:off x="2227079" y="1277974"/>
            <a:ext cx="1986354" cy="1776484"/>
          </a:xfrm>
          <a:prstGeom prst="rect">
            <a:avLst/>
          </a:prstGeom>
        </p:spPr>
        <p:txBody>
          <a:bodyPr spcFirstLastPara="1" vert="horz" wrap="square" lIns="49725" tIns="49725" rIns="49725" bIns="49725" rtlCol="0" anchor="t" anchorCtr="0">
            <a:noAutofit/>
          </a:bodyPr>
          <a:lstStyle>
            <a:lvl1pPr marL="342900" lvl="0" indent="-257175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Tw Cen MT" panose="020B0602020104020603" pitchFamily="34" charset="0"/>
              <a:buChar char="●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lvl="2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■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●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lvl="4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lvl="5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■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0300" lvl="6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●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lvl="7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86100" lvl="8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ts val="1400"/>
              <a:buFont typeface="Wingdings 3" pitchFamily="18" charset="2"/>
              <a:buChar char="■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0,5 m </a:t>
            </a:r>
            <a:r>
              <a:rPr lang="en-US" sz="1100" dirty="0">
                <a:sym typeface="Wingdings" pitchFamily="2" charset="2"/>
              </a:rPr>
              <a:t> 1000 throws</a:t>
            </a:r>
          </a:p>
          <a:p>
            <a:r>
              <a:rPr lang="en-US" sz="1100" dirty="0">
                <a:sym typeface="Wingdings" pitchFamily="2" charset="2"/>
              </a:rPr>
              <a:t>horizontally (tail facing up)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2849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54937" y="541183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hr-HR" sz="2900" dirty="0" err="1">
                <a:solidFill>
                  <a:schemeClr val="tx1"/>
                </a:solidFill>
              </a:rPr>
              <a:t>Coin</a:t>
            </a:r>
            <a:r>
              <a:rPr lang="hr-HR" sz="2900" dirty="0">
                <a:solidFill>
                  <a:schemeClr val="tx1"/>
                </a:solidFill>
              </a:rPr>
              <a:t> </a:t>
            </a:r>
            <a:r>
              <a:rPr lang="hr-HR" sz="2900" dirty="0" err="1">
                <a:solidFill>
                  <a:schemeClr val="tx1"/>
                </a:solidFill>
              </a:rPr>
              <a:t>with</a:t>
            </a:r>
            <a:r>
              <a:rPr lang="hr-HR" sz="2900" dirty="0">
                <a:solidFill>
                  <a:schemeClr val="tx1"/>
                </a:solidFill>
              </a:rPr>
              <a:t> a hole</a:t>
            </a:r>
            <a:endParaRPr sz="2900" dirty="0">
              <a:solidFill>
                <a:schemeClr val="tx1"/>
              </a:solidFill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2832143" y="1375530"/>
            <a:ext cx="1287687" cy="852101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pPr indent="-248668">
              <a:buFont typeface="Arial" panose="020B0604020202020204" pitchFamily="34" charset="0"/>
              <a:buChar char="•"/>
            </a:pPr>
            <a:r>
              <a:rPr lang="hr-HR" dirty="0"/>
              <a:t>Hole in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coin</a:t>
            </a:r>
            <a:endParaRPr lang="hr-HR" dirty="0"/>
          </a:p>
          <a:p>
            <a:pPr indent="-248668">
              <a:buFont typeface="Arial" panose="020B0604020202020204" pitchFamily="34" charset="0"/>
              <a:buChar char="•"/>
            </a:pPr>
            <a:r>
              <a:rPr lang="hr-HR" dirty="0" err="1"/>
              <a:t>does</a:t>
            </a:r>
            <a:r>
              <a:rPr lang="hr-HR" dirty="0"/>
              <a:t> not affect the outcome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98617925-36E9-4BA4-9309-59BB2E9AD6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17</a:t>
            </a:fld>
            <a:endParaRPr lang="en-GB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ic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8443392"/>
                  </p:ext>
                </p:extLst>
              </p:nvPr>
            </p:nvGraphicFramePr>
            <p:xfrm>
              <a:off x="1871319" y="3074109"/>
              <a:ext cx="2211779" cy="5042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6709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1004002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341068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</a:tblGrid>
                  <a:tr h="157809">
                    <a:tc gridSpan="3"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2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Coin</a:t>
                          </a:r>
                          <a:r>
                            <a:rPr lang="hr-HR" sz="1200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hr-HR" sz="1200" baseline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with</a:t>
                          </a:r>
                          <a:r>
                            <a:rPr lang="hr-HR" sz="1200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 a hole</a:t>
                          </a:r>
                          <a:endParaRPr lang="hr-HR" sz="12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193191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hr-HR" sz="12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l-GR" sz="1200" b="1" i="1">
                                        <a:latin typeface="Cambria Math"/>
                                      </a:rPr>
                                      <m:t>𝝌</m:t>
                                    </m:r>
                                  </m:e>
                                  <m:sup>
                                    <m:r>
                                      <a:rPr lang="hr-HR" sz="1200" b="1" i="1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hr-HR" sz="1200" b="0" i="0" smtClean="0">
                                    <a:latin typeface="Cambria Math"/>
                                  </a:rPr>
                                  <m:t>=0,004</m:t>
                                </m:r>
                              </m:oMath>
                            </m:oMathPara>
                          </a14:m>
                          <a:endParaRPr lang="hr-H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hr-HR" sz="12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l-GR" sz="1200" b="1" i="1">
                                        <a:latin typeface="Cambria Math"/>
                                      </a:rPr>
                                      <m:t>𝝌</m:t>
                                    </m:r>
                                  </m:e>
                                  <m:sup>
                                    <m:r>
                                      <a:rPr lang="hr-HR" sz="1200" b="1" i="1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hr-HR" sz="1200" b="0" i="0" smtClean="0">
                                    <a:latin typeface="Cambria Math"/>
                                  </a:rPr>
                                  <m:t>&gt;3,841</m:t>
                                </m:r>
                              </m:oMath>
                            </m:oMathPara>
                          </a14:m>
                          <a:endParaRPr lang="hr-H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ic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8443392"/>
                  </p:ext>
                </p:extLst>
              </p:nvPr>
            </p:nvGraphicFramePr>
            <p:xfrm>
              <a:off x="1871319" y="3074109"/>
              <a:ext cx="2211779" cy="5042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6709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0"/>
                        </a:ext>
                      </a:extLst>
                    </a:gridCol>
                    <a:gridCol w="100400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1"/>
                        </a:ext>
                      </a:extLst>
                    </a:gridCol>
                    <a:gridCol w="341068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2"/>
                        </a:ext>
                      </a:extLst>
                    </a:gridCol>
                  </a:tblGrid>
                  <a:tr h="250078">
                    <a:tc gridSpan="3"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2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Coin</a:t>
                          </a:r>
                          <a:r>
                            <a:rPr lang="hr-HR" sz="1200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hr-HR" sz="1200" baseline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with</a:t>
                          </a:r>
                          <a:r>
                            <a:rPr lang="hr-HR" sz="1200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 a hole</a:t>
                          </a:r>
                          <a:endParaRPr lang="hr-HR" sz="12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0"/>
                      </a:ext>
                    </a:extLst>
                  </a:tr>
                  <a:tr h="254206"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704" t="-100000" r="-155634" b="-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86667" t="-100000" r="-33939" b="-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2" descr="Slikovni rezultat za ti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60" y="3341103"/>
            <a:ext cx="211270" cy="13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a 8"/>
          <p:cNvGrpSpPr/>
          <p:nvPr/>
        </p:nvGrpSpPr>
        <p:grpSpPr>
          <a:xfrm>
            <a:off x="139786" y="3148563"/>
            <a:ext cx="1515670" cy="385079"/>
            <a:chOff x="4360126" y="3847707"/>
            <a:chExt cx="2366351" cy="524005"/>
          </a:xfrm>
        </p:grpSpPr>
        <p:sp>
          <p:nvSpPr>
            <p:cNvPr id="10" name="Shape 99"/>
            <p:cNvSpPr txBox="1">
              <a:spLocks/>
            </p:cNvSpPr>
            <p:nvPr/>
          </p:nvSpPr>
          <p:spPr>
            <a:xfrm>
              <a:off x="4360126" y="3847707"/>
              <a:ext cx="2366351" cy="524005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spcFirstLastPara="1" vert="horz" wrap="square" lIns="68569" tIns="68569" rIns="68569" bIns="68569" rtlCol="0" anchor="t" anchorCtr="0">
              <a:noAutofit/>
            </a:bodyPr>
            <a:lstStyle>
              <a:lvl1pPr marL="342900" lvl="0" indent="-257175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00"/>
                <a:buFont typeface="Tw Cen MT" panose="020B0602020104020603" pitchFamily="34" charset="0"/>
                <a:buChar char="●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lvl="1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○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8700" lvl="2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■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●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14500" lvl="4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○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7400" lvl="5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■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00300" lvl="6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●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43200" lvl="7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○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86100" lvl="8" indent="-238125" algn="l" defTabSz="6858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accent2"/>
                </a:buClr>
                <a:buSzPts val="1400"/>
                <a:buFont typeface="Wingdings 3" pitchFamily="18" charset="2"/>
                <a:buChar char="■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hr-HR" dirty="0" err="1">
                  <a:latin typeface="Calibri" panose="020F0502020204030204" pitchFamily="34" charset="0"/>
                  <a:cs typeface="Calibri" panose="020F0502020204030204" pitchFamily="34" charset="0"/>
                </a:rPr>
                <a:t>Hypothesis</a:t>
              </a:r>
              <a:r>
                <a:rPr lang="hr-HR" dirty="0">
                  <a:latin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hr-HR" dirty="0"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2" descr="Slikovni rezultat za ti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3675" y="3960684"/>
              <a:ext cx="529861" cy="298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294040"/>
              </p:ext>
            </p:extLst>
          </p:nvPr>
        </p:nvGraphicFramePr>
        <p:xfrm>
          <a:off x="226339" y="1083502"/>
          <a:ext cx="2435225" cy="195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SPW 14.0 Graph" r:id="rId6" imgW="5370662" imgH="4303790" progId="SigmaPlotGraphicObject.13">
                  <p:embed/>
                </p:oleObj>
              </mc:Choice>
              <mc:Fallback>
                <p:oleObj name="SPW 14.0 Graph" r:id="rId6" imgW="5370662" imgH="4303790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6339" y="1083502"/>
                        <a:ext cx="2435225" cy="1951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421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54937" y="541183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hr-HR" sz="2900" dirty="0" err="1"/>
              <a:t>experimental</a:t>
            </a:r>
            <a:r>
              <a:rPr lang="hr-HR" sz="2900" dirty="0"/>
              <a:t> </a:t>
            </a:r>
            <a:r>
              <a:rPr lang="hr-HR" sz="2900" dirty="0" err="1"/>
              <a:t>setup</a:t>
            </a:r>
            <a:endParaRPr sz="2900" dirty="0">
              <a:solidFill>
                <a:schemeClr val="tx1"/>
              </a:solidFill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132605" y="2520554"/>
            <a:ext cx="3798908" cy="852101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pPr indent="-248668">
              <a:buFont typeface="Arial" panose="020B0604020202020204" pitchFamily="34" charset="0"/>
              <a:buChar char="•"/>
            </a:pP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</a:rPr>
              <a:t>1kuna </a:t>
            </a:r>
            <a:r>
              <a:rPr lang="hr-H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coin</a:t>
            </a: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500 </a:t>
            </a:r>
            <a:r>
              <a:rPr lang="hr-HR" sz="14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throws</a:t>
            </a:r>
            <a:endParaRPr lang="hr-HR" sz="14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indent="-248668">
              <a:buFont typeface="Arial" panose="020B0604020202020204" pitchFamily="34" charset="0"/>
              <a:buChar char="•"/>
            </a:pP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363-</a:t>
            </a:r>
            <a:r>
              <a:rPr lang="hr-HR" sz="14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tail</a:t>
            </a:r>
            <a:endParaRPr lang="hr-HR" sz="14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indent="-248668">
              <a:buFont typeface="Arial" panose="020B0604020202020204" pitchFamily="34" charset="0"/>
              <a:buChar char="•"/>
            </a:pP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137-</a:t>
            </a:r>
            <a:r>
              <a:rPr lang="hr-HR" sz="14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head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98617925-36E9-4BA4-9309-59BB2E9AD6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18</a:t>
            </a:fld>
            <a:endParaRPr lang="en-GB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ic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6297802"/>
                  </p:ext>
                </p:extLst>
              </p:nvPr>
            </p:nvGraphicFramePr>
            <p:xfrm>
              <a:off x="1675051" y="2897116"/>
              <a:ext cx="2381486" cy="5042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5265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998983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367238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</a:tblGrid>
                  <a:tr h="179192">
                    <a:tc gridSpan="3"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2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Coin</a:t>
                          </a:r>
                          <a:r>
                            <a:rPr lang="hr-HR" sz="1200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hr-HR" sz="1200" baseline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with</a:t>
                          </a:r>
                          <a:r>
                            <a:rPr lang="hr-HR" sz="1200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 a hole</a:t>
                          </a:r>
                          <a:endParaRPr lang="hr-HR" sz="12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193191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2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l-GR" sz="1200" b="1" i="1">
                                      <a:latin typeface="Cambria Math"/>
                                    </a:rPr>
                                    <m:t>𝝌</m:t>
                                  </m:r>
                                </m:e>
                                <m:sup>
                                  <m:r>
                                    <a:rPr lang="hr-HR" sz="12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hr-HR" sz="1200" b="0" i="0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hr-HR" sz="1200" dirty="0">
                              <a:solidFill>
                                <a:schemeClr val="tx1"/>
                              </a:solidFill>
                            </a:rPr>
                            <a:t>102,152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hr-HR" sz="12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l-GR" sz="1200" b="1" i="1">
                                        <a:latin typeface="Cambria Math"/>
                                      </a:rPr>
                                      <m:t>𝝌</m:t>
                                    </m:r>
                                  </m:e>
                                  <m:sup>
                                    <m:r>
                                      <a:rPr lang="hr-HR" sz="1200" b="1" i="1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hr-HR" sz="1200" b="0" i="0" smtClean="0">
                                    <a:latin typeface="Cambria Math"/>
                                  </a:rPr>
                                  <m:t>&gt;3,841</m:t>
                                </m:r>
                              </m:oMath>
                            </m:oMathPara>
                          </a14:m>
                          <a:endParaRPr lang="hr-H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ic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6297802"/>
                  </p:ext>
                </p:extLst>
              </p:nvPr>
            </p:nvGraphicFramePr>
            <p:xfrm>
              <a:off x="1675051" y="2897116"/>
              <a:ext cx="2381486" cy="5042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5265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0"/>
                        </a:ext>
                      </a:extLst>
                    </a:gridCol>
                    <a:gridCol w="998983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1"/>
                        </a:ext>
                      </a:extLst>
                    </a:gridCol>
                    <a:gridCol w="367238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2"/>
                        </a:ext>
                      </a:extLst>
                    </a:gridCol>
                  </a:tblGrid>
                  <a:tr h="250078">
                    <a:tc gridSpan="3"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2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Coin</a:t>
                          </a:r>
                          <a:r>
                            <a:rPr lang="hr-HR" sz="1200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hr-HR" sz="1200" baseline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with</a:t>
                          </a:r>
                          <a:r>
                            <a:rPr lang="hr-HR" sz="1200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 a hole</a:t>
                          </a:r>
                          <a:endParaRPr lang="hr-HR" sz="12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0"/>
                      </a:ext>
                    </a:extLst>
                  </a:tr>
                  <a:tr h="254206"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02" t="-100000" r="-135542" b="-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1829" t="-100000" r="-37195" b="-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6" name="Grupa 5"/>
          <p:cNvGrpSpPr/>
          <p:nvPr/>
        </p:nvGrpSpPr>
        <p:grpSpPr>
          <a:xfrm>
            <a:off x="132605" y="1139585"/>
            <a:ext cx="3923932" cy="1132801"/>
            <a:chOff x="175365" y="1398050"/>
            <a:chExt cx="6126267" cy="1541486"/>
          </a:xfrm>
        </p:grpSpPr>
        <p:pic>
          <p:nvPicPr>
            <p:cNvPr id="2" name="Slika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65" y="1412929"/>
              <a:ext cx="2035476" cy="1526607"/>
            </a:xfrm>
            <a:prstGeom prst="rect">
              <a:avLst/>
            </a:prstGeom>
          </p:spPr>
        </p:pic>
        <p:pic>
          <p:nvPicPr>
            <p:cNvPr id="10242" name="Picture 2" descr="C:\Users\Korisnik\Downloads\IMG-248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210841" y="1412929"/>
              <a:ext cx="2035476" cy="1526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Slika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318" y="1398050"/>
              <a:ext cx="2055314" cy="1541486"/>
            </a:xfrm>
            <a:prstGeom prst="rect">
              <a:avLst/>
            </a:prstGeom>
          </p:spPr>
        </p:pic>
      </p:grpSp>
      <p:pic>
        <p:nvPicPr>
          <p:cNvPr id="12" name="Picture 9" descr="C:\Users\Korisnik\Pictures\preuzmi (1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00462" y="3189073"/>
            <a:ext cx="143039" cy="16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1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63953"/>
              </p:ext>
            </p:extLst>
          </p:nvPr>
        </p:nvGraphicFramePr>
        <p:xfrm>
          <a:off x="0" y="1322115"/>
          <a:ext cx="2724732" cy="210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SPW 14.0 Graph" r:id="rId4" imgW="5571630" imgH="4303790" progId="SigmaPlotGraphicObject.13">
                  <p:embed/>
                </p:oleObj>
              </mc:Choice>
              <mc:Fallback>
                <p:oleObj name="SPW 14.0 Graph" r:id="rId4" imgW="5571630" imgH="4303790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322115"/>
                        <a:ext cx="2724732" cy="2104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54937" y="541183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hr-HR" sz="2900" dirty="0" err="1">
                <a:solidFill>
                  <a:schemeClr val="tx1"/>
                </a:solidFill>
              </a:rPr>
              <a:t>Deviation</a:t>
            </a:r>
            <a:r>
              <a:rPr lang="hr-HR" sz="2900" dirty="0">
                <a:solidFill>
                  <a:schemeClr val="tx1"/>
                </a:solidFill>
              </a:rPr>
              <a:t>-</a:t>
            </a:r>
            <a:r>
              <a:rPr lang="hr-HR" sz="2900" dirty="0" err="1">
                <a:solidFill>
                  <a:schemeClr val="tx1"/>
                </a:solidFill>
              </a:rPr>
              <a:t>angle</a:t>
            </a:r>
            <a:r>
              <a:rPr lang="hr-HR" sz="2900" dirty="0">
                <a:solidFill>
                  <a:schemeClr val="tx1"/>
                </a:solidFill>
              </a:rPr>
              <a:t> </a:t>
            </a:r>
            <a:r>
              <a:rPr lang="hr-HR" sz="2900" dirty="0" err="1">
                <a:solidFill>
                  <a:schemeClr val="tx1"/>
                </a:solidFill>
              </a:rPr>
              <a:t>dependence</a:t>
            </a:r>
            <a:endParaRPr sz="29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Shape 99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568168" y="1879292"/>
                <a:ext cx="1824445" cy="1733601"/>
              </a:xfrm>
              <a:prstGeom prst="rect">
                <a:avLst/>
              </a:prstGeom>
            </p:spPr>
            <p:txBody>
              <a:bodyPr spcFirstLastPara="1" wrap="square" lIns="49725" tIns="49725" rIns="49725" bIns="49725" anchor="t" anchorCtr="0">
                <a:noAutofit/>
              </a:bodyPr>
              <a:lstStyle/>
              <a:p>
                <a:pPr indent="-248668">
                  <a:buFont typeface="Arial" panose="020B0604020202020204" pitchFamily="34" charset="0"/>
                  <a:buChar char="•"/>
                </a:pPr>
                <a:r>
                  <a:rPr lang="hr-HR" dirty="0">
                    <a:latin typeface="Calibri" panose="020F0502020204030204" pitchFamily="34" charset="0"/>
                    <a:cs typeface="Calibri" panose="020F0502020204030204" pitchFamily="34" charset="0"/>
                  </a:rPr>
                  <a:t>By </a:t>
                </a:r>
                <a:r>
                  <a:rPr lang="hr-H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increasing</a:t>
                </a:r>
                <a:r>
                  <a:rPr lang="hr-H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hr-H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hr-H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hr-H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angle</a:t>
                </a:r>
                <a:r>
                  <a:rPr lang="hr-H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side </a:t>
                </a:r>
                <a:r>
                  <a:rPr lang="hr-H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which</a:t>
                </a:r>
                <a:r>
                  <a:rPr lang="hr-H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</a:t>
                </a:r>
                <a:r>
                  <a:rPr lang="hr-H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facing</a:t>
                </a:r>
                <a:r>
                  <a:rPr lang="hr-H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hr-H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down</a:t>
                </a:r>
                <a:r>
                  <a:rPr lang="hr-H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hr-H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gets</a:t>
                </a:r>
                <a:r>
                  <a:rPr lang="hr-H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more </a:t>
                </a:r>
                <a:r>
                  <a:rPr lang="hr-H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probable</a:t>
                </a:r>
                <a:r>
                  <a:rPr lang="hr-H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:r>
                  <a:rPr lang="hr-H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appear</a:t>
                </a:r>
                <a:r>
                  <a:rPr lang="hr-HR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indent="-248668">
                  <a:buFont typeface="Arial" panose="020B0604020202020204" pitchFamily="34" charset="0"/>
                  <a:buChar char="•"/>
                </a:pPr>
                <a:endParaRPr lang="hr-H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indent="-248668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hr-HR" b="0" i="1" smtClean="0">
                        <a:latin typeface="Cambria Math"/>
                        <a:cs typeface="Calibri" panose="020F0502020204030204" pitchFamily="34" charset="0"/>
                      </a:rPr>
                      <m:t>3,38732</m:t>
                    </m:r>
                    <m:r>
                      <a:rPr lang="hr-HR" b="0" i="1" smtClean="0">
                        <a:latin typeface="Cambria Math"/>
                        <a:ea typeface="Cambria Math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lang="hr-HR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 </a:t>
                </a:r>
                <a:r>
                  <a:rPr lang="hr-HR" dirty="0" err="1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chances</a:t>
                </a:r>
                <a:r>
                  <a:rPr lang="hr-HR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</a:t>
                </a:r>
                <a:r>
                  <a:rPr lang="hr-HR" dirty="0" err="1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of</a:t>
                </a:r>
                <a:r>
                  <a:rPr lang="hr-HR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</a:t>
                </a:r>
                <a:r>
                  <a:rPr lang="hr-HR" dirty="0" err="1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winning</a:t>
                </a:r>
                <a:r>
                  <a:rPr lang="hr-HR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</a:t>
                </a:r>
                <a:r>
                  <a:rPr lang="hr-HR" dirty="0" smtClean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for </a:t>
                </a:r>
                <a:r>
                  <a:rPr lang="hr-HR" dirty="0" err="1" smtClean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this</a:t>
                </a:r>
                <a:r>
                  <a:rPr lang="hr-HR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</a:t>
                </a:r>
                <a:r>
                  <a:rPr lang="hr-HR" dirty="0" err="1" smtClean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setup</a:t>
                </a:r>
                <a:r>
                  <a:rPr lang="hr-HR" dirty="0" smtClean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are </a:t>
                </a:r>
                <a:r>
                  <a:rPr lang="hr-HR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50:50</a:t>
                </a:r>
                <a:endParaRPr lang="hr-H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9" name="Shape 99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68168" y="1879292"/>
                <a:ext cx="1824445" cy="1733601"/>
              </a:xfrm>
              <a:prstGeom prst="rect">
                <a:avLst/>
              </a:prstGeom>
              <a:blipFill rotWithShape="1">
                <a:blip r:embed="rId6"/>
                <a:stretch>
                  <a:fillRect l="-4333" t="-5965" r="-166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98617925-36E9-4BA4-9309-59BB2E9AD6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19</a:t>
            </a:fld>
            <a:endParaRPr lang="en-GB" sz="1000" dirty="0"/>
          </a:p>
        </p:txBody>
      </p:sp>
      <p:cxnSp>
        <p:nvCxnSpPr>
          <p:cNvPr id="5" name="Ravni poveznik 4"/>
          <p:cNvCxnSpPr/>
          <p:nvPr/>
        </p:nvCxnSpPr>
        <p:spPr>
          <a:xfrm>
            <a:off x="299405" y="2500439"/>
            <a:ext cx="2192942" cy="32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06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33671" y="492015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hr-HR" sz="32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8. </a:t>
            </a:r>
            <a:r>
              <a:rPr lang="hr-HR" sz="3200" dirty="0" err="1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Fair</a:t>
            </a:r>
            <a:r>
              <a:rPr lang="hr-HR" sz="32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 </a:t>
            </a:r>
            <a:r>
              <a:rPr lang="hr-HR" sz="3200" dirty="0" err="1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coin</a:t>
            </a:r>
            <a:endParaRPr sz="3200" dirty="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222412" y="1032649"/>
            <a:ext cx="4026706" cy="524150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pPr marL="0" indent="0" algn="just">
              <a:spcAft>
                <a:spcPts val="870"/>
              </a:spcAft>
              <a:buNone/>
            </a:pPr>
            <a:r>
              <a:rPr lang="en-US" dirty="0"/>
              <a:t>In many cases, disputes are resolved with a </a:t>
            </a:r>
            <a:r>
              <a:rPr lang="en-US" b="1" dirty="0"/>
              <a:t>coin toss</a:t>
            </a:r>
            <a:r>
              <a:rPr lang="en-US" dirty="0"/>
              <a:t>. It is presumed that this procedure gives </a:t>
            </a:r>
            <a:r>
              <a:rPr lang="en-US" b="1" dirty="0"/>
              <a:t>equal chances </a:t>
            </a:r>
            <a:r>
              <a:rPr lang="en-US" dirty="0"/>
              <a:t>of winning to both sides. Investigate how the chances depend on the </a:t>
            </a:r>
            <a:r>
              <a:rPr lang="en-US" b="1" dirty="0"/>
              <a:t>tossing mechanism </a:t>
            </a:r>
            <a:r>
              <a:rPr lang="en-US" dirty="0"/>
              <a:t>and the </a:t>
            </a:r>
            <a:r>
              <a:rPr lang="en-US" b="1" dirty="0"/>
              <a:t>coin properties.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BAB3F09C-C261-4290-A61C-1E4D97AEBB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2</a:t>
            </a:fld>
            <a:endParaRPr lang="en-GB" sz="1000" dirty="0"/>
          </a:p>
        </p:txBody>
      </p:sp>
      <p:sp>
        <p:nvSpPr>
          <p:cNvPr id="4" name="AutoShape 2" descr="Slikovni rezultat za 5 kuna"/>
          <p:cNvSpPr>
            <a:spLocks noChangeAspect="1" noChangeArrowheads="1"/>
          </p:cNvSpPr>
          <p:nvPr/>
        </p:nvSpPr>
        <p:spPr bwMode="auto">
          <a:xfrm>
            <a:off x="99648" y="-106161"/>
            <a:ext cx="195227" cy="22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6311" tIns="33156" rIns="66311" bIns="33156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4" descr="Slikovni rezultat za 5 kuna"/>
          <p:cNvSpPr>
            <a:spLocks noChangeAspect="1" noChangeArrowheads="1"/>
          </p:cNvSpPr>
          <p:nvPr/>
        </p:nvSpPr>
        <p:spPr bwMode="auto">
          <a:xfrm>
            <a:off x="197261" y="5833"/>
            <a:ext cx="195227" cy="22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6311" tIns="33156" rIns="66311" bIns="33156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6" name="AutoShape 6" descr="Slikovni rezultat za 5 kuna"/>
          <p:cNvSpPr>
            <a:spLocks noChangeAspect="1" noChangeArrowheads="1"/>
          </p:cNvSpPr>
          <p:nvPr/>
        </p:nvSpPr>
        <p:spPr bwMode="auto">
          <a:xfrm>
            <a:off x="294876" y="117828"/>
            <a:ext cx="195227" cy="22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6311" tIns="33156" rIns="66311" bIns="33156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7" name="AutoShape 8" descr="Slikovni rezultat za 5 kuna"/>
          <p:cNvSpPr>
            <a:spLocks noChangeAspect="1" noChangeArrowheads="1"/>
          </p:cNvSpPr>
          <p:nvPr/>
        </p:nvSpPr>
        <p:spPr bwMode="auto">
          <a:xfrm>
            <a:off x="99649" y="-1125784"/>
            <a:ext cx="2055987" cy="235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6311" tIns="33156" rIns="66311" bIns="33156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AutoShape 10" descr="Slikovni rezultat za 5 kuna"/>
          <p:cNvSpPr>
            <a:spLocks noChangeAspect="1" noChangeArrowheads="1"/>
          </p:cNvSpPr>
          <p:nvPr/>
        </p:nvSpPr>
        <p:spPr bwMode="auto">
          <a:xfrm>
            <a:off x="197262" y="-1013789"/>
            <a:ext cx="2055987" cy="235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6311" tIns="33156" rIns="66311" bIns="33156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16" y="1814744"/>
            <a:ext cx="1498019" cy="1567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07" y="1805498"/>
            <a:ext cx="1470090" cy="157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346388" y="536278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en-GB" sz="3200" dirty="0"/>
              <a:t>Conclusion</a:t>
            </a:r>
            <a:endParaRPr sz="3200"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775A6216-01F2-45EA-8ED5-B7676CC411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spcFirstLastPara="1" vert="horz" wrap="square" lIns="66301" tIns="66301" rIns="66301" bIns="66301" rtlCol="0" anchor="ctr" anchorCtr="0">
            <a:noAutofit/>
          </a:bodyPr>
          <a:lstStyle/>
          <a:p>
            <a:fld id="{00000000-1234-1234-1234-123412341234}" type="slidenum">
              <a:rPr lang="en-GB" sz="1000"/>
              <a:pPr/>
              <a:t>20</a:t>
            </a:fld>
            <a:endParaRPr lang="en-GB" sz="1000" dirty="0"/>
          </a:p>
        </p:txBody>
      </p:sp>
      <p:sp>
        <p:nvSpPr>
          <p:cNvPr id="6" name="Shape 111"/>
          <p:cNvSpPr txBox="1">
            <a:spLocks/>
          </p:cNvSpPr>
          <p:nvPr/>
        </p:nvSpPr>
        <p:spPr>
          <a:xfrm>
            <a:off x="148557" y="2809323"/>
            <a:ext cx="4191131" cy="581566"/>
          </a:xfrm>
          <a:prstGeom prst="rect">
            <a:avLst/>
          </a:prstGeom>
        </p:spPr>
        <p:txBody>
          <a:bodyPr spcFirstLastPara="1" vert="horz" wrap="square" lIns="49725" tIns="49725" rIns="49725" bIns="49725" rtlCol="0" anchor="t" anchorCtr="0">
            <a:noAutofit/>
          </a:bodyPr>
          <a:lstStyle>
            <a:lvl1pPr marL="342900" lvl="0" indent="-257175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Tw Cen MT" panose="020B0602020104020603" pitchFamily="34" charset="0"/>
              <a:buChar char="●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lvl="2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■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●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lvl="4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lvl="5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■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0300" lvl="6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●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lvl="7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86100" lvl="8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ts val="1400"/>
              <a:buFont typeface="Wingdings 3" pitchFamily="18" charset="2"/>
              <a:buChar char="■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48668">
              <a:spcBef>
                <a:spcPts val="870"/>
              </a:spcBef>
              <a:spcAft>
                <a:spcPts val="870"/>
              </a:spcAft>
              <a:buFont typeface="Arial" panose="020B0604020202020204" pitchFamily="34" charset="0"/>
              <a:buChar char="•"/>
            </a:pPr>
            <a:endParaRPr lang="hr-HR" dirty="0"/>
          </a:p>
          <a:p>
            <a:pPr indent="-248668">
              <a:spcBef>
                <a:spcPts val="870"/>
              </a:spcBef>
              <a:spcAft>
                <a:spcPts val="87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48668">
              <a:spcBef>
                <a:spcPts val="870"/>
              </a:spcBef>
              <a:spcAft>
                <a:spcPts val="87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48668">
              <a:spcBef>
                <a:spcPts val="870"/>
              </a:spcBef>
              <a:spcAft>
                <a:spcPts val="87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48668">
              <a:spcBef>
                <a:spcPts val="870"/>
              </a:spcBef>
              <a:spcAft>
                <a:spcPts val="87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zervirano mjesto teksta 1"/>
          <p:cNvSpPr>
            <a:spLocks noGrp="1"/>
          </p:cNvSpPr>
          <p:nvPr>
            <p:ph type="body" idx="1"/>
          </p:nvPr>
        </p:nvSpPr>
        <p:spPr>
          <a:xfrm>
            <a:off x="148557" y="944301"/>
            <a:ext cx="4191131" cy="2753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1600" dirty="0"/>
              <a:t>1-</a:t>
            </a:r>
            <a:r>
              <a:rPr lang="hr-HR" sz="1600" dirty="0" err="1"/>
              <a:t>Tossing</a:t>
            </a:r>
            <a:r>
              <a:rPr lang="hr-HR" sz="1600" dirty="0"/>
              <a:t> </a:t>
            </a:r>
            <a:r>
              <a:rPr lang="hr-HR" sz="1600" dirty="0" err="1"/>
              <a:t>height</a:t>
            </a:r>
            <a:r>
              <a:rPr lang="hr-HR" sz="1600" dirty="0"/>
              <a:t> is </a:t>
            </a:r>
            <a:r>
              <a:rPr lang="hr-HR" sz="1600" dirty="0" err="1"/>
              <a:t>not</a:t>
            </a:r>
            <a:r>
              <a:rPr lang="hr-HR" sz="1600" dirty="0"/>
              <a:t> </a:t>
            </a:r>
            <a:r>
              <a:rPr lang="hr-HR" sz="1600" dirty="0" err="1"/>
              <a:t>important</a:t>
            </a:r>
            <a:r>
              <a:rPr lang="hr-HR" sz="1600" dirty="0"/>
              <a:t> </a:t>
            </a:r>
            <a:r>
              <a:rPr lang="hr-HR" sz="1600" dirty="0" err="1"/>
              <a:t>when</a:t>
            </a:r>
            <a:r>
              <a:rPr lang="hr-HR" sz="1600" dirty="0"/>
              <a:t> </a:t>
            </a:r>
            <a:r>
              <a:rPr lang="hr-HR" sz="1600" dirty="0" err="1"/>
              <a:t>tossing</a:t>
            </a:r>
            <a:r>
              <a:rPr lang="hr-HR" sz="1600" dirty="0"/>
              <a:t> </a:t>
            </a:r>
            <a:r>
              <a:rPr lang="hr-HR" sz="1600" dirty="0" err="1"/>
              <a:t>coins</a:t>
            </a:r>
            <a:r>
              <a:rPr lang="hr-HR" sz="1600" dirty="0"/>
              <a:t>.</a:t>
            </a:r>
          </a:p>
          <a:p>
            <a:pPr marL="207223" indent="-207223"/>
            <a:endParaRPr lang="hr-HR" sz="1600" dirty="0">
              <a:cs typeface="Calibri" panose="020F0502020204030204" pitchFamily="34" charset="0"/>
            </a:endParaRPr>
          </a:p>
          <a:p>
            <a:pPr marL="207223" indent="-207223"/>
            <a:r>
              <a:rPr lang="hr-HR" sz="1600" dirty="0" err="1">
                <a:cs typeface="Calibri" panose="020F0502020204030204" pitchFamily="34" charset="0"/>
              </a:rPr>
              <a:t>Height</a:t>
            </a:r>
            <a:r>
              <a:rPr lang="hr-HR" sz="1600" dirty="0">
                <a:cs typeface="Calibri" panose="020F0502020204030204" pitchFamily="34" charset="0"/>
              </a:rPr>
              <a:t> </a:t>
            </a:r>
            <a:r>
              <a:rPr lang="hr-HR" sz="1600" dirty="0" err="1">
                <a:cs typeface="Calibri" panose="020F0502020204030204" pitchFamily="34" charset="0"/>
              </a:rPr>
              <a:t>of</a:t>
            </a:r>
            <a:r>
              <a:rPr lang="hr-HR" sz="1600" dirty="0">
                <a:cs typeface="Calibri" panose="020F0502020204030204" pitchFamily="34" charset="0"/>
              </a:rPr>
              <a:t> </a:t>
            </a:r>
            <a:r>
              <a:rPr lang="hr-HR" sz="1600" dirty="0" err="1">
                <a:cs typeface="Calibri" panose="020F0502020204030204" pitchFamily="34" charset="0"/>
              </a:rPr>
              <a:t>throwing</a:t>
            </a:r>
            <a:r>
              <a:rPr lang="hr-HR" sz="1600" dirty="0">
                <a:cs typeface="Calibri" panose="020F0502020204030204" pitchFamily="34" charset="0"/>
              </a:rPr>
              <a:t> </a:t>
            </a:r>
            <a:r>
              <a:rPr lang="hr-HR" sz="1600" dirty="0" err="1">
                <a:cs typeface="Calibri" panose="020F0502020204030204" pitchFamily="34" charset="0"/>
              </a:rPr>
              <a:t>does</a:t>
            </a:r>
            <a:r>
              <a:rPr lang="hr-HR" sz="1600" dirty="0">
                <a:cs typeface="Calibri" panose="020F0502020204030204" pitchFamily="34" charset="0"/>
              </a:rPr>
              <a:t> </a:t>
            </a:r>
            <a:r>
              <a:rPr lang="hr-HR" sz="1600" dirty="0" err="1">
                <a:cs typeface="Calibri" panose="020F0502020204030204" pitchFamily="34" charset="0"/>
              </a:rPr>
              <a:t>not</a:t>
            </a:r>
            <a:r>
              <a:rPr lang="hr-HR" sz="1600" dirty="0">
                <a:cs typeface="Calibri" panose="020F0502020204030204" pitchFamily="34" charset="0"/>
              </a:rPr>
              <a:t> </a:t>
            </a:r>
            <a:r>
              <a:rPr lang="hr-HR" sz="1600" dirty="0" err="1">
                <a:cs typeface="Calibri" panose="020F0502020204030204" pitchFamily="34" charset="0"/>
              </a:rPr>
              <a:t>affect</a:t>
            </a:r>
            <a:r>
              <a:rPr lang="hr-HR" sz="1600" dirty="0">
                <a:cs typeface="Calibri" panose="020F0502020204030204" pitchFamily="34" charset="0"/>
              </a:rPr>
              <a:t> </a:t>
            </a:r>
            <a:r>
              <a:rPr lang="hr-HR" sz="1600" dirty="0" err="1">
                <a:cs typeface="Calibri" panose="020F0502020204030204" pitchFamily="34" charset="0"/>
              </a:rPr>
              <a:t>the</a:t>
            </a:r>
            <a:r>
              <a:rPr lang="hr-HR" sz="1600" dirty="0">
                <a:cs typeface="Calibri" panose="020F0502020204030204" pitchFamily="34" charset="0"/>
              </a:rPr>
              <a:t> </a:t>
            </a:r>
            <a:r>
              <a:rPr lang="hr-HR" sz="1600" dirty="0" err="1">
                <a:cs typeface="Calibri" panose="020F0502020204030204" pitchFamily="34" charset="0"/>
              </a:rPr>
              <a:t>result</a:t>
            </a:r>
            <a:r>
              <a:rPr lang="hr-HR" sz="1600" dirty="0">
                <a:cs typeface="Calibri" panose="020F0502020204030204" pitchFamily="34" charset="0"/>
              </a:rPr>
              <a:t> </a:t>
            </a:r>
            <a:r>
              <a:rPr lang="hr-HR" sz="1600" dirty="0" err="1">
                <a:cs typeface="Calibri" panose="020F0502020204030204" pitchFamily="34" charset="0"/>
              </a:rPr>
              <a:t>until</a:t>
            </a:r>
            <a:r>
              <a:rPr lang="hr-HR" sz="1600" dirty="0">
                <a:cs typeface="Calibri" panose="020F0502020204030204" pitchFamily="34" charset="0"/>
              </a:rPr>
              <a:t> </a:t>
            </a:r>
            <a:r>
              <a:rPr lang="hr-HR" sz="1600" dirty="0" err="1">
                <a:cs typeface="Calibri" panose="020F0502020204030204" pitchFamily="34" charset="0"/>
              </a:rPr>
              <a:t>it</a:t>
            </a:r>
            <a:r>
              <a:rPr lang="hr-HR" sz="1600" dirty="0">
                <a:cs typeface="Calibri" panose="020F0502020204030204" pitchFamily="34" charset="0"/>
              </a:rPr>
              <a:t> is </a:t>
            </a:r>
            <a:r>
              <a:rPr lang="hr-HR" sz="1600" dirty="0" err="1">
                <a:cs typeface="Calibri" panose="020F0502020204030204" pitchFamily="34" charset="0"/>
              </a:rPr>
              <a:t>smaller</a:t>
            </a:r>
            <a:r>
              <a:rPr lang="hr-HR" sz="1600" dirty="0">
                <a:cs typeface="Calibri" panose="020F0502020204030204" pitchFamily="34" charset="0"/>
              </a:rPr>
              <a:t> </a:t>
            </a:r>
            <a:r>
              <a:rPr lang="hr-HR" sz="1600" dirty="0" err="1">
                <a:cs typeface="Calibri" panose="020F0502020204030204" pitchFamily="34" charset="0"/>
              </a:rPr>
              <a:t>than</a:t>
            </a:r>
            <a:r>
              <a:rPr lang="hr-HR" sz="1600" dirty="0">
                <a:cs typeface="Calibri" panose="020F0502020204030204" pitchFamily="34" charset="0"/>
              </a:rPr>
              <a:t> </a:t>
            </a:r>
            <a:r>
              <a:rPr lang="hr-HR" sz="1600" dirty="0" err="1">
                <a:cs typeface="Calibri" panose="020F0502020204030204" pitchFamily="34" charset="0"/>
              </a:rPr>
              <a:t>coins</a:t>
            </a:r>
            <a:r>
              <a:rPr lang="hr-HR" sz="1600" dirty="0">
                <a:cs typeface="Calibri" panose="020F0502020204030204" pitchFamily="34" charset="0"/>
              </a:rPr>
              <a:t> </a:t>
            </a:r>
            <a:r>
              <a:rPr lang="hr-HR" sz="1600" dirty="0" err="1">
                <a:cs typeface="Calibri" panose="020F0502020204030204" pitchFamily="34" charset="0"/>
              </a:rPr>
              <a:t>diameter</a:t>
            </a:r>
            <a:r>
              <a:rPr lang="hr-HR" sz="1600" dirty="0">
                <a:cs typeface="Calibri" panose="020F0502020204030204" pitchFamily="34" charset="0"/>
              </a:rPr>
              <a:t>.</a:t>
            </a:r>
            <a:endParaRPr lang="hr-HR" sz="1600" dirty="0"/>
          </a:p>
          <a:p>
            <a:pPr marL="0" indent="0">
              <a:buNone/>
            </a:pPr>
            <a:endParaRPr lang="hr-HR" sz="1600" dirty="0"/>
          </a:p>
          <a:p>
            <a:pPr marL="0" indent="0">
              <a:buNone/>
            </a:pPr>
            <a:r>
              <a:rPr lang="hr-HR" sz="1600" dirty="0"/>
              <a:t>2-</a:t>
            </a:r>
            <a:r>
              <a:rPr lang="en-US" sz="1600" dirty="0"/>
              <a:t>By increasing the number of throws the deviation will decrease</a:t>
            </a:r>
            <a:r>
              <a:rPr lang="hr-HR" sz="1600" dirty="0"/>
              <a:t>.</a:t>
            </a:r>
          </a:p>
          <a:p>
            <a:pPr marL="0" indent="0">
              <a:buNone/>
            </a:pPr>
            <a:endParaRPr lang="hr-HR" sz="1600" dirty="0"/>
          </a:p>
          <a:p>
            <a:pPr marL="0" indent="0">
              <a:buNone/>
            </a:pPr>
            <a:r>
              <a:rPr lang="hr-HR" sz="1600" dirty="0"/>
              <a:t>3-</a:t>
            </a:r>
            <a:r>
              <a:rPr lang="hr-HR" sz="1600" dirty="0" err="1"/>
              <a:t>When</a:t>
            </a:r>
            <a:r>
              <a:rPr lang="hr-HR" sz="1600" dirty="0"/>
              <a:t> </a:t>
            </a:r>
            <a:r>
              <a:rPr lang="hr-HR" sz="1600" dirty="0" err="1"/>
              <a:t>throw</a:t>
            </a:r>
            <a:r>
              <a:rPr lang="hr-HR" sz="1600" dirty="0"/>
              <a:t> </a:t>
            </a:r>
            <a:r>
              <a:rPr lang="hr-HR" sz="1600" dirty="0" err="1"/>
              <a:t>coins</a:t>
            </a:r>
            <a:r>
              <a:rPr lang="hr-HR" sz="1600" dirty="0"/>
              <a:t> </a:t>
            </a:r>
            <a:r>
              <a:rPr lang="en-US" sz="1600" dirty="0"/>
              <a:t>vertically </a:t>
            </a:r>
            <a:r>
              <a:rPr lang="hr-HR" sz="1600" dirty="0" err="1"/>
              <a:t>chanses</a:t>
            </a:r>
            <a:r>
              <a:rPr lang="hr-HR" sz="1600" dirty="0"/>
              <a:t> </a:t>
            </a:r>
            <a:r>
              <a:rPr lang="hr-HR" sz="1600" dirty="0" err="1"/>
              <a:t>of</a:t>
            </a:r>
            <a:r>
              <a:rPr lang="hr-HR" sz="1600" dirty="0"/>
              <a:t> </a:t>
            </a:r>
            <a:r>
              <a:rPr lang="hr-HR" sz="1600" dirty="0" err="1"/>
              <a:t>winning</a:t>
            </a:r>
            <a:r>
              <a:rPr lang="hr-HR" sz="1600" dirty="0"/>
              <a:t> </a:t>
            </a:r>
            <a:r>
              <a:rPr lang="hr-HR" sz="1600" dirty="0" err="1"/>
              <a:t>will</a:t>
            </a:r>
            <a:r>
              <a:rPr lang="hr-HR" sz="1600" dirty="0"/>
              <a:t> </a:t>
            </a:r>
            <a:r>
              <a:rPr lang="hr-HR" sz="1600" dirty="0" err="1"/>
              <a:t>be</a:t>
            </a:r>
            <a:r>
              <a:rPr lang="hr-HR" sz="1600" dirty="0"/>
              <a:t> </a:t>
            </a:r>
            <a:r>
              <a:rPr lang="hr-HR" sz="1600" dirty="0" err="1"/>
              <a:t>closer</a:t>
            </a:r>
            <a:r>
              <a:rPr lang="hr-HR" sz="1600" dirty="0"/>
              <a:t> to    50:50, </a:t>
            </a:r>
            <a:r>
              <a:rPr lang="hr-HR" sz="1600" dirty="0" err="1"/>
              <a:t>than</a:t>
            </a:r>
            <a:r>
              <a:rPr lang="hr-HR" sz="1600" dirty="0"/>
              <a:t> </a:t>
            </a:r>
            <a:r>
              <a:rPr lang="hr-HR" sz="1600" dirty="0" err="1"/>
              <a:t>the</a:t>
            </a:r>
            <a:r>
              <a:rPr lang="hr-HR" sz="1600" dirty="0"/>
              <a:t> </a:t>
            </a:r>
            <a:r>
              <a:rPr lang="en-US" sz="1600" dirty="0"/>
              <a:t>horizontally</a:t>
            </a:r>
            <a:r>
              <a:rPr lang="hr-HR" sz="1600" dirty="0"/>
              <a:t> </a:t>
            </a:r>
            <a:r>
              <a:rPr lang="hr-HR" sz="1600" dirty="0" err="1"/>
              <a:t>tossing</a:t>
            </a:r>
            <a:r>
              <a:rPr lang="hr-HR" sz="1600" dirty="0"/>
              <a:t>.</a:t>
            </a:r>
          </a:p>
          <a:p>
            <a:pPr marL="0" indent="0">
              <a:buNone/>
            </a:pPr>
            <a:endParaRPr lang="hr-HR" sz="1700" dirty="0"/>
          </a:p>
        </p:txBody>
      </p:sp>
      <p:pic>
        <p:nvPicPr>
          <p:cNvPr id="7" name="Picture 9" descr="C:\Users\Korisnik\Pictures\preuzmi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908556" y="1003227"/>
            <a:ext cx="218382" cy="2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likovni rezultat za ti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122" y="2409730"/>
            <a:ext cx="392208" cy="25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likovni rezultat za ti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0" y="3193365"/>
            <a:ext cx="331009" cy="21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50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346388" y="536278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en-GB" sz="3200" dirty="0"/>
              <a:t>Conclusion</a:t>
            </a:r>
            <a:endParaRPr sz="3200"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775A6216-01F2-45EA-8ED5-B7676CC411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spcFirstLastPara="1" vert="horz" wrap="square" lIns="66301" tIns="66301" rIns="66301" bIns="66301" rtlCol="0" anchor="ctr" anchorCtr="0">
            <a:noAutofit/>
          </a:bodyPr>
          <a:lstStyle/>
          <a:p>
            <a:fld id="{00000000-1234-1234-1234-123412341234}" type="slidenum">
              <a:rPr lang="en-GB" sz="1000"/>
              <a:pPr/>
              <a:t>21</a:t>
            </a:fld>
            <a:endParaRPr lang="en-GB" sz="1000" dirty="0"/>
          </a:p>
        </p:txBody>
      </p:sp>
      <p:sp>
        <p:nvSpPr>
          <p:cNvPr id="6" name="Shape 111"/>
          <p:cNvSpPr txBox="1">
            <a:spLocks/>
          </p:cNvSpPr>
          <p:nvPr/>
        </p:nvSpPr>
        <p:spPr>
          <a:xfrm>
            <a:off x="148557" y="2809323"/>
            <a:ext cx="4191131" cy="581566"/>
          </a:xfrm>
          <a:prstGeom prst="rect">
            <a:avLst/>
          </a:prstGeom>
        </p:spPr>
        <p:txBody>
          <a:bodyPr spcFirstLastPara="1" vert="horz" wrap="square" lIns="49725" tIns="49725" rIns="49725" bIns="49725" rtlCol="0" anchor="t" anchorCtr="0">
            <a:noAutofit/>
          </a:bodyPr>
          <a:lstStyle>
            <a:lvl1pPr marL="342900" lvl="0" indent="-257175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Tw Cen MT" panose="020B0602020104020603" pitchFamily="34" charset="0"/>
              <a:buChar char="●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lvl="2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■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●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lvl="4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lvl="5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■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0300" lvl="6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●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lvl="7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86100" lvl="8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ts val="1400"/>
              <a:buFont typeface="Wingdings 3" pitchFamily="18" charset="2"/>
              <a:buChar char="■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48668">
              <a:spcBef>
                <a:spcPts val="870"/>
              </a:spcBef>
              <a:spcAft>
                <a:spcPts val="870"/>
              </a:spcAft>
              <a:buFont typeface="Arial" panose="020B0604020202020204" pitchFamily="34" charset="0"/>
              <a:buChar char="•"/>
            </a:pPr>
            <a:endParaRPr lang="hr-HR" dirty="0"/>
          </a:p>
          <a:p>
            <a:pPr indent="-248668">
              <a:spcBef>
                <a:spcPts val="870"/>
              </a:spcBef>
              <a:spcAft>
                <a:spcPts val="87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48668">
              <a:spcBef>
                <a:spcPts val="870"/>
              </a:spcBef>
              <a:spcAft>
                <a:spcPts val="87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48668">
              <a:spcBef>
                <a:spcPts val="870"/>
              </a:spcBef>
              <a:spcAft>
                <a:spcPts val="87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48668">
              <a:spcBef>
                <a:spcPts val="870"/>
              </a:spcBef>
              <a:spcAft>
                <a:spcPts val="87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zervirano mjesto teksta 1"/>
          <p:cNvSpPr>
            <a:spLocks noGrp="1"/>
          </p:cNvSpPr>
          <p:nvPr>
            <p:ph type="body" idx="1"/>
          </p:nvPr>
        </p:nvSpPr>
        <p:spPr>
          <a:xfrm>
            <a:off x="148557" y="944301"/>
            <a:ext cx="4093143" cy="27585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1300" dirty="0" smtClean="0"/>
              <a:t>4-</a:t>
            </a:r>
            <a:r>
              <a:rPr lang="hr-HR" sz="1300" dirty="0" err="1" smtClean="0"/>
              <a:t>If</a:t>
            </a:r>
            <a:r>
              <a:rPr lang="hr-HR" sz="1300" dirty="0" smtClean="0"/>
              <a:t> </a:t>
            </a:r>
            <a:r>
              <a:rPr lang="hr-HR" sz="1300" dirty="0" err="1"/>
              <a:t>the</a:t>
            </a:r>
            <a:r>
              <a:rPr lang="hr-HR" sz="1300" dirty="0"/>
              <a:t> </a:t>
            </a:r>
            <a:r>
              <a:rPr lang="hr-HR" sz="1300" dirty="0" err="1"/>
              <a:t>coin</a:t>
            </a:r>
            <a:r>
              <a:rPr lang="hr-HR" sz="1300" dirty="0"/>
              <a:t> </a:t>
            </a:r>
            <a:r>
              <a:rPr lang="hr-HR" sz="1300" dirty="0" err="1"/>
              <a:t>has</a:t>
            </a:r>
            <a:r>
              <a:rPr lang="hr-HR" sz="1300" dirty="0"/>
              <a:t> a </a:t>
            </a:r>
            <a:r>
              <a:rPr lang="hr-HR" sz="1300" dirty="0" err="1"/>
              <a:t>bulge</a:t>
            </a:r>
            <a:r>
              <a:rPr lang="hr-HR" sz="1300" dirty="0"/>
              <a:t> on one side </a:t>
            </a:r>
            <a:r>
              <a:rPr lang="hr-HR" sz="1300" dirty="0" err="1"/>
              <a:t>it</a:t>
            </a:r>
            <a:r>
              <a:rPr lang="hr-HR" sz="1300" dirty="0"/>
              <a:t> </a:t>
            </a:r>
            <a:r>
              <a:rPr lang="hr-HR" sz="1300" dirty="0" err="1"/>
              <a:t>will</a:t>
            </a:r>
            <a:r>
              <a:rPr lang="hr-HR" sz="1300" dirty="0"/>
              <a:t> more </a:t>
            </a:r>
            <a:r>
              <a:rPr lang="hr-HR" sz="1300" dirty="0" err="1"/>
              <a:t>often</a:t>
            </a:r>
            <a:r>
              <a:rPr lang="hr-HR" sz="1300" dirty="0"/>
              <a:t> </a:t>
            </a:r>
            <a:r>
              <a:rPr lang="hr-HR" sz="1300" dirty="0" err="1"/>
              <a:t>turn</a:t>
            </a:r>
            <a:r>
              <a:rPr lang="hr-HR" sz="1300" dirty="0"/>
              <a:t> to </a:t>
            </a:r>
            <a:r>
              <a:rPr lang="hr-HR" sz="1300" dirty="0" err="1"/>
              <a:t>the</a:t>
            </a:r>
            <a:r>
              <a:rPr lang="hr-HR" sz="1300" dirty="0"/>
              <a:t> </a:t>
            </a:r>
            <a:r>
              <a:rPr lang="hr-HR" sz="1300" dirty="0" err="1"/>
              <a:t>other</a:t>
            </a:r>
            <a:r>
              <a:rPr lang="hr-HR" sz="1300" dirty="0"/>
              <a:t> side </a:t>
            </a:r>
            <a:r>
              <a:rPr lang="hr-HR" sz="1300" dirty="0" err="1"/>
              <a:t>and</a:t>
            </a:r>
            <a:r>
              <a:rPr lang="hr-HR" sz="1300" dirty="0"/>
              <a:t> </a:t>
            </a:r>
            <a:r>
              <a:rPr lang="hr-HR" sz="1300" dirty="0" err="1"/>
              <a:t>if</a:t>
            </a:r>
            <a:r>
              <a:rPr lang="hr-HR" sz="1300" dirty="0"/>
              <a:t> </a:t>
            </a:r>
            <a:r>
              <a:rPr lang="hr-HR" sz="1300" dirty="0" err="1"/>
              <a:t>we</a:t>
            </a:r>
            <a:r>
              <a:rPr lang="hr-HR" sz="1300" dirty="0"/>
              <a:t> </a:t>
            </a:r>
            <a:r>
              <a:rPr lang="hr-HR" sz="1300" dirty="0" err="1"/>
              <a:t>toss</a:t>
            </a:r>
            <a:r>
              <a:rPr lang="hr-HR" sz="1300" dirty="0"/>
              <a:t> a </a:t>
            </a:r>
            <a:r>
              <a:rPr lang="hr-HR" sz="1300" dirty="0" err="1"/>
              <a:t>coin</a:t>
            </a:r>
            <a:r>
              <a:rPr lang="hr-HR" sz="1300" dirty="0"/>
              <a:t> </a:t>
            </a:r>
            <a:r>
              <a:rPr lang="hr-HR" sz="1300" dirty="0" err="1"/>
              <a:t>without</a:t>
            </a:r>
            <a:r>
              <a:rPr lang="hr-HR" sz="1300" dirty="0"/>
              <a:t> </a:t>
            </a:r>
            <a:r>
              <a:rPr lang="hr-HR" sz="1300" dirty="0" err="1"/>
              <a:t>the</a:t>
            </a:r>
            <a:r>
              <a:rPr lang="hr-HR" sz="1300" dirty="0"/>
              <a:t> </a:t>
            </a:r>
            <a:r>
              <a:rPr lang="hr-HR" sz="1300" dirty="0" err="1"/>
              <a:t>bulge</a:t>
            </a:r>
            <a:r>
              <a:rPr lang="hr-HR" sz="1300" dirty="0"/>
              <a:t> </a:t>
            </a:r>
            <a:r>
              <a:rPr lang="hr-HR" sz="1300" dirty="0" err="1"/>
              <a:t>the</a:t>
            </a:r>
            <a:r>
              <a:rPr lang="hr-HR" sz="1300" dirty="0"/>
              <a:t> </a:t>
            </a:r>
            <a:r>
              <a:rPr lang="hr-HR" sz="1300" dirty="0" err="1"/>
              <a:t>deviation</a:t>
            </a:r>
            <a:r>
              <a:rPr lang="hr-HR" sz="1300" dirty="0"/>
              <a:t> </a:t>
            </a:r>
            <a:r>
              <a:rPr lang="hr-HR" sz="1300" dirty="0" err="1"/>
              <a:t>of</a:t>
            </a:r>
            <a:r>
              <a:rPr lang="hr-HR" sz="1300" dirty="0"/>
              <a:t> 50:50 </a:t>
            </a:r>
            <a:r>
              <a:rPr lang="hr-HR" sz="1300" dirty="0" err="1"/>
              <a:t>will</a:t>
            </a:r>
            <a:r>
              <a:rPr lang="hr-HR" sz="1300" dirty="0"/>
              <a:t> </a:t>
            </a:r>
            <a:r>
              <a:rPr lang="hr-HR" sz="1300" dirty="0" err="1"/>
              <a:t>be</a:t>
            </a:r>
            <a:r>
              <a:rPr lang="hr-HR" sz="1300" dirty="0"/>
              <a:t> </a:t>
            </a:r>
            <a:r>
              <a:rPr lang="hr-HR" sz="1300" dirty="0" err="1"/>
              <a:t>smaller</a:t>
            </a:r>
            <a:r>
              <a:rPr lang="hr-HR" sz="1300" dirty="0"/>
              <a:t>.</a:t>
            </a:r>
          </a:p>
          <a:p>
            <a:pPr marL="0" indent="0">
              <a:buNone/>
            </a:pPr>
            <a:endParaRPr lang="hr-HR" sz="1300" dirty="0"/>
          </a:p>
          <a:p>
            <a:pPr marL="0" indent="0">
              <a:buNone/>
            </a:pPr>
            <a:r>
              <a:rPr lang="hr-HR" sz="1300" dirty="0"/>
              <a:t>5-Hole </a:t>
            </a:r>
            <a:r>
              <a:rPr lang="hr-HR" sz="1300" dirty="0" err="1"/>
              <a:t>in</a:t>
            </a:r>
            <a:r>
              <a:rPr lang="hr-HR" sz="1300" dirty="0"/>
              <a:t> </a:t>
            </a:r>
            <a:r>
              <a:rPr lang="hr-HR" sz="1300" dirty="0" err="1"/>
              <a:t>the</a:t>
            </a:r>
            <a:r>
              <a:rPr lang="hr-HR" sz="1300" dirty="0"/>
              <a:t> </a:t>
            </a:r>
            <a:r>
              <a:rPr lang="hr-HR" sz="1300" dirty="0" err="1"/>
              <a:t>middle</a:t>
            </a:r>
            <a:r>
              <a:rPr lang="hr-HR" sz="1300" dirty="0"/>
              <a:t> </a:t>
            </a:r>
            <a:r>
              <a:rPr lang="hr-HR" sz="1300" dirty="0" err="1"/>
              <a:t>will</a:t>
            </a:r>
            <a:r>
              <a:rPr lang="hr-HR" sz="1300" dirty="0"/>
              <a:t> </a:t>
            </a:r>
            <a:r>
              <a:rPr lang="hr-HR" sz="1300" dirty="0" err="1"/>
              <a:t>not</a:t>
            </a:r>
            <a:r>
              <a:rPr lang="hr-HR" sz="1300" dirty="0"/>
              <a:t> </a:t>
            </a:r>
            <a:r>
              <a:rPr lang="hr-HR" sz="1300" dirty="0" err="1"/>
              <a:t>have</a:t>
            </a:r>
            <a:r>
              <a:rPr lang="hr-HR" sz="1300" dirty="0"/>
              <a:t> </a:t>
            </a:r>
            <a:r>
              <a:rPr lang="hr-HR" sz="1300" dirty="0" err="1"/>
              <a:t>affect</a:t>
            </a:r>
            <a:r>
              <a:rPr lang="hr-HR" sz="1300" dirty="0"/>
              <a:t> on </a:t>
            </a:r>
            <a:r>
              <a:rPr lang="hr-HR" sz="1300" dirty="0" err="1"/>
              <a:t>chanses</a:t>
            </a:r>
            <a:r>
              <a:rPr lang="hr-HR" sz="1300" dirty="0"/>
              <a:t> </a:t>
            </a:r>
            <a:r>
              <a:rPr lang="hr-HR" sz="1300" dirty="0" err="1"/>
              <a:t>of</a:t>
            </a:r>
            <a:r>
              <a:rPr lang="hr-HR" sz="1300" dirty="0"/>
              <a:t> </a:t>
            </a:r>
            <a:r>
              <a:rPr lang="hr-HR" sz="1300" dirty="0" err="1"/>
              <a:t>winning</a:t>
            </a:r>
            <a:r>
              <a:rPr lang="hr-HR" sz="1300" dirty="0"/>
              <a:t> for </a:t>
            </a:r>
            <a:r>
              <a:rPr lang="hr-HR" sz="1300" dirty="0" err="1"/>
              <a:t>any</a:t>
            </a:r>
            <a:r>
              <a:rPr lang="hr-HR" sz="1300" dirty="0"/>
              <a:t> side.</a:t>
            </a:r>
          </a:p>
          <a:p>
            <a:pPr marL="0" indent="0">
              <a:buNone/>
            </a:pPr>
            <a:endParaRPr lang="hr-HR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hr-HR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increasing</a:t>
            </a:r>
            <a:r>
              <a:rPr lang="hr-HR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r-HR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angle</a:t>
            </a:r>
            <a:r>
              <a:rPr lang="hr-HR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coin</a:t>
            </a:r>
            <a:r>
              <a:rPr lang="hr-HR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toss</a:t>
            </a:r>
            <a:r>
              <a:rPr lang="hr-HR" sz="1300" dirty="0">
                <a:latin typeface="Calibri" panose="020F0502020204030204" pitchFamily="34" charset="0"/>
                <a:cs typeface="Calibri" panose="020F0502020204030204" pitchFamily="34" charset="0"/>
              </a:rPr>
              <a:t> side </a:t>
            </a:r>
            <a:r>
              <a:rPr lang="hr-HR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hr-HR" sz="13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hr-HR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facing</a:t>
            </a:r>
            <a:r>
              <a:rPr lang="hr-HR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down</a:t>
            </a:r>
            <a:r>
              <a:rPr lang="hr-HR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gets</a:t>
            </a:r>
            <a:r>
              <a:rPr lang="hr-HR" sz="1300" dirty="0">
                <a:latin typeface="Calibri" panose="020F0502020204030204" pitchFamily="34" charset="0"/>
                <a:cs typeface="Calibri" panose="020F0502020204030204" pitchFamily="34" charset="0"/>
              </a:rPr>
              <a:t> more </a:t>
            </a:r>
            <a:r>
              <a:rPr lang="hr-HR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probable</a:t>
            </a:r>
            <a:r>
              <a:rPr lang="hr-HR" sz="13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hr-HR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appear</a:t>
            </a:r>
            <a:r>
              <a:rPr lang="hr-HR" sz="13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10" name="Picture 2" descr="Slikovni rezultat za ti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069" y="1561499"/>
            <a:ext cx="387085" cy="24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likovni rezultat za ti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688" y="2117926"/>
            <a:ext cx="392080" cy="25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00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333563" y="506848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en-GB" sz="3200" dirty="0"/>
              <a:t>Literature</a:t>
            </a:r>
            <a:endParaRPr sz="3200" dirty="0"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149735" y="1107676"/>
            <a:ext cx="4093143" cy="1882974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pPr indent="-248668">
              <a:buFont typeface="Arial" panose="020B0604020202020204" pitchFamily="34" charset="0"/>
              <a:buChar char="•"/>
            </a:pPr>
            <a:r>
              <a:rPr lang="hr-HR" sz="15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https://ldap.zvu.hr/~oliverap/VjezbeIzStatistike/8_Hi-kvadrat%20vje%C5%BEbe.pdf</a:t>
            </a:r>
            <a:r>
              <a:rPr lang="hr-HR" sz="1500" dirty="0">
                <a:latin typeface="Calibri" panose="020F0502020204030204" pitchFamily="34" charset="0"/>
                <a:cs typeface="Calibri" panose="020F0502020204030204" pitchFamily="34" charset="0"/>
              </a:rPr>
              <a:t> (1.3.2018.)</a:t>
            </a:r>
          </a:p>
          <a:p>
            <a:pPr indent="-248668">
              <a:buFont typeface="Arial" panose="020B0604020202020204" pitchFamily="34" charset="0"/>
              <a:buChar char="•"/>
            </a:pPr>
            <a:r>
              <a:rPr lang="hr-HR" sz="15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https://www.mathos.unios.hr/uvis/poglavlje2.pdf</a:t>
            </a:r>
            <a:r>
              <a:rPr lang="hr-HR" sz="1500" dirty="0">
                <a:latin typeface="Calibri" panose="020F0502020204030204" pitchFamily="34" charset="0"/>
                <a:cs typeface="Calibri" panose="020F0502020204030204" pitchFamily="34" charset="0"/>
              </a:rPr>
              <a:t> (30.1.2018.)</a:t>
            </a:r>
          </a:p>
          <a:p>
            <a:pPr indent="-248668">
              <a:buFont typeface="Arial" panose="020B0604020202020204" pitchFamily="34" charset="0"/>
              <a:buChar char="•"/>
            </a:pPr>
            <a:endParaRPr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6AA49E5C-9DE6-403A-AE2A-8A207EE935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spcFirstLastPara="1" vert="horz" wrap="square" lIns="66301" tIns="66301" rIns="66301" bIns="66301" rtlCol="0" anchor="ctr" anchorCtr="0">
            <a:noAutofit/>
          </a:bodyPr>
          <a:lstStyle/>
          <a:p>
            <a:fld id="{00000000-1234-1234-1234-123412341234}" type="slidenum">
              <a:rPr lang="en-GB" sz="1000"/>
              <a:pPr/>
              <a:t>22</a:t>
            </a:fld>
            <a:endParaRPr lang="en-GB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ctrTitle"/>
          </p:nvPr>
        </p:nvSpPr>
        <p:spPr>
          <a:xfrm>
            <a:off x="483080" y="877978"/>
            <a:ext cx="3385840" cy="79143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49725" tIns="49725" rIns="49725" bIns="49725" anchor="b" anchorCtr="0">
            <a:noAutofit/>
          </a:bodyPr>
          <a:lstStyle/>
          <a:p>
            <a:pPr algn="ctr"/>
            <a:r>
              <a:rPr lang="en-GB" sz="43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Thank you</a:t>
            </a:r>
            <a:r>
              <a:rPr lang="hr-HR" sz="43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!</a:t>
            </a:r>
            <a:endParaRPr sz="4300" dirty="0">
              <a:latin typeface="Tw Cen MT Condensed" panose="020B0606020104020203" pitchFamily="34" charset="-18"/>
              <a:ea typeface="Droid Sans"/>
              <a:cs typeface="Droid Sans"/>
              <a:sym typeface="Droid Sans"/>
            </a:endParaRPr>
          </a:p>
        </p:txBody>
      </p:sp>
      <p:sp>
        <p:nvSpPr>
          <p:cNvPr id="7" name="Shape 55">
            <a:extLst>
              <a:ext uri="{FF2B5EF4-FFF2-40B4-BE49-F238E27FC236}">
                <a16:creationId xmlns="" xmlns:a16="http://schemas.microsoft.com/office/drawing/2014/main" id="{444FA644-3D11-4979-883B-F93704B70A26}"/>
              </a:ext>
            </a:extLst>
          </p:cNvPr>
          <p:cNvSpPr txBox="1">
            <a:spLocks/>
          </p:cNvSpPr>
          <p:nvPr/>
        </p:nvSpPr>
        <p:spPr>
          <a:xfrm>
            <a:off x="139441" y="2999879"/>
            <a:ext cx="4093143" cy="436848"/>
          </a:xfrm>
          <a:prstGeom prst="rect">
            <a:avLst/>
          </a:prstGeom>
        </p:spPr>
        <p:txBody>
          <a:bodyPr spcFirstLastPara="1" vert="horz" wrap="square" lIns="49725" tIns="49725" rIns="49725" bIns="49725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12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3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Reporter:</a:t>
            </a:r>
            <a:r>
              <a:rPr lang="hr-HR" sz="23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Marko Šarić</a:t>
            </a:r>
          </a:p>
        </p:txBody>
      </p:sp>
      <p:sp>
        <p:nvSpPr>
          <p:cNvPr id="8" name="Shape 56">
            <a:extLst>
              <a:ext uri="{FF2B5EF4-FFF2-40B4-BE49-F238E27FC236}">
                <a16:creationId xmlns="" xmlns:a16="http://schemas.microsoft.com/office/drawing/2014/main" id="{0DFBD5AE-A1CB-417B-A135-DADCCB8CDC7B}"/>
              </a:ext>
            </a:extLst>
          </p:cNvPr>
          <p:cNvSpPr txBox="1">
            <a:spLocks/>
          </p:cNvSpPr>
          <p:nvPr/>
        </p:nvSpPr>
        <p:spPr>
          <a:xfrm>
            <a:off x="94652" y="2685021"/>
            <a:ext cx="4092654" cy="437482"/>
          </a:xfrm>
          <a:prstGeom prst="rect">
            <a:avLst/>
          </a:prstGeom>
        </p:spPr>
        <p:txBody>
          <a:bodyPr spcFirstLastPara="1" vert="horz" wrap="square" lIns="49725" tIns="49725" rIns="49725" bIns="49725" rtlCol="0" anchor="t" anchorCtr="0">
            <a:no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88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3604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577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293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580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5528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14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184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sz="2300">
                <a:latin typeface="Tw Cen MT Condensed" panose="020B0606020104020203" pitchFamily="34" charset="-18"/>
              </a:rPr>
              <a:t>Team</a:t>
            </a:r>
            <a:r>
              <a:rPr lang="en-GB" sz="2000">
                <a:latin typeface="Tw Cen MT Condensed" panose="020B0606020104020203" pitchFamily="34" charset="-18"/>
              </a:rPr>
              <a:t> </a:t>
            </a:r>
            <a:r>
              <a:rPr lang="en-GB" sz="2300">
                <a:latin typeface="Tw Cen MT Condensed" panose="020B0606020104020203" pitchFamily="34" charset="-18"/>
              </a:rPr>
              <a:t>Croatia</a:t>
            </a:r>
            <a:endParaRPr lang="en-GB" sz="2300" dirty="0">
              <a:latin typeface="Tw Cen MT Condensed" panose="020B0606020104020203" pitchFamily="34" charset="-18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B06C2581-05F0-42F2-BDB4-4DC49EB70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114" y="2685020"/>
            <a:ext cx="739113" cy="1000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372039" y="546088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hr-HR" sz="3200" dirty="0" err="1"/>
              <a:t>addition</a:t>
            </a:r>
            <a:endParaRPr sz="3200"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75C00FAF-C459-487E-AD9C-EDA59D3D5D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spcFirstLastPara="1" vert="horz" wrap="square" lIns="66301" tIns="66301" rIns="66301" bIns="66301" rtlCol="0" anchor="ctr" anchorCtr="0">
            <a:noAutofit/>
          </a:bodyPr>
          <a:lstStyle/>
          <a:p>
            <a:fld id="{00000000-1234-1234-1234-123412341234}" type="slidenum">
              <a:rPr lang="en-GB" sz="1000"/>
              <a:pPr/>
              <a:t>24</a:t>
            </a:fld>
            <a:endParaRPr lang="en-GB" sz="1000" dirty="0"/>
          </a:p>
        </p:txBody>
      </p:sp>
      <p:pic>
        <p:nvPicPr>
          <p:cNvPr id="5" name="Rezervirano mjesto sadržaja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" t="31026" r="2156" b="23822"/>
          <a:stretch/>
        </p:blipFill>
        <p:spPr>
          <a:xfrm>
            <a:off x="162299" y="1256737"/>
            <a:ext cx="4092587" cy="1278414"/>
          </a:xfrm>
        </p:spPr>
      </p:pic>
      <p:sp>
        <p:nvSpPr>
          <p:cNvPr id="2" name="Elipsa 1"/>
          <p:cNvSpPr/>
          <p:nvPr/>
        </p:nvSpPr>
        <p:spPr>
          <a:xfrm>
            <a:off x="3012510" y="1380994"/>
            <a:ext cx="231731" cy="131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31608" y="442145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hr-HR" sz="2600" dirty="0">
                <a:solidFill>
                  <a:schemeClr val="tx1"/>
                </a:solidFill>
              </a:rPr>
              <a:t>Mass and size </a:t>
            </a:r>
            <a:br>
              <a:rPr lang="hr-HR" sz="2600" dirty="0">
                <a:solidFill>
                  <a:schemeClr val="tx1"/>
                </a:solidFill>
              </a:rPr>
            </a:br>
            <a:r>
              <a:rPr lang="hr-HR" sz="2600" dirty="0">
                <a:solidFill>
                  <a:schemeClr val="tx1"/>
                </a:solidFill>
              </a:rPr>
              <a:t>of a coin</a:t>
            </a:r>
            <a:endParaRPr sz="2600" dirty="0">
              <a:solidFill>
                <a:schemeClr val="tx1"/>
              </a:solidFill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234746" y="1183467"/>
            <a:ext cx="1155970" cy="616129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pPr indent="-248668">
              <a:buFont typeface="Arial" panose="020B0604020202020204" pitchFamily="34" charset="0"/>
              <a:buChar char="•"/>
            </a:pPr>
            <a:r>
              <a:rPr lang="hr-HR" dirty="0"/>
              <a:t>5 kuna coin</a:t>
            </a:r>
          </a:p>
          <a:p>
            <a:pPr indent="-248668">
              <a:buFont typeface="Arial" panose="020B0604020202020204" pitchFamily="34" charset="0"/>
              <a:buChar char="•"/>
            </a:pPr>
            <a:r>
              <a:rPr lang="hr-HR" dirty="0"/>
              <a:t>1 kuna coin</a:t>
            </a:r>
          </a:p>
          <a:p>
            <a:pPr indent="-248668">
              <a:buFont typeface="Arial" panose="020B0604020202020204" pitchFamily="34" charset="0"/>
              <a:buChar char="•"/>
            </a:pPr>
            <a:r>
              <a:rPr lang="hr-HR" dirty="0"/>
              <a:t>10 lipa coin</a:t>
            </a:r>
          </a:p>
          <a:p>
            <a:pPr indent="-248668">
              <a:buFont typeface="Arial" panose="020B0604020202020204" pitchFamily="34" charset="0"/>
              <a:buChar char="•"/>
            </a:pPr>
            <a:endParaRPr lang="hr-HR" dirty="0"/>
          </a:p>
          <a:p>
            <a:pPr marL="0" indent="0">
              <a:buNone/>
            </a:pPr>
            <a:endParaRPr lang="en-US" dirty="0"/>
          </a:p>
          <a:p>
            <a:endParaRPr lang="hr-HR" dirty="0"/>
          </a:p>
          <a:p>
            <a:pPr indent="-248668">
              <a:buFont typeface="Arial" panose="020B0604020202020204" pitchFamily="34" charset="0"/>
              <a:buChar char="•"/>
            </a:pPr>
            <a:endParaRPr lang="hr-HR" dirty="0"/>
          </a:p>
          <a:p>
            <a:pPr indent="-248668">
              <a:buFont typeface="Arial" panose="020B0604020202020204" pitchFamily="34" charset="0"/>
              <a:buChar char="•"/>
            </a:pPr>
            <a:endParaRPr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98617925-36E9-4BA4-9309-59BB2E9AD6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25</a:t>
            </a:fld>
            <a:endParaRPr lang="en-GB" sz="1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918175" y="1796739"/>
            <a:ext cx="713381" cy="1561113"/>
            <a:chOff x="3641213" y="1847524"/>
            <a:chExt cx="1230268" cy="2426724"/>
          </a:xfrm>
        </p:grpSpPr>
        <p:pic>
          <p:nvPicPr>
            <p:cNvPr id="6" name="Slika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54" t="30818" r="13235" b="15134"/>
            <a:stretch/>
          </p:blipFill>
          <p:spPr>
            <a:xfrm>
              <a:off x="3641213" y="3034212"/>
              <a:ext cx="1230268" cy="1240036"/>
            </a:xfrm>
            <a:prstGeom prst="rect">
              <a:avLst/>
            </a:prstGeom>
          </p:spPr>
        </p:pic>
        <p:pic>
          <p:nvPicPr>
            <p:cNvPr id="7" name="Slika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0" t="35010" r="18132" b="15151"/>
            <a:stretch/>
          </p:blipFill>
          <p:spPr>
            <a:xfrm>
              <a:off x="3641213" y="1847524"/>
              <a:ext cx="1230268" cy="127895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 rot="16200000">
            <a:off x="711815" y="2218408"/>
            <a:ext cx="1543221" cy="686806"/>
            <a:chOff x="2473561" y="2331763"/>
            <a:chExt cx="2550329" cy="1249575"/>
          </a:xfrm>
        </p:grpSpPr>
        <p:pic>
          <p:nvPicPr>
            <p:cNvPr id="9" name="Slika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9" t="37094" r="33277" b="16172"/>
            <a:stretch/>
          </p:blipFill>
          <p:spPr>
            <a:xfrm rot="5400000">
              <a:off x="2499150" y="2306174"/>
              <a:ext cx="1249575" cy="1300753"/>
            </a:xfrm>
            <a:prstGeom prst="rect">
              <a:avLst/>
            </a:prstGeom>
          </p:spPr>
        </p:pic>
        <p:pic>
          <p:nvPicPr>
            <p:cNvPr id="10" name="Slika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62" t="33293" r="24162" b="26190"/>
            <a:stretch/>
          </p:blipFill>
          <p:spPr>
            <a:xfrm rot="5400000">
              <a:off x="3748725" y="2306174"/>
              <a:ext cx="1249575" cy="130075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10338" y="1790200"/>
            <a:ext cx="636669" cy="1543221"/>
            <a:chOff x="640641" y="2436055"/>
            <a:chExt cx="994005" cy="2099973"/>
          </a:xfrm>
        </p:grpSpPr>
        <p:pic>
          <p:nvPicPr>
            <p:cNvPr id="12" name="Slika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5" t="31965" r="23852" b="31965"/>
            <a:stretch/>
          </p:blipFill>
          <p:spPr>
            <a:xfrm>
              <a:off x="640641" y="3476441"/>
              <a:ext cx="994004" cy="1059587"/>
            </a:xfrm>
            <a:prstGeom prst="rect">
              <a:avLst/>
            </a:prstGeom>
          </p:spPr>
        </p:pic>
        <p:pic>
          <p:nvPicPr>
            <p:cNvPr id="13" name="Slika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4" t="38309" r="26003" b="24060"/>
            <a:stretch/>
          </p:blipFill>
          <p:spPr>
            <a:xfrm>
              <a:off x="640641" y="2436055"/>
              <a:ext cx="994005" cy="1059587"/>
            </a:xfrm>
            <a:prstGeom prst="rect">
              <a:avLst/>
            </a:prstGeom>
          </p:spPr>
        </p:pic>
      </p:grpSp>
      <p:graphicFrame>
        <p:nvGraphicFramePr>
          <p:cNvPr id="14" name="Tablic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474611"/>
              </p:ext>
            </p:extLst>
          </p:nvPr>
        </p:nvGraphicFramePr>
        <p:xfrm>
          <a:off x="3032710" y="1092550"/>
          <a:ext cx="978810" cy="14275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4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03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89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737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26" marR="439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700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Mass</a:t>
                      </a:r>
                      <a:endParaRPr lang="hr-HR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26" marR="439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700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Diameter</a:t>
                      </a:r>
                      <a:endParaRPr lang="hr-HR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26" marR="439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41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700" dirty="0">
                          <a:solidFill>
                            <a:schemeClr val="tx1"/>
                          </a:solidFill>
                          <a:effectLst/>
                        </a:rPr>
                        <a:t> 10</a:t>
                      </a:r>
                      <a:r>
                        <a:rPr lang="hr-HR" sz="700" baseline="0" dirty="0">
                          <a:solidFill>
                            <a:schemeClr val="tx1"/>
                          </a:solidFill>
                          <a:effectLst/>
                        </a:rPr>
                        <a:t> lipa</a:t>
                      </a:r>
                      <a:endParaRPr lang="hr-HR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26" marR="439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7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3,25</a:t>
                      </a:r>
                      <a:r>
                        <a:rPr lang="hr-HR" sz="7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g</a:t>
                      </a:r>
                      <a:endParaRPr lang="hr-HR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26" marR="439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700" dirty="0">
                          <a:solidFill>
                            <a:schemeClr val="tx1"/>
                          </a:solidFill>
                          <a:effectLst/>
                        </a:rPr>
                        <a:t>20 mm</a:t>
                      </a:r>
                      <a:endParaRPr lang="hr-HR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26" marR="439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71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7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kuna</a:t>
                      </a:r>
                      <a:endParaRPr lang="hr-HR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26" marR="439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700" dirty="0">
                          <a:solidFill>
                            <a:schemeClr val="tx1"/>
                          </a:solidFill>
                          <a:effectLst/>
                        </a:rPr>
                        <a:t>5 g</a:t>
                      </a:r>
                      <a:endParaRPr lang="hr-HR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26" marR="439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700" dirty="0">
                          <a:solidFill>
                            <a:schemeClr val="tx1"/>
                          </a:solidFill>
                          <a:effectLst/>
                        </a:rPr>
                        <a:t>22.5 mm</a:t>
                      </a:r>
                      <a:endParaRPr lang="hr-HR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26" marR="439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33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7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hr-HR" sz="7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kuna</a:t>
                      </a:r>
                      <a:endParaRPr lang="hr-HR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26" marR="439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700" dirty="0">
                          <a:solidFill>
                            <a:schemeClr val="tx1"/>
                          </a:solidFill>
                          <a:effectLst/>
                        </a:rPr>
                        <a:t>7.45 g</a:t>
                      </a:r>
                      <a:endParaRPr lang="hr-HR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26" marR="439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700" dirty="0">
                          <a:solidFill>
                            <a:schemeClr val="tx1"/>
                          </a:solidFill>
                          <a:effectLst/>
                        </a:rPr>
                        <a:t>26.5 mm</a:t>
                      </a:r>
                      <a:endParaRPr lang="hr-HR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26" marR="439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Shape 99"/>
          <p:cNvSpPr txBox="1">
            <a:spLocks/>
          </p:cNvSpPr>
          <p:nvPr/>
        </p:nvSpPr>
        <p:spPr>
          <a:xfrm>
            <a:off x="1600729" y="1180288"/>
            <a:ext cx="1155970" cy="514467"/>
          </a:xfrm>
          <a:prstGeom prst="rect">
            <a:avLst/>
          </a:prstGeom>
        </p:spPr>
        <p:txBody>
          <a:bodyPr spcFirstLastPara="1" vert="horz" wrap="square" lIns="49725" tIns="49725" rIns="49725" bIns="49725" rtlCol="0" anchor="t" anchorCtr="0">
            <a:noAutofit/>
          </a:bodyPr>
          <a:lstStyle>
            <a:lvl1pPr marL="342900" lvl="0" indent="-257175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Tw Cen MT" panose="020B0602020104020603" pitchFamily="34" charset="0"/>
              <a:buChar char="●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lvl="2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■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●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lvl="4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lvl="5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■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0300" lvl="6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●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lvl="7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3" pitchFamily="18" charset="2"/>
              <a:buChar char="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86100" lvl="8" indent="-23812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ts val="1400"/>
              <a:buFont typeface="Wingdings 3" pitchFamily="18" charset="2"/>
              <a:buChar char="■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48668">
              <a:buFont typeface="Arial" panose="020B0604020202020204" pitchFamily="34" charset="0"/>
              <a:buChar char="•"/>
            </a:pPr>
            <a:r>
              <a:rPr lang="hr-HR" sz="1050" dirty="0"/>
              <a:t>1000 throws</a:t>
            </a:r>
          </a:p>
          <a:p>
            <a:pPr indent="-248668">
              <a:buFont typeface="Arial" panose="020B0604020202020204" pitchFamily="34" charset="0"/>
              <a:buChar char="•"/>
            </a:pPr>
            <a:r>
              <a:rPr lang="hr-HR" sz="1050" dirty="0"/>
              <a:t>vertically</a:t>
            </a:r>
          </a:p>
          <a:p>
            <a:pPr indent="-248668">
              <a:buFont typeface="Arial" panose="020B0604020202020204" pitchFamily="34" charset="0"/>
              <a:buChar char="•"/>
            </a:pPr>
            <a:r>
              <a:rPr lang="hr-HR" sz="1050" dirty="0"/>
              <a:t>0,5 m </a:t>
            </a: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pPr indent="-248668">
              <a:buFont typeface="Arial" panose="020B0604020202020204" pitchFamily="34" charset="0"/>
              <a:buChar char="•"/>
            </a:pPr>
            <a:endParaRPr lang="hr-HR" dirty="0"/>
          </a:p>
          <a:p>
            <a:pPr indent="-248668">
              <a:buFont typeface="Arial" panose="020B0604020202020204" pitchFamily="34" charset="0"/>
              <a:buChar char="•"/>
            </a:pPr>
            <a:endParaRPr lang="hr-H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5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46915" y="467542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hr-HR" sz="2600" dirty="0">
                <a:solidFill>
                  <a:schemeClr val="tx1"/>
                </a:solidFill>
              </a:rPr>
              <a:t>Mass and size </a:t>
            </a:r>
            <a:br>
              <a:rPr lang="hr-HR" sz="2600" dirty="0">
                <a:solidFill>
                  <a:schemeClr val="tx1"/>
                </a:solidFill>
              </a:rPr>
            </a:br>
            <a:r>
              <a:rPr lang="hr-HR" sz="2600" dirty="0">
                <a:solidFill>
                  <a:schemeClr val="tx1"/>
                </a:solidFill>
              </a:rPr>
              <a:t>of a coin</a:t>
            </a:r>
            <a:endParaRPr sz="2600" dirty="0">
              <a:solidFill>
                <a:schemeClr val="tx1"/>
              </a:solidFill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2233916" y="1028200"/>
            <a:ext cx="2158698" cy="745847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pPr indent="-248668">
              <a:buFont typeface="Arial" panose="020B0604020202020204" pitchFamily="34" charset="0"/>
              <a:buChar char="•"/>
            </a:pPr>
            <a:r>
              <a:rPr lang="hr-HR" dirty="0"/>
              <a:t>Mass and size of a coin do not affect the outcome</a:t>
            </a:r>
            <a:endParaRPr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8" y="1103462"/>
            <a:ext cx="2157695" cy="1619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ic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476034"/>
                  </p:ext>
                </p:extLst>
              </p:nvPr>
            </p:nvGraphicFramePr>
            <p:xfrm>
              <a:off x="2983100" y="2434175"/>
              <a:ext cx="1409512" cy="104979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25021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325021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325021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  <a:gridCol w="434449">
                      <a:extLst>
                        <a:ext uri="{9D8B030D-6E8A-4147-A177-3AD203B41FA5}">
                          <a16:colId xmlns="" xmlns:a16="http://schemas.microsoft.com/office/drawing/2014/main" val="20003"/>
                        </a:ext>
                      </a:extLst>
                    </a:gridCol>
                  </a:tblGrid>
                  <a:tr h="172989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700" dirty="0">
                              <a:solidFill>
                                <a:schemeClr val="tx1"/>
                              </a:solidFill>
                              <a:effectLst/>
                            </a:rPr>
                            <a:t>5kn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299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sz="7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oMath>
                            </m:oMathPara>
                          </a14:m>
                          <a:endParaRPr lang="hr-HR" sz="7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8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8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8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8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8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8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hr-HR" sz="8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hr-HR" sz="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hr-HR" sz="8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𝟎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hr-HR" sz="8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8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𝒕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hr-HR" sz="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hr-HR" sz="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sz="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𝒇</m:t>
                                        </m:r>
                                      </m:e>
                                      <m:sub>
                                        <m:r>
                                          <a:rPr lang="hr-HR" sz="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𝒕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172989">
                    <a:tc>
                      <a:txBody>
                        <a:bodyPr/>
                        <a:lstStyle/>
                        <a:p>
                          <a:r>
                            <a:rPr lang="hr-HR" sz="700" dirty="0" err="1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504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0.032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172989">
                    <a:tc>
                      <a:txBody>
                        <a:bodyPr/>
                        <a:lstStyle/>
                        <a:p>
                          <a:r>
                            <a:rPr lang="hr-HR" sz="700" dirty="0" err="1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496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0.032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188913">
                    <a:tc>
                      <a:txBody>
                        <a:bodyPr/>
                        <a:lstStyle/>
                        <a:p>
                          <a:pPr algn="r"/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8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l-GR" sz="800" b="1" i="1">
                                      <a:latin typeface="Cambria Math"/>
                                    </a:rPr>
                                    <m:t>𝝌</m:t>
                                  </m:r>
                                </m:e>
                                <m:sup>
                                  <m:r>
                                    <a:rPr lang="hr-HR" sz="8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: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0.064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ic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476034"/>
                  </p:ext>
                </p:extLst>
              </p:nvPr>
            </p:nvGraphicFramePr>
            <p:xfrm>
              <a:off x="4657387" y="3312359"/>
              <a:ext cx="2200613" cy="13856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7442"/>
                    <a:gridCol w="507442"/>
                    <a:gridCol w="507442"/>
                    <a:gridCol w="678287"/>
                  </a:tblGrid>
                  <a:tr h="22860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5kn</a:t>
                          </a:r>
                          <a:endParaRPr lang="hr-HR" sz="9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444754"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52055" r="-334940" b="-1643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00000" t="-52055" r="-234940" b="-1643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97619" t="-52055" r="-132143" b="-1643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25225" t="-52055" b="-164384"/>
                          </a:stretch>
                        </a:blipFill>
                      </a:tcPr>
                    </a:tc>
                  </a:tr>
                  <a:tr h="228600">
                    <a:tc>
                      <a:txBody>
                        <a:bodyPr/>
                        <a:lstStyle/>
                        <a:p>
                          <a:r>
                            <a:rPr lang="hr-HR" sz="900" dirty="0" err="1" smtClean="0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504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0.032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28600">
                    <a:tc>
                      <a:txBody>
                        <a:bodyPr/>
                        <a:lstStyle/>
                        <a:p>
                          <a:r>
                            <a:rPr lang="hr-HR" sz="900" dirty="0" err="1" smtClean="0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496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0.032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5143">
                    <a:tc>
                      <a:txBody>
                        <a:bodyPr/>
                        <a:lstStyle/>
                        <a:p>
                          <a:pPr algn="r"/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97619" t="-442857" r="-132143" b="-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0.064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ic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4973473"/>
                  </p:ext>
                </p:extLst>
              </p:nvPr>
            </p:nvGraphicFramePr>
            <p:xfrm>
              <a:off x="1539389" y="2608026"/>
              <a:ext cx="1389056" cy="11399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0594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280843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276614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  <a:gridCol w="501005">
                      <a:extLst>
                        <a:ext uri="{9D8B030D-6E8A-4147-A177-3AD203B41FA5}">
                          <a16:colId xmlns="" xmlns:a16="http://schemas.microsoft.com/office/drawing/2014/main" val="20003"/>
                        </a:ext>
                      </a:extLst>
                    </a:gridCol>
                  </a:tblGrid>
                  <a:tr h="202746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700" dirty="0">
                              <a:solidFill>
                                <a:schemeClr val="tx1"/>
                              </a:solidFill>
                              <a:effectLst/>
                            </a:rPr>
                            <a:t>1kn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299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sz="7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oMath>
                            </m:oMathPara>
                          </a14:m>
                          <a:endParaRPr lang="hr-HR" sz="7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8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8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8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8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8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8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hr-HR" sz="8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hr-HR" sz="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hr-HR" sz="8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𝟎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hr-HR" sz="8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8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𝒕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hr-HR" sz="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hr-HR" sz="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sz="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𝒇</m:t>
                                        </m:r>
                                      </m:e>
                                      <m:sub>
                                        <m:r>
                                          <a:rPr lang="hr-HR" sz="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𝒕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200299">
                    <a:tc>
                      <a:txBody>
                        <a:bodyPr/>
                        <a:lstStyle/>
                        <a:p>
                          <a:r>
                            <a:rPr lang="hr-HR" sz="700" dirty="0" err="1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502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0.008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200299">
                    <a:tc>
                      <a:txBody>
                        <a:bodyPr/>
                        <a:lstStyle/>
                        <a:p>
                          <a:r>
                            <a:rPr lang="hr-HR" sz="700" dirty="0" err="1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498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0.008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200299">
                    <a:tc>
                      <a:txBody>
                        <a:bodyPr/>
                        <a:lstStyle/>
                        <a:p>
                          <a:pPr algn="r"/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8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l-GR" sz="800" b="1" i="1">
                                      <a:latin typeface="Cambria Math"/>
                                    </a:rPr>
                                    <m:t>𝝌</m:t>
                                  </m:r>
                                </m:e>
                                <m:sup>
                                  <m:r>
                                    <a:rPr lang="hr-HR" sz="8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: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0.016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ic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4973473"/>
                  </p:ext>
                </p:extLst>
              </p:nvPr>
            </p:nvGraphicFramePr>
            <p:xfrm>
              <a:off x="2403380" y="3548927"/>
              <a:ext cx="2168671" cy="15383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16141"/>
                    <a:gridCol w="438468"/>
                    <a:gridCol w="431865"/>
                    <a:gridCol w="782197"/>
                  </a:tblGrid>
                  <a:tr h="275891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1kn</a:t>
                          </a:r>
                          <a:endParaRPr lang="hr-HR" sz="9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444754"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60811" r="-320000" b="-18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118056" t="-60811" r="-277778" b="-18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221127" t="-60811" r="-181690" b="-18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178125" t="-60811" r="-781" b="-181081"/>
                          </a:stretch>
                        </a:blipFill>
                      </a:tcPr>
                    </a:tc>
                  </a:tr>
                  <a:tr h="272562">
                    <a:tc>
                      <a:txBody>
                        <a:bodyPr/>
                        <a:lstStyle/>
                        <a:p>
                          <a:r>
                            <a:rPr lang="hr-HR" sz="900" dirty="0" err="1" smtClean="0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502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0.008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72562">
                    <a:tc>
                      <a:txBody>
                        <a:bodyPr/>
                        <a:lstStyle/>
                        <a:p>
                          <a:r>
                            <a:rPr lang="hr-HR" sz="900" dirty="0" err="1" smtClean="0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498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0.008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72562">
                    <a:tc>
                      <a:txBody>
                        <a:bodyPr/>
                        <a:lstStyle/>
                        <a:p>
                          <a:pPr algn="r"/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221127" t="-462222" r="-181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0.016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ic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02997283"/>
                  </p:ext>
                </p:extLst>
              </p:nvPr>
            </p:nvGraphicFramePr>
            <p:xfrm>
              <a:off x="1" y="2612290"/>
              <a:ext cx="1531242" cy="10625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03425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345765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352821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  <a:gridCol w="529231">
                      <a:extLst>
                        <a:ext uri="{9D8B030D-6E8A-4147-A177-3AD203B41FA5}">
                          <a16:colId xmlns="" xmlns:a16="http://schemas.microsoft.com/office/drawing/2014/main" val="20003"/>
                        </a:ext>
                      </a:extLst>
                    </a:gridCol>
                  </a:tblGrid>
                  <a:tr h="174874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700" dirty="0">
                              <a:solidFill>
                                <a:schemeClr val="tx1"/>
                              </a:solidFill>
                              <a:effectLst/>
                            </a:rPr>
                            <a:t>10lp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4431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sz="7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oMath>
                            </m:oMathPara>
                          </a14:m>
                          <a:endParaRPr lang="hr-HR" sz="7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8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8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8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8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8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8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hr-HR" sz="8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hr-HR" sz="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hr-HR" sz="8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𝟎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hr-HR" sz="8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8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𝒕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hr-HR" sz="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hr-HR" sz="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sz="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𝒇</m:t>
                                        </m:r>
                                      </m:e>
                                      <m:sub>
                                        <m:r>
                                          <a:rPr lang="hr-HR" sz="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𝒕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174874">
                    <a:tc>
                      <a:txBody>
                        <a:bodyPr/>
                        <a:lstStyle/>
                        <a:p>
                          <a:r>
                            <a:rPr lang="hr-HR" sz="700" dirty="0" err="1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503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0.018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174874">
                    <a:tc>
                      <a:txBody>
                        <a:bodyPr/>
                        <a:lstStyle/>
                        <a:p>
                          <a:r>
                            <a:rPr lang="hr-HR" sz="700" dirty="0" err="1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497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0.018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193643">
                    <a:tc>
                      <a:txBody>
                        <a:bodyPr/>
                        <a:lstStyle/>
                        <a:p>
                          <a:pPr algn="r"/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8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l-GR" sz="800" b="1" i="1">
                                      <a:latin typeface="Cambria Math"/>
                                    </a:rPr>
                                    <m:t>𝝌</m:t>
                                  </m:r>
                                </m:e>
                                <m:sup>
                                  <m:r>
                                    <a:rPr lang="hr-HR" sz="8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: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0.036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ic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02997283"/>
                  </p:ext>
                </p:extLst>
              </p:nvPr>
            </p:nvGraphicFramePr>
            <p:xfrm>
              <a:off x="0" y="3554730"/>
              <a:ext cx="2390660" cy="14459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73725"/>
                    <a:gridCol w="539827"/>
                    <a:gridCol w="550843"/>
                    <a:gridCol w="826265"/>
                  </a:tblGrid>
                  <a:tr h="237964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10lp</a:t>
                          </a:r>
                          <a:endParaRPr lang="hr-HR" sz="9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468537"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t="-50649" r="-403846" b="-1597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l="-88636" t="-50649" r="-257955" b="-1597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l="-182418" t="-50649" r="-149451" b="-1597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l="-190370" t="-50649" r="-741" b="-159740"/>
                          </a:stretch>
                        </a:blipFill>
                      </a:tcPr>
                    </a:tc>
                  </a:tr>
                  <a:tr h="237964">
                    <a:tc>
                      <a:txBody>
                        <a:bodyPr/>
                        <a:lstStyle/>
                        <a:p>
                          <a:r>
                            <a:rPr lang="hr-HR" sz="900" dirty="0" err="1" smtClean="0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503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0.018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37964">
                    <a:tc>
                      <a:txBody>
                        <a:bodyPr/>
                        <a:lstStyle/>
                        <a:p>
                          <a:r>
                            <a:rPr lang="hr-HR" sz="900" dirty="0" err="1" smtClean="0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497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0.018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63504">
                    <a:tc>
                      <a:txBody>
                        <a:bodyPr/>
                        <a:lstStyle/>
                        <a:p>
                          <a:pPr algn="r"/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l="-182418" t="-451163" r="-149451" b="-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900" dirty="0" smtClean="0">
                              <a:solidFill>
                                <a:schemeClr val="tx1"/>
                              </a:solidFill>
                            </a:rPr>
                            <a:t>0.036</a:t>
                          </a:r>
                          <a:endParaRPr lang="hr-HR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98617925-36E9-4BA4-9309-59BB2E9AD6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26</a:t>
            </a:fld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780700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98617925-36E9-4BA4-9309-59BB2E9AD6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27</a:t>
            </a:fld>
            <a:endParaRPr lang="en-GB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ic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5972519"/>
                  </p:ext>
                </p:extLst>
              </p:nvPr>
            </p:nvGraphicFramePr>
            <p:xfrm>
              <a:off x="212613" y="428492"/>
              <a:ext cx="1307753" cy="99232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4114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252592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279701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  <a:gridCol w="481346">
                      <a:extLst>
                        <a:ext uri="{9D8B030D-6E8A-4147-A177-3AD203B41FA5}">
                          <a16:colId xmlns="" xmlns:a16="http://schemas.microsoft.com/office/drawing/2014/main" val="20003"/>
                        </a:ext>
                      </a:extLst>
                    </a:gridCol>
                  </a:tblGrid>
                  <a:tr h="159765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First </a:t>
                          </a:r>
                          <a:r>
                            <a:rPr lang="hr-HR" sz="600" dirty="0" err="1">
                              <a:solidFill>
                                <a:schemeClr val="tx1"/>
                              </a:solidFill>
                            </a:rPr>
                            <a:t>height</a:t>
                          </a:r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 (0.25m)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1447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sz="6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oMath>
                            </m:oMathPara>
                          </a14:m>
                          <a:endParaRPr lang="hr-HR" sz="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7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7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7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7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7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7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hr-HR" sz="7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hr-HR" sz="7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hr-HR" sz="7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hr-HR" sz="7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7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7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𝟎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hr-HR" sz="7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hr-HR" sz="7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7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7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𝒕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hr-HR" sz="7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hr-HR" sz="7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sz="7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𝒇</m:t>
                                        </m:r>
                                      </m:e>
                                      <m:sub>
                                        <m:r>
                                          <a:rPr lang="hr-HR" sz="7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𝒕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159765">
                    <a:tc>
                      <a:txBody>
                        <a:bodyPr/>
                        <a:lstStyle/>
                        <a:p>
                          <a:r>
                            <a:rPr lang="hr-HR" sz="600" dirty="0" err="1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503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0.18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176610">
                    <a:tc>
                      <a:txBody>
                        <a:bodyPr/>
                        <a:lstStyle/>
                        <a:p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496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0.18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181712">
                    <a:tc>
                      <a:txBody>
                        <a:bodyPr/>
                        <a:lstStyle/>
                        <a:p>
                          <a:pPr algn="r"/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7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l-GR" sz="700" b="1" i="1">
                                      <a:latin typeface="Cambria Math"/>
                                    </a:rPr>
                                    <m:t>𝝌</m:t>
                                  </m:r>
                                </m:e>
                                <m:sup>
                                  <m:r>
                                    <a:rPr lang="hr-HR" sz="7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: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0.036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ic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5972519"/>
                  </p:ext>
                </p:extLst>
              </p:nvPr>
            </p:nvGraphicFramePr>
            <p:xfrm>
              <a:off x="331943" y="583079"/>
              <a:ext cx="2041740" cy="134224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59188"/>
                    <a:gridCol w="394362"/>
                    <a:gridCol w="436686"/>
                    <a:gridCol w="751504"/>
                  </a:tblGrid>
                  <a:tr h="21336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First </a:t>
                          </a:r>
                          <a:r>
                            <a:rPr lang="hr-HR" sz="800" dirty="0" err="1" smtClean="0">
                              <a:solidFill>
                                <a:schemeClr val="tx1"/>
                              </a:solidFill>
                            </a:rPr>
                            <a:t>height</a:t>
                          </a:r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 (0.25m)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427927"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51429" r="-348000" b="-16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15385" t="-51429" r="-301538" b="-16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94444" t="-51429" r="-172222" b="-16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72358" t="-51429" r="-813" b="-167143"/>
                          </a:stretch>
                        </a:blipFill>
                      </a:tcPr>
                    </a:tc>
                  </a:tr>
                  <a:tr h="213360">
                    <a:tc>
                      <a:txBody>
                        <a:bodyPr/>
                        <a:lstStyle/>
                        <a:p>
                          <a:r>
                            <a:rPr lang="hr-HR" sz="800" dirty="0" err="1" smtClean="0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503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0.18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40325">
                    <a:tc>
                      <a:txBody>
                        <a:bodyPr/>
                        <a:lstStyle/>
                        <a:p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496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0.18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47269">
                    <a:tc>
                      <a:txBody>
                        <a:bodyPr/>
                        <a:lstStyle/>
                        <a:p>
                          <a:pPr algn="r"/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94444" t="-439024" r="-172222" b="-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0.036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ic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9424657"/>
                  </p:ext>
                </p:extLst>
              </p:nvPr>
            </p:nvGraphicFramePr>
            <p:xfrm>
              <a:off x="213916" y="2674077"/>
              <a:ext cx="1350575" cy="106579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1916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268803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288473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  <a:gridCol w="511383">
                      <a:extLst>
                        <a:ext uri="{9D8B030D-6E8A-4147-A177-3AD203B41FA5}">
                          <a16:colId xmlns="" xmlns:a16="http://schemas.microsoft.com/office/drawing/2014/main" val="20003"/>
                        </a:ext>
                      </a:extLst>
                    </a:gridCol>
                  </a:tblGrid>
                  <a:tr h="159765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600" dirty="0" err="1">
                              <a:solidFill>
                                <a:schemeClr val="tx1"/>
                              </a:solidFill>
                            </a:rPr>
                            <a:t>Second</a:t>
                          </a:r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hr-HR" sz="600" dirty="0" err="1">
                              <a:solidFill>
                                <a:schemeClr val="tx1"/>
                              </a:solidFill>
                            </a:rPr>
                            <a:t>height</a:t>
                          </a:r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 (0,5m)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1447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sz="6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oMath>
                            </m:oMathPara>
                          </a14:m>
                          <a:endParaRPr lang="hr-HR" sz="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7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7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7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7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7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7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hr-HR" sz="7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hr-HR" sz="7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hr-HR" sz="7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hr-HR" sz="7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7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7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𝟎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hr-HR" sz="7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hr-HR" sz="7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7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7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𝒕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hr-HR" sz="7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hr-HR" sz="7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sz="7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𝒇</m:t>
                                        </m:r>
                                      </m:e>
                                      <m:sub>
                                        <m:r>
                                          <a:rPr lang="hr-HR" sz="7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𝒕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159765">
                    <a:tc>
                      <a:txBody>
                        <a:bodyPr/>
                        <a:lstStyle/>
                        <a:p>
                          <a:r>
                            <a:rPr lang="hr-HR" sz="600" dirty="0" err="1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501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0.002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159765">
                    <a:tc>
                      <a:txBody>
                        <a:bodyPr/>
                        <a:lstStyle/>
                        <a:p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499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0.002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181712">
                    <a:tc>
                      <a:txBody>
                        <a:bodyPr/>
                        <a:lstStyle/>
                        <a:p>
                          <a:pPr algn="r"/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7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l-GR" sz="700" b="1" i="1">
                                      <a:latin typeface="Cambria Math"/>
                                    </a:rPr>
                                    <m:t>𝝌</m:t>
                                  </m:r>
                                </m:e>
                                <m:sup>
                                  <m:r>
                                    <a:rPr lang="hr-HR" sz="7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: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0.004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ic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9424657"/>
                  </p:ext>
                </p:extLst>
              </p:nvPr>
            </p:nvGraphicFramePr>
            <p:xfrm>
              <a:off x="333978" y="3638809"/>
              <a:ext cx="2108596" cy="13152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0143"/>
                    <a:gridCol w="419672"/>
                    <a:gridCol w="450380"/>
                    <a:gridCol w="798401"/>
                  </a:tblGrid>
                  <a:tr h="21336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 err="1" smtClean="0">
                              <a:solidFill>
                                <a:schemeClr val="tx1"/>
                              </a:solidFill>
                            </a:rPr>
                            <a:t>Second</a:t>
                          </a:r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hr-HR" sz="800" dirty="0" err="1" smtClean="0">
                              <a:solidFill>
                                <a:schemeClr val="tx1"/>
                              </a:solidFill>
                            </a:rPr>
                            <a:t>height</a:t>
                          </a:r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 (0,5m)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427927"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389" t="-51429" r="-380556" b="-16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05797" t="-51429" r="-297101" b="-16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91892" t="-51429" r="-177027" b="-16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64885" t="-51429" b="-161429"/>
                          </a:stretch>
                        </a:blipFill>
                      </a:tcPr>
                    </a:tc>
                  </a:tr>
                  <a:tr h="213360">
                    <a:tc>
                      <a:txBody>
                        <a:bodyPr/>
                        <a:lstStyle/>
                        <a:p>
                          <a:r>
                            <a:rPr lang="hr-HR" sz="800" dirty="0" err="1" smtClean="0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501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0.002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13360">
                    <a:tc>
                      <a:txBody>
                        <a:bodyPr/>
                        <a:lstStyle/>
                        <a:p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499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0.002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47269">
                    <a:tc>
                      <a:txBody>
                        <a:bodyPr/>
                        <a:lstStyle/>
                        <a:p>
                          <a:pPr algn="r"/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91892" t="-429268" r="-177027" b="-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0.004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ic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8746588"/>
                  </p:ext>
                </p:extLst>
              </p:nvPr>
            </p:nvGraphicFramePr>
            <p:xfrm>
              <a:off x="221353" y="1537253"/>
              <a:ext cx="1339131" cy="10665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4541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289838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309161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  <a:gridCol w="465591">
                      <a:extLst>
                        <a:ext uri="{9D8B030D-6E8A-4147-A177-3AD203B41FA5}">
                          <a16:colId xmlns="" xmlns:a16="http://schemas.microsoft.com/office/drawing/2014/main" val="20003"/>
                        </a:ext>
                      </a:extLst>
                    </a:gridCol>
                  </a:tblGrid>
                  <a:tr h="160503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Third </a:t>
                          </a:r>
                          <a:r>
                            <a:rPr lang="hr-HR" sz="600" dirty="0" err="1">
                              <a:solidFill>
                                <a:schemeClr val="tx1"/>
                              </a:solidFill>
                            </a:rPr>
                            <a:t>height</a:t>
                          </a:r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 (1m)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1447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sz="6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oMath>
                            </m:oMathPara>
                          </a14:m>
                          <a:endParaRPr lang="hr-HR" sz="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7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7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7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7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7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7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hr-HR" sz="7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hr-HR" sz="7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hr-HR" sz="7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hr-HR" sz="7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7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7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𝟎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hr-HR" sz="7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hr-HR" sz="7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7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7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𝒕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hr-HR" sz="7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hr-HR" sz="7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sz="7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𝒇</m:t>
                                        </m:r>
                                      </m:e>
                                      <m:sub>
                                        <m:r>
                                          <a:rPr lang="hr-HR" sz="7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𝒕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159765">
                    <a:tc>
                      <a:txBody>
                        <a:bodyPr/>
                        <a:lstStyle/>
                        <a:p>
                          <a:r>
                            <a:rPr lang="hr-HR" sz="600" dirty="0" err="1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501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0.002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159765">
                    <a:tc>
                      <a:txBody>
                        <a:bodyPr/>
                        <a:lstStyle/>
                        <a:p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499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0.002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181712">
                    <a:tc>
                      <a:txBody>
                        <a:bodyPr/>
                        <a:lstStyle/>
                        <a:p>
                          <a:pPr algn="r"/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7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l-GR" sz="700" b="1" i="1">
                                      <a:latin typeface="Cambria Math"/>
                                    </a:rPr>
                                    <m:t>𝝌</m:t>
                                  </m:r>
                                </m:e>
                                <m:sup>
                                  <m:r>
                                    <a:rPr lang="hr-HR" sz="7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: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600" dirty="0">
                              <a:solidFill>
                                <a:schemeClr val="tx1"/>
                              </a:solidFill>
                            </a:rPr>
                            <a:t>0.004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ic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8746588"/>
                  </p:ext>
                </p:extLst>
              </p:nvPr>
            </p:nvGraphicFramePr>
            <p:xfrm>
              <a:off x="345588" y="2091851"/>
              <a:ext cx="2090727" cy="13203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8630"/>
                    <a:gridCol w="452512"/>
                    <a:gridCol w="482679"/>
                    <a:gridCol w="726906"/>
                  </a:tblGrid>
                  <a:tr h="218408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Third </a:t>
                          </a:r>
                          <a:r>
                            <a:rPr lang="hr-HR" sz="800" dirty="0" err="1" smtClean="0">
                              <a:solidFill>
                                <a:schemeClr val="tx1"/>
                              </a:solidFill>
                            </a:rPr>
                            <a:t>height</a:t>
                          </a:r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 (1m)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427927"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1429" t="-51429" r="-390000" b="-16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94667" t="-51429" r="-264000" b="-16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184810" t="-51429" r="-150633" b="-16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189076" t="-51429" b="-161429"/>
                          </a:stretch>
                        </a:blipFill>
                      </a:tcPr>
                    </a:tc>
                  </a:tr>
                  <a:tr h="213360">
                    <a:tc>
                      <a:txBody>
                        <a:bodyPr/>
                        <a:lstStyle/>
                        <a:p>
                          <a:r>
                            <a:rPr lang="hr-HR" sz="800" dirty="0" err="1" smtClean="0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501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0.002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13360">
                    <a:tc>
                      <a:txBody>
                        <a:bodyPr/>
                        <a:lstStyle/>
                        <a:p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499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0.002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47269">
                    <a:tc>
                      <a:txBody>
                        <a:bodyPr/>
                        <a:lstStyle/>
                        <a:p>
                          <a:pPr algn="r"/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184810" t="-429268" r="-150633" b="-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 smtClean="0">
                              <a:solidFill>
                                <a:schemeClr val="tx1"/>
                              </a:solidFill>
                            </a:rPr>
                            <a:t>0.004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464" y="566112"/>
            <a:ext cx="2042911" cy="144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64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98617925-36E9-4BA4-9309-59BB2E9AD6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28</a:t>
            </a:fld>
            <a:endParaRPr lang="en-GB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ic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1638635"/>
                  </p:ext>
                </p:extLst>
              </p:nvPr>
            </p:nvGraphicFramePr>
            <p:xfrm>
              <a:off x="2705947" y="796616"/>
              <a:ext cx="1488902" cy="11447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24595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317538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359877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  <a:gridCol w="486892">
                      <a:extLst>
                        <a:ext uri="{9D8B030D-6E8A-4147-A177-3AD203B41FA5}">
                          <a16:colId xmlns="" xmlns:a16="http://schemas.microsoft.com/office/drawing/2014/main" val="20003"/>
                        </a:ext>
                      </a:extLst>
                    </a:gridCol>
                  </a:tblGrid>
                  <a:tr h="186282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First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way</a:t>
                          </a:r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: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Parallel</a:t>
                          </a:r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to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the</a:t>
                          </a:r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floor</a:t>
                          </a:r>
                          <a:endParaRPr lang="hr-HR" sz="8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6384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sz="8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oMath>
                            </m:oMathPara>
                          </a14:m>
                          <a:endParaRPr lang="hr-HR" sz="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9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9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9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9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9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9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hr-HR" sz="9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hr-HR" sz="9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hr-HR" sz="9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hr-HR" sz="9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9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9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𝟎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hr-HR" sz="9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hr-HR" sz="9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9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9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𝒕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hr-HR" sz="9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hr-HR" sz="9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sz="9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𝒇</m:t>
                                        </m:r>
                                      </m:e>
                                      <m:sub>
                                        <m:r>
                                          <a:rPr lang="hr-HR" sz="9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𝒕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186212">
                    <a:tc>
                      <a:txBody>
                        <a:bodyPr/>
                        <a:lstStyle/>
                        <a:p>
                          <a:r>
                            <a:rPr lang="hr-HR" sz="800" dirty="0" err="1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502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0.008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186212">
                    <a:tc>
                      <a:txBody>
                        <a:bodyPr/>
                        <a:lstStyle/>
                        <a:p>
                          <a:r>
                            <a:rPr lang="hr-HR" sz="800" dirty="0" err="1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498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0.008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204624">
                    <a:tc>
                      <a:txBody>
                        <a:bodyPr/>
                        <a:lstStyle/>
                        <a:p>
                          <a:pPr algn="r"/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9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l-GR" sz="900" b="1" i="1">
                                      <a:latin typeface="Cambria Math"/>
                                    </a:rPr>
                                    <m:t>𝝌</m:t>
                                  </m:r>
                                </m:e>
                                <m:sup>
                                  <m:r>
                                    <a:rPr lang="hr-HR" sz="9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: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0.016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ic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1638635"/>
                  </p:ext>
                </p:extLst>
              </p:nvPr>
            </p:nvGraphicFramePr>
            <p:xfrm>
              <a:off x="2705947" y="796616"/>
              <a:ext cx="1488902" cy="11447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24595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317538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  <a:gridCol w="359877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2"/>
                        </a:ext>
                      </a:extLst>
                    </a:gridCol>
                    <a:gridCol w="48689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3"/>
                        </a:ext>
                      </a:extLst>
                    </a:gridCol>
                  </a:tblGrid>
                  <a:tr h="189118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First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way</a:t>
                          </a:r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: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Parallel</a:t>
                          </a:r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to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the</a:t>
                          </a:r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floor</a:t>
                          </a:r>
                          <a:endParaRPr lang="hr-HR" sz="8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369966"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887" t="-53333" r="-362264" b="-16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03846" t="-53333" r="-269231" b="-16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79661" t="-53333" r="-137288" b="-16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06250" t="-53333" r="-1250" b="-16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  <a:tr h="189118">
                    <a:tc>
                      <a:txBody>
                        <a:bodyPr/>
                        <a:lstStyle/>
                        <a:p>
                          <a:r>
                            <a:rPr lang="hr-HR" sz="800" dirty="0" err="1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502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0.008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189118">
                    <a:tc>
                      <a:txBody>
                        <a:bodyPr/>
                        <a:lstStyle/>
                        <a:p>
                          <a:r>
                            <a:rPr lang="hr-HR" sz="800" dirty="0" err="1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498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0.008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  <a:tr h="207470">
                    <a:tc>
                      <a:txBody>
                        <a:bodyPr/>
                        <a:lstStyle/>
                        <a:p>
                          <a:pPr algn="r"/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79661" t="-452941" r="-137288" b="-147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0.016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3485400"/>
              </p:ext>
            </p:extLst>
          </p:nvPr>
        </p:nvGraphicFramePr>
        <p:xfrm>
          <a:off x="0" y="330187"/>
          <a:ext cx="2678113" cy="215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SPW 14.0 Graph" r:id="rId5" imgW="5440533" imgH="4367870" progId="SigmaPlotGraphicObject.13">
                  <p:embed/>
                </p:oleObj>
              </mc:Choice>
              <mc:Fallback>
                <p:oleObj name="SPW 14.0 Graph" r:id="rId5" imgW="5440533" imgH="4367870" progId="SigmaPlotGraphicObject.13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0187"/>
                        <a:ext cx="2678113" cy="2151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ic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7192155"/>
                  </p:ext>
                </p:extLst>
              </p:nvPr>
            </p:nvGraphicFramePr>
            <p:xfrm>
              <a:off x="2639537" y="2154044"/>
              <a:ext cx="1636084" cy="11481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7636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347636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347636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  <a:gridCol w="593176">
                      <a:extLst>
                        <a:ext uri="{9D8B030D-6E8A-4147-A177-3AD203B41FA5}">
                          <a16:colId xmlns="" xmlns:a16="http://schemas.microsoft.com/office/drawing/2014/main" val="20003"/>
                        </a:ext>
                      </a:extLst>
                    </a:gridCol>
                  </a:tblGrid>
                  <a:tr h="186212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Second</a:t>
                          </a:r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way</a:t>
                          </a:r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: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vertical</a:t>
                          </a:r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to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the</a:t>
                          </a:r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floor</a:t>
                          </a:r>
                          <a:endParaRPr lang="hr-HR" sz="8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7171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sz="8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oMath>
                            </m:oMathPara>
                          </a14:m>
                          <a:endParaRPr lang="hr-HR" sz="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9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9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9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9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9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9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hr-HR" sz="9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hr-HR" sz="9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hr-HR" sz="9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hr-HR" sz="9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9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9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𝟎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hr-HR" sz="9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hr-HR" sz="9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9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9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𝒕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hr-HR" sz="9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hr-HR" sz="9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sz="9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𝒇</m:t>
                                        </m:r>
                                      </m:e>
                                      <m:sub>
                                        <m:r>
                                          <a:rPr lang="hr-HR" sz="9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𝒕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188789">
                    <a:tc>
                      <a:txBody>
                        <a:bodyPr/>
                        <a:lstStyle/>
                        <a:p>
                          <a:r>
                            <a:rPr lang="hr-HR" sz="800" dirty="0" err="1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501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0.002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188789">
                    <a:tc>
                      <a:txBody>
                        <a:bodyPr/>
                        <a:lstStyle/>
                        <a:p>
                          <a:r>
                            <a:rPr lang="hr-HR" sz="800" dirty="0" err="1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499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0.002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209051">
                    <a:tc>
                      <a:txBody>
                        <a:bodyPr/>
                        <a:lstStyle/>
                        <a:p>
                          <a:pPr algn="r"/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9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l-GR" sz="900" b="1" i="1">
                                      <a:latin typeface="Cambria Math"/>
                                    </a:rPr>
                                    <m:t>𝝌</m:t>
                                  </m:r>
                                </m:e>
                                <m:sup>
                                  <m:r>
                                    <a:rPr lang="hr-HR" sz="9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: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0.004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ic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7192155"/>
                  </p:ext>
                </p:extLst>
              </p:nvPr>
            </p:nvGraphicFramePr>
            <p:xfrm>
              <a:off x="2639537" y="2154044"/>
              <a:ext cx="1636084" cy="11481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7636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347636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  <a:gridCol w="347636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2"/>
                        </a:ext>
                      </a:extLst>
                    </a:gridCol>
                    <a:gridCol w="593176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3"/>
                        </a:ext>
                      </a:extLst>
                    </a:gridCol>
                  </a:tblGrid>
                  <a:tr h="189118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Second</a:t>
                          </a:r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way</a:t>
                          </a:r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: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vertical</a:t>
                          </a:r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to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the</a:t>
                          </a:r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floor</a:t>
                          </a:r>
                          <a:endParaRPr lang="hr-HR" sz="8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371714"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1754" t="-50820" r="-371930" b="-1655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101754" t="-50820" r="-271930" b="-1655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201754" t="-50820" r="-171930" b="-1655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177320" t="-50820" r="-1031" b="-1655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  <a:tr h="189118">
                    <a:tc>
                      <a:txBody>
                        <a:bodyPr/>
                        <a:lstStyle/>
                        <a:p>
                          <a:r>
                            <a:rPr lang="hr-HR" sz="800" dirty="0" err="1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501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0.002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189118">
                    <a:tc>
                      <a:txBody>
                        <a:bodyPr/>
                        <a:lstStyle/>
                        <a:p>
                          <a:r>
                            <a:rPr lang="hr-HR" sz="800" dirty="0" err="1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499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0.002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  <a:tr h="209051">
                    <a:tc>
                      <a:txBody>
                        <a:bodyPr/>
                        <a:lstStyle/>
                        <a:p>
                          <a:pPr algn="r"/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201754" t="-455882" r="-171930" b="-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0.004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73222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98617925-36E9-4BA4-9309-59BB2E9AD6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29</a:t>
            </a:fld>
            <a:endParaRPr lang="en-GB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ic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4450270"/>
                  </p:ext>
                </p:extLst>
              </p:nvPr>
            </p:nvGraphicFramePr>
            <p:xfrm>
              <a:off x="2774225" y="989633"/>
              <a:ext cx="1521284" cy="108112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5487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345487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345487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  <a:gridCol w="484823">
                      <a:extLst>
                        <a:ext uri="{9D8B030D-6E8A-4147-A177-3AD203B41FA5}">
                          <a16:colId xmlns="" xmlns:a16="http://schemas.microsoft.com/office/drawing/2014/main" val="20003"/>
                        </a:ext>
                      </a:extLst>
                    </a:gridCol>
                  </a:tblGrid>
                  <a:tr h="190391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Coin</a:t>
                          </a:r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with</a:t>
                          </a:r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a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bulge</a:t>
                          </a:r>
                          <a:endParaRPr lang="hr-HR" sz="7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391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sz="7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oMath>
                            </m:oMathPara>
                          </a14:m>
                          <a:endParaRPr lang="hr-HR" sz="7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8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8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8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8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8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8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hr-HR" sz="8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hr-HR" sz="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hr-HR" sz="8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𝟎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hr-HR" sz="8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8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8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𝒕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hr-HR" sz="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hr-HR" sz="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sz="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𝒇</m:t>
                                        </m:r>
                                      </m:e>
                                      <m:sub>
                                        <m:r>
                                          <a:rPr lang="hr-HR" sz="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𝒕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179192">
                    <a:tc>
                      <a:txBody>
                        <a:bodyPr/>
                        <a:lstStyle/>
                        <a:p>
                          <a:r>
                            <a:rPr lang="hr-HR" sz="700" dirty="0" err="1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535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2.45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179192">
                    <a:tc>
                      <a:txBody>
                        <a:bodyPr/>
                        <a:lstStyle/>
                        <a:p>
                          <a:r>
                            <a:rPr lang="hr-HR" sz="700" dirty="0" err="1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465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2.45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193191">
                    <a:tc>
                      <a:txBody>
                        <a:bodyPr/>
                        <a:lstStyle/>
                        <a:p>
                          <a:pPr algn="r"/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8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l-GR" sz="800" b="1" i="1">
                                      <a:latin typeface="Cambria Math"/>
                                    </a:rPr>
                                    <m:t>𝝌</m:t>
                                  </m:r>
                                </m:e>
                                <m:sup>
                                  <m:r>
                                    <a:rPr lang="hr-HR" sz="8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:</a:t>
                          </a:r>
                        </a:p>
                      </a:txBody>
                      <a:tcPr marL="58568" marR="58568" marT="33599" marB="33599">
                        <a:lnL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4.9</a:t>
                          </a:r>
                        </a:p>
                      </a:txBody>
                      <a:tcPr marL="58568" marR="58568" marT="33599" marB="33599">
                        <a:lnL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ic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4450270"/>
                  </p:ext>
                </p:extLst>
              </p:nvPr>
            </p:nvGraphicFramePr>
            <p:xfrm>
              <a:off x="2774225" y="989633"/>
              <a:ext cx="1521284" cy="108112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5487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345487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  <a:gridCol w="345487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2"/>
                        </a:ext>
                      </a:extLst>
                    </a:gridCol>
                    <a:gridCol w="484823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3"/>
                        </a:ext>
                      </a:extLst>
                    </a:gridCol>
                  </a:tblGrid>
                  <a:tr h="190391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Coin</a:t>
                          </a:r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with</a:t>
                          </a:r>
                          <a:r>
                            <a:rPr lang="hr-HR" sz="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a </a:t>
                          </a:r>
                          <a:r>
                            <a:rPr lang="hr-HR" sz="8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bulge</a:t>
                          </a:r>
                          <a:endParaRPr lang="hr-HR" sz="7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339159"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55357" r="-338596" b="-16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00000" t="-55357" r="-238596" b="-16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03571" t="-55357" r="-142857" b="-16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12500" t="-55357" b="-16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  <a:tr h="179192">
                    <a:tc>
                      <a:txBody>
                        <a:bodyPr/>
                        <a:lstStyle/>
                        <a:p>
                          <a:r>
                            <a:rPr lang="hr-HR" sz="700" dirty="0" err="1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535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2.45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179192">
                    <a:tc>
                      <a:txBody>
                        <a:bodyPr/>
                        <a:lstStyle/>
                        <a:p>
                          <a:r>
                            <a:rPr lang="hr-HR" sz="700" dirty="0" err="1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465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2.45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  <a:tr h="193191">
                    <a:tc>
                      <a:txBody>
                        <a:bodyPr/>
                        <a:lstStyle/>
                        <a:p>
                          <a:pPr algn="r"/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03571" t="-456250" r="-142857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4.9</a:t>
                          </a:r>
                        </a:p>
                      </a:txBody>
                      <a:tcPr marL="58568" marR="58568" marT="33599" marB="33599">
                        <a:lnL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1179557"/>
              </p:ext>
            </p:extLst>
          </p:nvPr>
        </p:nvGraphicFramePr>
        <p:xfrm>
          <a:off x="56644" y="245163"/>
          <a:ext cx="2654300" cy="212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SPW 11.0 Graph" r:id="rId5" imgW="5375160" imgH="4311360" progId="SigmaPlotGraphicObject.10">
                  <p:embed/>
                </p:oleObj>
              </mc:Choice>
              <mc:Fallback>
                <p:oleObj name="SPW 11.0 Graph" r:id="rId5" imgW="5375160" imgH="4311360" progId="SigmaPlotGraphicObject.10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44" y="245163"/>
                        <a:ext cx="2654300" cy="2128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ic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4852829"/>
                  </p:ext>
                </p:extLst>
              </p:nvPr>
            </p:nvGraphicFramePr>
            <p:xfrm>
              <a:off x="1525649" y="2559959"/>
              <a:ext cx="1564290" cy="11802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5254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355254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355254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  <a:gridCol w="498528">
                      <a:extLst>
                        <a:ext uri="{9D8B030D-6E8A-4147-A177-3AD203B41FA5}">
                          <a16:colId xmlns="" xmlns:a16="http://schemas.microsoft.com/office/drawing/2014/main" val="20003"/>
                        </a:ext>
                      </a:extLst>
                    </a:gridCol>
                  </a:tblGrid>
                  <a:tr h="224604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9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Symmetrical</a:t>
                          </a:r>
                          <a:r>
                            <a:rPr lang="hr-HR" sz="9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hr-HR" sz="9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coin</a:t>
                          </a:r>
                          <a:endParaRPr lang="hr-HR" sz="8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6384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sz="8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oMath>
                            </m:oMathPara>
                          </a14:m>
                          <a:endParaRPr lang="hr-HR" sz="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9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9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9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sz="9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9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hr-HR" sz="9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hr-HR" sz="9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hr-HR" sz="9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hr-HR" sz="9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hr-HR" sz="9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9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9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𝟎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hr-HR" sz="9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hr-HR" sz="9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900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9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𝒕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hr-HR" sz="9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hr-HR" sz="9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sz="9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𝒇</m:t>
                                        </m:r>
                                      </m:e>
                                      <m:sub>
                                        <m:r>
                                          <a:rPr lang="hr-HR" sz="9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𝒕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186212">
                    <a:tc>
                      <a:txBody>
                        <a:bodyPr/>
                        <a:lstStyle/>
                        <a:p>
                          <a:r>
                            <a:rPr lang="hr-HR" sz="800" dirty="0" err="1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501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0.002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186212">
                    <a:tc>
                      <a:txBody>
                        <a:bodyPr/>
                        <a:lstStyle/>
                        <a:p>
                          <a:r>
                            <a:rPr lang="hr-HR" sz="800" dirty="0" err="1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499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0.002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204624">
                    <a:tc>
                      <a:txBody>
                        <a:bodyPr/>
                        <a:lstStyle/>
                        <a:p>
                          <a:pPr algn="r"/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9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l-GR" sz="900" b="1" i="1">
                                      <a:latin typeface="Cambria Math"/>
                                    </a:rPr>
                                    <m:t>𝝌</m:t>
                                  </m:r>
                                </m:e>
                                <m:sup>
                                  <m:r>
                                    <a:rPr lang="hr-HR" sz="9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: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0.004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ic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4852829"/>
                  </p:ext>
                </p:extLst>
              </p:nvPr>
            </p:nvGraphicFramePr>
            <p:xfrm>
              <a:off x="1525649" y="2559959"/>
              <a:ext cx="1564290" cy="11802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5254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355254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  <a:gridCol w="355254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2"/>
                        </a:ext>
                      </a:extLst>
                    </a:gridCol>
                    <a:gridCol w="498528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3"/>
                        </a:ext>
                      </a:extLst>
                    </a:gridCol>
                  </a:tblGrid>
                  <a:tr h="224604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9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Symmetrical</a:t>
                          </a:r>
                          <a:r>
                            <a:rPr lang="hr-HR" sz="9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hr-HR" sz="9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coin</a:t>
                          </a:r>
                          <a:endParaRPr lang="hr-HR" sz="8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369966"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t="-62295" r="-343103" b="-1655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98305" t="-62295" r="-237288" b="-1655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201724" t="-62295" r="-141379" b="-1655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213415" t="-62295" b="-1655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  <a:tr h="189118">
                    <a:tc>
                      <a:txBody>
                        <a:bodyPr/>
                        <a:lstStyle/>
                        <a:p>
                          <a:r>
                            <a:rPr lang="hr-HR" sz="800" dirty="0" err="1">
                              <a:solidFill>
                                <a:schemeClr val="tx1"/>
                              </a:solidFill>
                            </a:rPr>
                            <a:t>Tail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501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0.002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189118">
                    <a:tc>
                      <a:txBody>
                        <a:bodyPr/>
                        <a:lstStyle/>
                        <a:p>
                          <a:r>
                            <a:rPr lang="hr-HR" sz="800" dirty="0" err="1">
                              <a:solidFill>
                                <a:schemeClr val="tx1"/>
                              </a:solidFill>
                            </a:rPr>
                            <a:t>head</a:t>
                          </a:r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499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0.002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  <a:tr h="207470">
                    <a:tc>
                      <a:txBody>
                        <a:bodyPr/>
                        <a:lstStyle/>
                        <a:p>
                          <a:pPr algn="r"/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hr-HR"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201724" t="-473529" r="-141379" b="-147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r-HR" sz="800" dirty="0">
                              <a:solidFill>
                                <a:schemeClr val="tx1"/>
                              </a:solidFill>
                            </a:rPr>
                            <a:t>0.004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75498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299470" y="500975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en-GB" sz="29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Demonstration of the phenomenon</a:t>
            </a:r>
            <a:endParaRPr sz="2900" dirty="0">
              <a:latin typeface="Tw Cen MT Condensed" panose="020B0606020104020203" pitchFamily="34" charset="-18"/>
              <a:ea typeface="Droid Sans"/>
              <a:cs typeface="Droid Sans"/>
              <a:sym typeface="Droid Sans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811199E2-4452-4917-BCCF-E6BB89316F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3</a:t>
            </a:fld>
            <a:endParaRPr lang="en-GB" sz="1000" dirty="0"/>
          </a:p>
        </p:txBody>
      </p:sp>
      <p:pic>
        <p:nvPicPr>
          <p:cNvPr id="4" name="IMG_2435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804" r="11568"/>
          <a:stretch/>
        </p:blipFill>
        <p:spPr>
          <a:xfrm>
            <a:off x="914400" y="1377487"/>
            <a:ext cx="2468711" cy="2046806"/>
          </a:xfrm>
          <a:prstGeom prst="rect">
            <a:avLst/>
          </a:prstGeom>
        </p:spPr>
      </p:pic>
      <p:sp>
        <p:nvSpPr>
          <p:cNvPr id="2" name="TekstniOkvir 1"/>
          <p:cNvSpPr txBox="1"/>
          <p:nvPr/>
        </p:nvSpPr>
        <p:spPr>
          <a:xfrm>
            <a:off x="0" y="3491866"/>
            <a:ext cx="4031577" cy="159293"/>
          </a:xfrm>
          <a:prstGeom prst="rect">
            <a:avLst/>
          </a:prstGeom>
          <a:noFill/>
        </p:spPr>
        <p:txBody>
          <a:bodyPr wrap="square" lIns="66311" tIns="33156" rIns="66311" bIns="33156" rtlCol="0">
            <a:spAutoFit/>
          </a:bodyPr>
          <a:lstStyle/>
          <a:p>
            <a:r>
              <a:rPr lang="hr-HR" sz="600" dirty="0"/>
              <a:t>https://dribbble.com/shots/3535524-Coin-Toss-Animation</a:t>
            </a:r>
          </a:p>
        </p:txBody>
      </p:sp>
      <p:cxnSp>
        <p:nvCxnSpPr>
          <p:cNvPr id="6" name="Ravni poveznik 5"/>
          <p:cNvCxnSpPr/>
          <p:nvPr/>
        </p:nvCxnSpPr>
        <p:spPr>
          <a:xfrm>
            <a:off x="273305" y="468487"/>
            <a:ext cx="0" cy="75007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Angles</a:t>
            </a:r>
            <a:endParaRPr lang="hr-HR" dirty="0"/>
          </a:p>
        </p:txBody>
      </p:sp>
      <p:sp>
        <p:nvSpPr>
          <p:cNvPr id="8" name="Rezervirano mjesto sadržaja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1,5840</a:t>
            </a:r>
          </a:p>
          <a:p>
            <a:r>
              <a:rPr lang="hr-HR" dirty="0"/>
              <a:t>1,7364</a:t>
            </a:r>
          </a:p>
          <a:p>
            <a:r>
              <a:rPr lang="hr-HR" dirty="0"/>
              <a:t>2,5554</a:t>
            </a:r>
          </a:p>
          <a:p>
            <a:r>
              <a:rPr lang="hr-HR" dirty="0"/>
              <a:t>3,393</a:t>
            </a:r>
          </a:p>
          <a:p>
            <a:r>
              <a:rPr lang="hr-HR" dirty="0"/>
              <a:t>3,775</a:t>
            </a:r>
          </a:p>
          <a:p>
            <a:endParaRPr lang="hr-HR"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98617925-36E9-4BA4-9309-59BB2E9AD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30</a:t>
            </a:fld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614317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299470" y="516092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en-GB" sz="3200" dirty="0"/>
              <a:t>Outline</a:t>
            </a:r>
            <a:endParaRPr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Dijagram 1">
                <a:extLst>
                  <a:ext uri="{FF2B5EF4-FFF2-40B4-BE49-F238E27FC236}">
                    <a16:creationId xmlns="" xmlns:a16="http://schemas.microsoft.com/office/drawing/2014/main" id="{ED181BC9-FEF5-4AFC-A35D-683CE8D7AB2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62040761"/>
                  </p:ext>
                </p:extLst>
              </p:nvPr>
            </p:nvGraphicFramePr>
            <p:xfrm>
              <a:off x="244257" y="901874"/>
              <a:ext cx="4014592" cy="287796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2" name="Dijagram 1">
                <a:extLst>
                  <a:ext uri="{FF2B5EF4-FFF2-40B4-BE49-F238E27FC236}">
                    <a16:creationId xmlns:a16="http://schemas.microsoft.com/office/drawing/2014/main" id="{ED181BC9-FEF5-4AFC-A35D-683CE8D7AB2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62040761"/>
                  </p:ext>
                </p:extLst>
              </p:nvPr>
            </p:nvGraphicFramePr>
            <p:xfrm>
              <a:off x="244257" y="901874"/>
              <a:ext cx="4014592" cy="287796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C66F86CD-F34B-4E28-8174-433A75A55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167" indent="0">
              <a:buNone/>
            </a:pPr>
            <a:r>
              <a:rPr lang="hr-HR" dirty="0"/>
              <a:t> </a:t>
            </a: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C4B6AB9B-4AA7-4672-A30B-37F82FCE8D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4</a:t>
            </a:fld>
            <a:endParaRPr lang="en-GB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33563" y="511753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hr-HR" sz="2900" dirty="0" err="1">
                <a:solidFill>
                  <a:schemeClr val="tx1"/>
                </a:solidFill>
              </a:rPr>
              <a:t>Bernoulli</a:t>
            </a:r>
            <a:r>
              <a:rPr lang="hr-HR" sz="2900" dirty="0">
                <a:solidFill>
                  <a:schemeClr val="tx1"/>
                </a:solidFill>
              </a:rPr>
              <a:t>‘s </a:t>
            </a:r>
            <a:r>
              <a:rPr lang="hr-HR" sz="2900" dirty="0" err="1">
                <a:solidFill>
                  <a:schemeClr val="tx1"/>
                </a:solidFill>
              </a:rPr>
              <a:t>distribution</a:t>
            </a:r>
            <a:endParaRPr sz="2900" dirty="0">
              <a:solidFill>
                <a:schemeClr val="tx1"/>
              </a:solidFill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235236" y="1371557"/>
            <a:ext cx="2180793" cy="1842569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pPr marL="207223" indent="-207223">
              <a:spcBef>
                <a:spcPts val="870"/>
              </a:spcBef>
              <a:spcAft>
                <a:spcPts val="870"/>
              </a:spcAft>
            </a:pPr>
            <a:r>
              <a:rPr lang="hr-HR" sz="1400" dirty="0"/>
              <a:t>used in modeling random features that can have exactly </a:t>
            </a:r>
            <a:r>
              <a:rPr lang="hr-HR" sz="1400" b="1" dirty="0"/>
              <a:t>two values </a:t>
            </a:r>
          </a:p>
          <a:p>
            <a:pPr marL="0" indent="0">
              <a:spcBef>
                <a:spcPts val="870"/>
              </a:spcBef>
              <a:spcAft>
                <a:spcPts val="870"/>
              </a:spcAft>
              <a:buNone/>
            </a:pPr>
            <a:endParaRPr lang="hr-HR" sz="1400" b="1" dirty="0"/>
          </a:p>
          <a:p>
            <a:pPr marL="207223" indent="-207223">
              <a:spcBef>
                <a:spcPts val="870"/>
              </a:spcBef>
              <a:spcAft>
                <a:spcPts val="870"/>
              </a:spcAft>
            </a:pPr>
            <a:r>
              <a:rPr lang="hr-HR" sz="1400" dirty="0"/>
              <a:t>p - </a:t>
            </a:r>
            <a:r>
              <a:rPr lang="hr-HR" sz="1400" b="1" dirty="0" err="1"/>
              <a:t>probability</a:t>
            </a:r>
            <a:r>
              <a:rPr lang="hr-HR" sz="1400" dirty="0"/>
              <a:t> </a:t>
            </a:r>
            <a:r>
              <a:rPr lang="hr-HR" sz="1400" dirty="0" err="1"/>
              <a:t>of</a:t>
            </a:r>
            <a:r>
              <a:rPr lang="hr-HR" sz="1400" dirty="0"/>
              <a:t> </a:t>
            </a:r>
            <a:r>
              <a:rPr lang="hr-HR" sz="1400" dirty="0" err="1"/>
              <a:t>success</a:t>
            </a:r>
            <a:endParaRPr lang="hr-HR" sz="1400" dirty="0"/>
          </a:p>
          <a:p>
            <a:pPr marL="0" indent="0">
              <a:spcBef>
                <a:spcPts val="870"/>
              </a:spcBef>
              <a:spcAft>
                <a:spcPts val="870"/>
              </a:spcAft>
              <a:buNone/>
            </a:pPr>
            <a:endParaRPr lang="hr-HR" dirty="0"/>
          </a:p>
          <a:p>
            <a:pPr marL="0" indent="0">
              <a:spcBef>
                <a:spcPts val="870"/>
              </a:spcBef>
              <a:spcAft>
                <a:spcPts val="870"/>
              </a:spcAft>
              <a:buNone/>
            </a:pPr>
            <a:endParaRPr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2BE0725E-BF05-4428-A22B-CD29ED0B11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5</a:t>
            </a:fld>
            <a:endParaRPr lang="en-GB" sz="1000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33385500"/>
              </p:ext>
            </p:extLst>
          </p:nvPr>
        </p:nvGraphicFramePr>
        <p:xfrm>
          <a:off x="2320664" y="1257838"/>
          <a:ext cx="1654752" cy="1324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62208" y="2582029"/>
                <a:ext cx="2186278" cy="1093459"/>
              </a:xfrm>
              <a:prstGeom prst="rect">
                <a:avLst/>
              </a:prstGeom>
              <a:noFill/>
            </p:spPr>
            <p:txBody>
              <a:bodyPr wrap="square" lIns="66311" tIns="33156" rIns="66311" bIns="3315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400" i="1" smtClean="0">
                          <a:latin typeface="Cambria Math"/>
                        </a:rPr>
                        <m:t>𝑋</m:t>
                      </m:r>
                      <m:r>
                        <a:rPr lang="hr-HR" sz="140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hr-HR" sz="14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hr-HR" sz="14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hr-HR" sz="1400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hr-HR" sz="1400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hr-HR" sz="14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e>
                                <m:r>
                                  <a:rPr lang="hr-HR" sz="1400" i="1">
                                    <a:latin typeface="Cambria Math"/>
                                  </a:rPr>
                                  <m:t>𝑝</m:t>
                                </m:r>
                              </m:e>
                            </m:mr>
                          </m:m>
                        </m:e>
                      </m:d>
                      <m:r>
                        <a:rPr lang="hr-HR" sz="1400" i="1">
                          <a:latin typeface="Cambria Math"/>
                        </a:rPr>
                        <m:t>, </m:t>
                      </m:r>
                      <m:r>
                        <a:rPr lang="hr-HR" sz="1400" i="1">
                          <a:latin typeface="Cambria Math"/>
                        </a:rPr>
                        <m:t>𝑝</m:t>
                      </m:r>
                      <m:r>
                        <a:rPr lang="hr-HR" sz="1400" i="1">
                          <a:latin typeface="Cambria Math"/>
                        </a:rPr>
                        <m:t>∈</m:t>
                      </m:r>
                      <m:d>
                        <m:dPr>
                          <m:begChr m:val="〈"/>
                          <m:endChr m:val="〉"/>
                          <m:ctrlPr>
                            <a:rPr lang="hr-HR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hr-HR" sz="1400" i="1">
                              <a:latin typeface="Cambria Math"/>
                            </a:rPr>
                            <m:t>0,1</m:t>
                          </m:r>
                        </m:e>
                      </m:d>
                    </m:oMath>
                  </m:oMathPara>
                </a14:m>
                <a:endParaRPr lang="hr-HR" sz="1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4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hr-HR" sz="1400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400" i="1">
                          <a:latin typeface="Cambria Math"/>
                        </a:rPr>
                        <m:t>𝑞</m:t>
                      </m:r>
                      <m:r>
                        <a:rPr lang="hr-HR" sz="1400" i="1">
                          <a:latin typeface="Cambria Math"/>
                        </a:rPr>
                        <m:t>=1−</m:t>
                      </m:r>
                      <m:r>
                        <a:rPr lang="hr-HR" sz="1400" i="1">
                          <a:latin typeface="Cambria Math"/>
                        </a:rPr>
                        <m:t>𝑝</m:t>
                      </m:r>
                    </m:oMath>
                  </m:oMathPara>
                </a14:m>
                <a:endParaRPr lang="hr-HR" sz="1400" dirty="0"/>
              </a:p>
              <a:p>
                <a:endParaRPr lang="hr-HR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208" y="2582029"/>
                <a:ext cx="2186278" cy="10934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0" name="Shape 80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333563" y="511753"/>
                <a:ext cx="4093143" cy="315648"/>
              </a:xfrm>
              <a:prstGeom prst="rect">
                <a:avLst/>
              </a:prstGeom>
            </p:spPr>
            <p:txBody>
              <a:bodyPr spcFirstLastPara="1" wrap="square" lIns="49725" tIns="49725" rIns="49725" bIns="49725" anchor="t" anchorCtr="0">
                <a:noAutofit/>
              </a:bodyPr>
              <a:lstStyle/>
              <a:p>
                <a:pPr lvl="0"/>
                <a:r>
                  <a:rPr lang="hr-HR" sz="3200" dirty="0">
                    <a:solidFill>
                      <a:schemeClr val="tx1"/>
                    </a:solidFill>
                  </a:rPr>
                  <a:t>Statistical test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l-GR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𝜒</m:t>
                        </m:r>
                      </m:e>
                      <m:sup>
                        <m:r>
                          <a:rPr lang="hr-HR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hr-HR" sz="3200" dirty="0"/>
                  <a:t/>
                </a:r>
                <a:br>
                  <a:rPr lang="hr-HR" sz="3200" dirty="0"/>
                </a:br>
                <a:endParaRPr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Shape 8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20777" y="696379"/>
                <a:ext cx="6390450" cy="429525"/>
              </a:xfrm>
              <a:prstGeom prst="rect">
                <a:avLst/>
              </a:prstGeom>
              <a:blipFill rotWithShape="1">
                <a:blip r:embed="rId3"/>
                <a:stretch>
                  <a:fillRect l="-4194" t="-49296" b="-24647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Shape 8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116012" y="1797877"/>
                <a:ext cx="2310694" cy="1121514"/>
              </a:xfrm>
              <a:prstGeom prst="rect">
                <a:avLst/>
              </a:prstGeom>
            </p:spPr>
            <p:txBody>
              <a:bodyPr spcFirstLastPara="1" wrap="square" lIns="49725" tIns="49725" rIns="49725" bIns="49725" anchor="t" anchorCtr="0">
                <a:noAutofit/>
              </a:bodyPr>
              <a:lstStyle/>
              <a:p>
                <a:r>
                  <a:rPr lang="hr-HR" sz="1400" dirty="0">
                    <a:latin typeface="+mj-lt"/>
                  </a:rPr>
                  <a:t>2 options </a:t>
                </a:r>
                <a:r>
                  <a:rPr lang="hr-HR" sz="1400" dirty="0">
                    <a:latin typeface="+mj-lt"/>
                    <a:sym typeface="Wingdings" pitchFamily="2" charset="2"/>
                  </a:rPr>
                  <a:t>1</a:t>
                </a:r>
                <a:r>
                  <a:rPr lang="hr-HR" sz="1400" dirty="0">
                    <a:latin typeface="+mj-lt"/>
                    <a:cs typeface="Times New Roman"/>
                    <a:sym typeface="Wingdings" pitchFamily="2" charset="2"/>
                  </a:rPr>
                  <a:t>° of freedom</a:t>
                </a:r>
                <a:r>
                  <a:rPr lang="hr-HR" sz="1400" dirty="0">
                    <a:latin typeface="+mj-lt"/>
                  </a:rPr>
                  <a:t> </a:t>
                </a:r>
              </a:p>
              <a:p>
                <a:pPr marL="62167" indent="0">
                  <a:buNone/>
                </a:pPr>
                <a:endParaRPr lang="hr-HR" sz="1400" dirty="0">
                  <a:latin typeface="+mj-lt"/>
                </a:endParaRPr>
              </a:p>
              <a:p>
                <a:r>
                  <a:rPr lang="hr-HR" sz="1400" dirty="0">
                    <a:latin typeface="+mj-lt"/>
                  </a:rPr>
                  <a:t>D</a:t>
                </a:r>
                <a:r>
                  <a:rPr lang="hr-HR" sz="1400" i="1" baseline="-25000" dirty="0">
                    <a:latin typeface="+mj-lt"/>
                  </a:rPr>
                  <a:t>i</a:t>
                </a:r>
                <a:r>
                  <a:rPr lang="hr-HR" sz="1400" dirty="0">
                    <a:latin typeface="+mj-lt"/>
                  </a:rPr>
                  <a:t> &lt; 0,05 (5%) </a:t>
                </a:r>
                <a:r>
                  <a:rPr lang="hr-HR" sz="1400" dirty="0">
                    <a:latin typeface="+mj-lt"/>
                    <a:sym typeface="Wingdings" pitchFamily="2" charset="2"/>
                  </a:rPr>
                  <a:t></a:t>
                </a:r>
                <a:r>
                  <a:rPr lang="hr-HR" sz="1400" b="1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sz="14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l-GR" sz="1400" b="1" i="1">
                            <a:latin typeface="Cambria Math"/>
                          </a:rPr>
                          <m:t>𝝌</m:t>
                        </m:r>
                      </m:e>
                      <m:sup>
                        <m:r>
                          <a:rPr lang="hr-HR" sz="1400" b="1" i="1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hr-HR" sz="1400" b="1" dirty="0">
                    <a:latin typeface="+mj-lt"/>
                    <a:sym typeface="Wingdings" pitchFamily="2" charset="2"/>
                  </a:rPr>
                  <a:t> &lt; 3,841</a:t>
                </a:r>
                <a:endParaRPr sz="14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81" name="Shape 8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116012" y="1797877"/>
                <a:ext cx="2310694" cy="1121514"/>
              </a:xfrm>
              <a:prstGeom prst="rect">
                <a:avLst/>
              </a:prstGeom>
              <a:blipFill>
                <a:blip r:embed="rId4"/>
                <a:stretch>
                  <a:fillRect l="-792" t="-7065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2BE0725E-BF05-4428-A22B-CD29ED0B11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6</a:t>
            </a:fld>
            <a:endParaRPr lang="en-GB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niOkvir 4"/>
              <p:cNvSpPr txBox="1"/>
              <p:nvPr/>
            </p:nvSpPr>
            <p:spPr>
              <a:xfrm>
                <a:off x="-59441" y="1233662"/>
                <a:ext cx="2671672" cy="782668"/>
              </a:xfrm>
              <a:prstGeom prst="rect">
                <a:avLst/>
              </a:prstGeom>
              <a:noFill/>
            </p:spPr>
            <p:txBody>
              <a:bodyPr wrap="square" lIns="66311" tIns="33156" rIns="66311" bIns="3315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r-HR" sz="18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l-GR" sz="1800" b="1" i="1">
                              <a:latin typeface="Cambria Math"/>
                            </a:rPr>
                            <m:t>𝝌</m:t>
                          </m:r>
                        </m:e>
                        <m:sup>
                          <m:r>
                            <a:rPr lang="hr-HR" sz="1800" b="1" i="1"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hr-HR" sz="1800" b="1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hr-HR" sz="1800" b="1" i="1">
                              <a:latin typeface="Cambria Math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hr-HR" sz="1800" b="1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hr-HR" sz="1800" b="1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hr-HR" sz="1800" b="1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hr-HR" sz="1800" b="1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hr-HR" sz="1800" b="1" i="1">
                                              <a:latin typeface="Cambria Math"/>
                                              <a:ea typeface="Cambria Math"/>
                                            </a:rPr>
                                            <m:t>𝒇</m:t>
                                          </m:r>
                                        </m:e>
                                        <m:sub>
                                          <m:r>
                                            <a:rPr lang="hr-HR" sz="1800" b="1" i="1">
                                              <a:latin typeface="Cambria Math"/>
                                              <a:ea typeface="Cambria Math"/>
                                            </a:rPr>
                                            <m:t>𝟎</m:t>
                                          </m:r>
                                        </m:sub>
                                      </m:sSub>
                                      <m:r>
                                        <a:rPr lang="hr-HR" sz="1800" b="1" i="1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hr-HR" sz="1800" b="1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hr-HR" sz="1800" b="1" i="1">
                                              <a:latin typeface="Cambria Math"/>
                                              <a:ea typeface="Cambria Math"/>
                                            </a:rPr>
                                            <m:t>𝒇</m:t>
                                          </m:r>
                                        </m:e>
                                        <m:sub>
                                          <m:r>
                                            <a:rPr lang="hr-HR" sz="1800" b="1" i="1">
                                              <a:latin typeface="Cambria Math"/>
                                              <a:ea typeface="Cambria Math"/>
                                            </a:rPr>
                                            <m:t>𝒕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hr-HR" sz="1800" b="1" i="1"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hr-HR" sz="1800" b="1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sz="1800" b="1" i="1">
                                      <a:latin typeface="Cambria Math"/>
                                      <a:ea typeface="Cambria Math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hr-HR" sz="1800" b="1" i="1">
                                      <a:latin typeface="Cambria Math"/>
                                      <a:ea typeface="Cambria Math"/>
                                    </a:rPr>
                                    <m:t>𝒕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hr-HR" b="1" dirty="0"/>
              </a:p>
            </p:txBody>
          </p:sp>
        </mc:Choice>
        <mc:Fallback xmlns="">
          <p:sp>
            <p:nvSpPr>
              <p:cNvPr id="5" name="TekstniOkvi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9441" y="1233662"/>
                <a:ext cx="2671672" cy="7826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niOkvir 5"/>
              <p:cNvSpPr txBox="1"/>
              <p:nvPr/>
            </p:nvSpPr>
            <p:spPr>
              <a:xfrm>
                <a:off x="333563" y="2655091"/>
                <a:ext cx="3419878" cy="828515"/>
              </a:xfrm>
              <a:prstGeom prst="rect">
                <a:avLst/>
              </a:prstGeom>
              <a:noFill/>
            </p:spPr>
            <p:txBody>
              <a:bodyPr wrap="square" lIns="66311" tIns="33156" rIns="66311" bIns="33156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r-HR" sz="1800" b="1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hr-HR" sz="1800" b="1" i="1">
                            <a:latin typeface="Cambria Math"/>
                            <a:ea typeface="Cambria Math"/>
                          </a:rPr>
                          <m:t>𝒇</m:t>
                        </m:r>
                      </m:e>
                      <m:sub>
                        <m:r>
                          <a:rPr lang="hr-HR" sz="1800" b="1" i="1">
                            <a:latin typeface="Cambria Math"/>
                            <a:ea typeface="Cambria Math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hr-HR" sz="1100" dirty="0"/>
                  <a:t> - </a:t>
                </a:r>
                <a:r>
                  <a:rPr lang="hr-HR" sz="1400" dirty="0" err="1"/>
                  <a:t>observed</a:t>
                </a:r>
                <a:r>
                  <a:rPr lang="hr-HR" sz="1400" dirty="0"/>
                  <a:t> </a:t>
                </a:r>
                <a:r>
                  <a:rPr lang="hr-HR" sz="1400" dirty="0" err="1"/>
                  <a:t>frequency</a:t>
                </a:r>
                <a:endParaRPr lang="hr-HR" sz="11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r-HR" sz="1800" b="1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hr-HR" sz="1800" b="1" i="1">
                            <a:latin typeface="Cambria Math"/>
                            <a:ea typeface="Cambria Math"/>
                          </a:rPr>
                          <m:t>𝒇</m:t>
                        </m:r>
                      </m:e>
                      <m:sub>
                        <m:r>
                          <a:rPr lang="hr-HR" sz="1800" b="1" i="1">
                            <a:latin typeface="Cambria Math"/>
                            <a:ea typeface="Cambria Math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hr-HR" sz="1100" dirty="0"/>
                  <a:t>  - </a:t>
                </a:r>
                <a:r>
                  <a:rPr lang="hr-HR" sz="1400" dirty="0" err="1"/>
                  <a:t>expected</a:t>
                </a:r>
                <a:r>
                  <a:rPr lang="hr-HR" sz="1400" dirty="0"/>
                  <a:t> </a:t>
                </a:r>
                <a:r>
                  <a:rPr lang="hr-HR" sz="1400" dirty="0" err="1"/>
                  <a:t>frequency</a:t>
                </a:r>
                <a:endParaRPr lang="hr-HR" sz="14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hr-HR" sz="14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l-GR" sz="1400" b="1" i="1">
                            <a:latin typeface="Cambria Math"/>
                          </a:rPr>
                          <m:t>𝝌</m:t>
                        </m:r>
                      </m:e>
                      <m:sup>
                        <m:r>
                          <a:rPr lang="hr-HR" sz="1400" b="1" i="1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hr-HR" sz="1400" i="1" dirty="0"/>
                  <a:t>  - </a:t>
                </a:r>
                <a:r>
                  <a:rPr lang="hr-HR" sz="1400" dirty="0" err="1"/>
                  <a:t>deviation</a:t>
                </a:r>
                <a:r>
                  <a:rPr lang="hr-HR" sz="1400" dirty="0"/>
                  <a:t> </a:t>
                </a:r>
                <a:r>
                  <a:rPr lang="hr-HR" sz="1400" dirty="0" err="1"/>
                  <a:t>of</a:t>
                </a:r>
                <a:r>
                  <a:rPr lang="hr-HR" sz="1400" dirty="0"/>
                  <a:t> </a:t>
                </a:r>
                <a:r>
                  <a:rPr lang="hr-HR" sz="1400" dirty="0" err="1"/>
                  <a:t>expected</a:t>
                </a:r>
                <a:r>
                  <a:rPr lang="hr-HR" sz="1400" dirty="0"/>
                  <a:t> </a:t>
                </a:r>
                <a:r>
                  <a:rPr lang="hr-HR" sz="1400" dirty="0" err="1"/>
                  <a:t>frequency</a:t>
                </a:r>
                <a:endParaRPr lang="hr-HR" sz="1400" dirty="0"/>
              </a:p>
            </p:txBody>
          </p:sp>
        </mc:Choice>
        <mc:Fallback xmlns="">
          <p:sp>
            <p:nvSpPr>
              <p:cNvPr id="6" name="TekstniOkvi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563" y="2655091"/>
                <a:ext cx="3419878" cy="828515"/>
              </a:xfrm>
              <a:prstGeom prst="rect">
                <a:avLst/>
              </a:prstGeom>
              <a:blipFill>
                <a:blip r:embed="rId6"/>
                <a:stretch>
                  <a:fillRect l="-1248" b="-888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468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hypothesis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7826" y="955809"/>
            <a:ext cx="3897518" cy="2824029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spcAft>
                <a:spcPts val="400"/>
              </a:spcAft>
              <a:buNone/>
            </a:pPr>
            <a:r>
              <a:rPr lang="hr-HR" sz="1300" dirty="0"/>
              <a:t> 1 </a:t>
            </a:r>
            <a:r>
              <a:rPr lang="hr-HR" sz="1300" dirty="0" err="1"/>
              <a:t>Tossing</a:t>
            </a:r>
            <a:r>
              <a:rPr lang="hr-HR" sz="1300" dirty="0"/>
              <a:t> </a:t>
            </a:r>
            <a:r>
              <a:rPr lang="hr-HR" sz="1300" b="1" dirty="0" err="1"/>
              <a:t>height</a:t>
            </a:r>
            <a:r>
              <a:rPr lang="hr-HR" sz="1300" dirty="0"/>
              <a:t> is </a:t>
            </a:r>
            <a:r>
              <a:rPr lang="hr-HR" sz="1300" b="1" dirty="0" err="1"/>
              <a:t>not</a:t>
            </a:r>
            <a:r>
              <a:rPr lang="hr-HR" sz="1300" b="1" dirty="0"/>
              <a:t> </a:t>
            </a:r>
            <a:r>
              <a:rPr lang="hr-HR" sz="1300" b="1" dirty="0" err="1"/>
              <a:t>important</a:t>
            </a:r>
            <a:r>
              <a:rPr lang="hr-HR" sz="1300" b="1" dirty="0"/>
              <a:t> </a:t>
            </a:r>
            <a:r>
              <a:rPr lang="hr-HR" sz="1300" dirty="0" err="1"/>
              <a:t>when</a:t>
            </a:r>
            <a:r>
              <a:rPr lang="hr-HR" sz="1300" dirty="0"/>
              <a:t> </a:t>
            </a:r>
            <a:r>
              <a:rPr lang="hr-HR" sz="1300" dirty="0" err="1"/>
              <a:t>tossing</a:t>
            </a:r>
            <a:r>
              <a:rPr lang="hr-HR" sz="1300" dirty="0"/>
              <a:t> </a:t>
            </a:r>
            <a:r>
              <a:rPr lang="hr-HR" sz="1300" dirty="0" err="1"/>
              <a:t>coins</a:t>
            </a:r>
            <a:r>
              <a:rPr lang="hr-HR" sz="1300" dirty="0"/>
              <a:t>.</a:t>
            </a:r>
          </a:p>
          <a:p>
            <a:pPr marL="0" indent="0">
              <a:spcBef>
                <a:spcPts val="800"/>
              </a:spcBef>
              <a:spcAft>
                <a:spcPts val="400"/>
              </a:spcAft>
              <a:buNone/>
            </a:pPr>
            <a:r>
              <a:rPr lang="hr-HR" sz="1300" dirty="0"/>
              <a:t> 2  </a:t>
            </a:r>
            <a:r>
              <a:rPr lang="en-US" sz="1300" dirty="0"/>
              <a:t>By </a:t>
            </a:r>
            <a:r>
              <a:rPr lang="en-US" sz="1300" b="1" dirty="0"/>
              <a:t>increasing</a:t>
            </a:r>
            <a:r>
              <a:rPr lang="en-US" sz="1300" dirty="0"/>
              <a:t> the </a:t>
            </a:r>
            <a:r>
              <a:rPr lang="en-US" sz="1300" b="1" dirty="0"/>
              <a:t>number of throws </a:t>
            </a:r>
            <a:r>
              <a:rPr lang="en-US" sz="1300" dirty="0"/>
              <a:t>the </a:t>
            </a:r>
            <a:r>
              <a:rPr lang="en-US" sz="1300" b="1" dirty="0"/>
              <a:t>deviation</a:t>
            </a:r>
            <a:r>
              <a:rPr lang="en-US" sz="1300" dirty="0"/>
              <a:t> will </a:t>
            </a:r>
            <a:r>
              <a:rPr lang="en-US" sz="1300" b="1" dirty="0"/>
              <a:t>decrease</a:t>
            </a:r>
            <a:r>
              <a:rPr lang="hr-HR" sz="1300" dirty="0"/>
              <a:t>.</a:t>
            </a:r>
          </a:p>
          <a:p>
            <a:pPr marL="0" indent="0">
              <a:spcBef>
                <a:spcPts val="800"/>
              </a:spcBef>
              <a:spcAft>
                <a:spcPts val="400"/>
              </a:spcAft>
            </a:pPr>
            <a:r>
              <a:rPr lang="hr-HR" sz="1300" dirty="0"/>
              <a:t>3  </a:t>
            </a:r>
            <a:r>
              <a:rPr lang="hr-HR" sz="1300" dirty="0" err="1"/>
              <a:t>When</a:t>
            </a:r>
            <a:r>
              <a:rPr lang="hr-HR" sz="1300" dirty="0"/>
              <a:t> </a:t>
            </a:r>
            <a:r>
              <a:rPr lang="hr-HR" sz="1300" dirty="0" err="1"/>
              <a:t>throw</a:t>
            </a:r>
            <a:r>
              <a:rPr lang="hr-HR" sz="1300" dirty="0"/>
              <a:t> </a:t>
            </a:r>
            <a:r>
              <a:rPr lang="hr-HR" sz="1300" dirty="0" err="1"/>
              <a:t>coins</a:t>
            </a:r>
            <a:r>
              <a:rPr lang="hr-HR" sz="1300" dirty="0"/>
              <a:t> </a:t>
            </a:r>
            <a:r>
              <a:rPr lang="en-US" sz="1300" b="1" dirty="0"/>
              <a:t>vertically</a:t>
            </a:r>
            <a:r>
              <a:rPr lang="en-US" sz="1300" dirty="0"/>
              <a:t> </a:t>
            </a:r>
            <a:r>
              <a:rPr lang="hr-HR" sz="1300" dirty="0" err="1"/>
              <a:t>chanses</a:t>
            </a:r>
            <a:r>
              <a:rPr lang="hr-HR" sz="1300" dirty="0"/>
              <a:t> </a:t>
            </a:r>
            <a:r>
              <a:rPr lang="hr-HR" sz="1300" dirty="0" err="1"/>
              <a:t>of</a:t>
            </a:r>
            <a:r>
              <a:rPr lang="hr-HR" sz="1300" dirty="0"/>
              <a:t> </a:t>
            </a:r>
            <a:r>
              <a:rPr lang="hr-HR" sz="1300" dirty="0" err="1"/>
              <a:t>winning</a:t>
            </a:r>
            <a:r>
              <a:rPr lang="hr-HR" sz="1300" dirty="0"/>
              <a:t> </a:t>
            </a:r>
            <a:r>
              <a:rPr lang="hr-HR" sz="1300" dirty="0" err="1"/>
              <a:t>will</a:t>
            </a:r>
            <a:r>
              <a:rPr lang="hr-HR" sz="1300" dirty="0"/>
              <a:t> </a:t>
            </a:r>
            <a:r>
              <a:rPr lang="hr-HR" sz="1300" dirty="0" err="1"/>
              <a:t>be</a:t>
            </a:r>
            <a:r>
              <a:rPr lang="hr-HR" sz="1300" dirty="0"/>
              <a:t> </a:t>
            </a:r>
            <a:r>
              <a:rPr lang="hr-HR" sz="1300" b="1" dirty="0" err="1"/>
              <a:t>closer</a:t>
            </a:r>
            <a:r>
              <a:rPr lang="hr-HR" sz="1300" dirty="0"/>
              <a:t> to 50:</a:t>
            </a:r>
            <a:r>
              <a:rPr lang="hr-HR" sz="1300" dirty="0" err="1"/>
              <a:t>50</a:t>
            </a:r>
            <a:r>
              <a:rPr lang="hr-HR" sz="1300" dirty="0"/>
              <a:t>, </a:t>
            </a:r>
            <a:r>
              <a:rPr lang="hr-HR" sz="1300" dirty="0" err="1"/>
              <a:t>than</a:t>
            </a:r>
            <a:r>
              <a:rPr lang="hr-HR" sz="1300" dirty="0"/>
              <a:t> </a:t>
            </a:r>
            <a:r>
              <a:rPr lang="hr-HR" sz="1300" dirty="0" err="1"/>
              <a:t>the</a:t>
            </a:r>
            <a:r>
              <a:rPr lang="hr-HR" sz="1300" dirty="0"/>
              <a:t> </a:t>
            </a:r>
            <a:r>
              <a:rPr lang="en-US" sz="1300" b="1" dirty="0"/>
              <a:t>horizontally</a:t>
            </a:r>
            <a:r>
              <a:rPr lang="hr-HR" sz="1300" dirty="0"/>
              <a:t> </a:t>
            </a:r>
            <a:r>
              <a:rPr lang="hr-HR" sz="1300" dirty="0" err="1"/>
              <a:t>tossing</a:t>
            </a:r>
            <a:r>
              <a:rPr lang="hr-HR" sz="1300" dirty="0"/>
              <a:t>.</a:t>
            </a:r>
          </a:p>
          <a:p>
            <a:pPr marL="0" indent="0">
              <a:spcBef>
                <a:spcPts val="800"/>
              </a:spcBef>
              <a:spcAft>
                <a:spcPts val="400"/>
              </a:spcAft>
            </a:pPr>
            <a:r>
              <a:rPr lang="hr-HR" sz="1300" dirty="0"/>
              <a:t>4  </a:t>
            </a:r>
            <a:r>
              <a:rPr lang="hr-HR" sz="1300" dirty="0" err="1"/>
              <a:t>If</a:t>
            </a:r>
            <a:r>
              <a:rPr lang="hr-HR" sz="1300" dirty="0"/>
              <a:t> </a:t>
            </a:r>
            <a:r>
              <a:rPr lang="hr-HR" sz="1300" dirty="0" err="1"/>
              <a:t>the</a:t>
            </a:r>
            <a:r>
              <a:rPr lang="hr-HR" sz="1300" dirty="0"/>
              <a:t> </a:t>
            </a:r>
            <a:r>
              <a:rPr lang="hr-HR" sz="1300" dirty="0" err="1"/>
              <a:t>coin</a:t>
            </a:r>
            <a:r>
              <a:rPr lang="hr-HR" sz="1300" dirty="0"/>
              <a:t> </a:t>
            </a:r>
            <a:r>
              <a:rPr lang="hr-HR" sz="1300" dirty="0" err="1"/>
              <a:t>has</a:t>
            </a:r>
            <a:r>
              <a:rPr lang="hr-HR" sz="1300" dirty="0"/>
              <a:t> a </a:t>
            </a:r>
            <a:r>
              <a:rPr lang="hr-HR" sz="1300" b="1" dirty="0" err="1"/>
              <a:t>bulge</a:t>
            </a:r>
            <a:r>
              <a:rPr lang="hr-HR" sz="1300" dirty="0"/>
              <a:t> on one side </a:t>
            </a:r>
            <a:r>
              <a:rPr lang="hr-HR" sz="1300" dirty="0" err="1"/>
              <a:t>it</a:t>
            </a:r>
            <a:r>
              <a:rPr lang="hr-HR" sz="1300" dirty="0"/>
              <a:t> </a:t>
            </a:r>
            <a:r>
              <a:rPr lang="hr-HR" sz="1300" dirty="0" err="1"/>
              <a:t>will</a:t>
            </a:r>
            <a:r>
              <a:rPr lang="hr-HR" sz="1300" dirty="0"/>
              <a:t> more </a:t>
            </a:r>
            <a:r>
              <a:rPr lang="hr-HR" sz="1300" dirty="0" err="1"/>
              <a:t>often</a:t>
            </a:r>
            <a:r>
              <a:rPr lang="hr-HR" sz="1300" dirty="0"/>
              <a:t> </a:t>
            </a:r>
            <a:r>
              <a:rPr lang="hr-HR" sz="1300" dirty="0" err="1"/>
              <a:t>turn</a:t>
            </a:r>
            <a:r>
              <a:rPr lang="hr-HR" sz="1300" dirty="0"/>
              <a:t> to </a:t>
            </a:r>
            <a:r>
              <a:rPr lang="hr-HR" sz="1300" dirty="0" err="1"/>
              <a:t>the</a:t>
            </a:r>
            <a:r>
              <a:rPr lang="hr-HR" sz="1300" dirty="0"/>
              <a:t> </a:t>
            </a:r>
            <a:r>
              <a:rPr lang="hr-HR" sz="1300" b="1" dirty="0" err="1"/>
              <a:t>other</a:t>
            </a:r>
            <a:r>
              <a:rPr lang="hr-HR" sz="1300" b="1" dirty="0"/>
              <a:t> side </a:t>
            </a:r>
            <a:r>
              <a:rPr lang="hr-HR" sz="1300" dirty="0" err="1"/>
              <a:t>and</a:t>
            </a:r>
            <a:r>
              <a:rPr lang="hr-HR" sz="1300" dirty="0"/>
              <a:t> </a:t>
            </a:r>
            <a:r>
              <a:rPr lang="hr-HR" sz="1300" dirty="0" err="1"/>
              <a:t>if</a:t>
            </a:r>
            <a:r>
              <a:rPr lang="hr-HR" sz="1300" dirty="0"/>
              <a:t> </a:t>
            </a:r>
            <a:r>
              <a:rPr lang="hr-HR" sz="1300" dirty="0" err="1"/>
              <a:t>we</a:t>
            </a:r>
            <a:r>
              <a:rPr lang="hr-HR" sz="1300" dirty="0"/>
              <a:t> </a:t>
            </a:r>
            <a:r>
              <a:rPr lang="hr-HR" sz="1300" dirty="0" err="1"/>
              <a:t>toss</a:t>
            </a:r>
            <a:r>
              <a:rPr lang="hr-HR" sz="1300" dirty="0"/>
              <a:t> a </a:t>
            </a:r>
            <a:r>
              <a:rPr lang="hr-HR" sz="1300" dirty="0" err="1"/>
              <a:t>coin</a:t>
            </a:r>
            <a:r>
              <a:rPr lang="hr-HR" sz="1300" dirty="0"/>
              <a:t> </a:t>
            </a:r>
            <a:r>
              <a:rPr lang="hr-HR" sz="1300" b="1" dirty="0" err="1"/>
              <a:t>without</a:t>
            </a:r>
            <a:r>
              <a:rPr lang="hr-HR" sz="1300" b="1" dirty="0"/>
              <a:t> </a:t>
            </a:r>
            <a:r>
              <a:rPr lang="hr-HR" sz="1300" b="1" dirty="0" err="1"/>
              <a:t>the</a:t>
            </a:r>
            <a:r>
              <a:rPr lang="hr-HR" sz="1300" b="1" dirty="0"/>
              <a:t> </a:t>
            </a:r>
            <a:r>
              <a:rPr lang="hr-HR" sz="1300" b="1" dirty="0" err="1"/>
              <a:t>bulge</a:t>
            </a:r>
            <a:r>
              <a:rPr lang="hr-HR" sz="1300" b="1" dirty="0"/>
              <a:t> </a:t>
            </a:r>
            <a:r>
              <a:rPr lang="hr-HR" sz="1300" dirty="0" err="1"/>
              <a:t>the</a:t>
            </a:r>
            <a:r>
              <a:rPr lang="hr-HR" sz="1300" dirty="0"/>
              <a:t> </a:t>
            </a:r>
            <a:r>
              <a:rPr lang="hr-HR" sz="1300" dirty="0" err="1"/>
              <a:t>deviation</a:t>
            </a:r>
            <a:r>
              <a:rPr lang="hr-HR" sz="1300" dirty="0"/>
              <a:t> </a:t>
            </a:r>
            <a:r>
              <a:rPr lang="hr-HR" sz="1300" dirty="0" err="1"/>
              <a:t>will</a:t>
            </a:r>
            <a:r>
              <a:rPr lang="hr-HR" sz="1300" dirty="0"/>
              <a:t> </a:t>
            </a:r>
            <a:r>
              <a:rPr lang="hr-HR" sz="1300" dirty="0" err="1"/>
              <a:t>be</a:t>
            </a:r>
            <a:r>
              <a:rPr lang="hr-HR" sz="1300" dirty="0"/>
              <a:t> </a:t>
            </a:r>
            <a:r>
              <a:rPr lang="hr-HR" sz="1300" b="1" dirty="0" err="1"/>
              <a:t>smaller</a:t>
            </a:r>
            <a:r>
              <a:rPr lang="hr-HR" sz="1300" dirty="0"/>
              <a:t>.</a:t>
            </a:r>
          </a:p>
          <a:p>
            <a:pPr marL="0" indent="0">
              <a:spcBef>
                <a:spcPts val="800"/>
              </a:spcBef>
              <a:spcAft>
                <a:spcPts val="400"/>
              </a:spcAft>
            </a:pPr>
            <a:r>
              <a:rPr lang="hr-HR" sz="1300" dirty="0"/>
              <a:t>5  </a:t>
            </a:r>
            <a:r>
              <a:rPr lang="hr-HR" sz="1300" b="1" dirty="0"/>
              <a:t>Hole</a:t>
            </a:r>
            <a:r>
              <a:rPr lang="hr-HR" sz="1300" dirty="0"/>
              <a:t> </a:t>
            </a:r>
            <a:r>
              <a:rPr lang="hr-HR" sz="1300" dirty="0" err="1"/>
              <a:t>in</a:t>
            </a:r>
            <a:r>
              <a:rPr lang="hr-HR" sz="1300" dirty="0"/>
              <a:t> </a:t>
            </a:r>
            <a:r>
              <a:rPr lang="hr-HR" sz="1300" dirty="0" err="1"/>
              <a:t>the</a:t>
            </a:r>
            <a:r>
              <a:rPr lang="hr-HR" sz="1300" dirty="0"/>
              <a:t> </a:t>
            </a:r>
            <a:r>
              <a:rPr lang="hr-HR" sz="1300" dirty="0" err="1"/>
              <a:t>middle</a:t>
            </a:r>
            <a:r>
              <a:rPr lang="hr-HR" sz="1300" dirty="0"/>
              <a:t> </a:t>
            </a:r>
            <a:r>
              <a:rPr lang="hr-HR" sz="1300" dirty="0" err="1"/>
              <a:t>will</a:t>
            </a:r>
            <a:r>
              <a:rPr lang="hr-HR" sz="1300" dirty="0"/>
              <a:t> </a:t>
            </a:r>
            <a:r>
              <a:rPr lang="hr-HR" sz="1300" b="1" dirty="0" err="1"/>
              <a:t>not</a:t>
            </a:r>
            <a:r>
              <a:rPr lang="hr-HR" sz="1300" b="1" dirty="0"/>
              <a:t> </a:t>
            </a:r>
            <a:r>
              <a:rPr lang="hr-HR" sz="1300" dirty="0" err="1"/>
              <a:t>have</a:t>
            </a:r>
            <a:r>
              <a:rPr lang="hr-HR" sz="1300" dirty="0"/>
              <a:t> </a:t>
            </a:r>
            <a:r>
              <a:rPr lang="hr-HR" sz="1300" b="1" dirty="0" err="1"/>
              <a:t>affect</a:t>
            </a:r>
            <a:r>
              <a:rPr lang="hr-HR" sz="1300" dirty="0"/>
              <a:t> on </a:t>
            </a:r>
            <a:r>
              <a:rPr lang="hr-HR" sz="1300" dirty="0" err="1"/>
              <a:t>chanses</a:t>
            </a:r>
            <a:r>
              <a:rPr lang="hr-HR" sz="1300" dirty="0"/>
              <a:t> </a:t>
            </a:r>
            <a:r>
              <a:rPr lang="hr-HR" sz="1300" dirty="0" err="1"/>
              <a:t>of</a:t>
            </a:r>
            <a:r>
              <a:rPr lang="hr-HR" sz="1300" dirty="0"/>
              <a:t> </a:t>
            </a:r>
            <a:r>
              <a:rPr lang="hr-HR" sz="1300" dirty="0" err="1"/>
              <a:t>winning</a:t>
            </a:r>
            <a:r>
              <a:rPr lang="hr-HR" sz="1300" dirty="0"/>
              <a:t> for </a:t>
            </a:r>
            <a:r>
              <a:rPr lang="hr-HR" sz="1300" dirty="0" err="1"/>
              <a:t>any</a:t>
            </a:r>
            <a:r>
              <a:rPr lang="hr-HR" sz="1300" dirty="0"/>
              <a:t> side.</a:t>
            </a:r>
          </a:p>
          <a:p>
            <a:pPr marL="0" indent="0"/>
            <a:endParaRPr lang="hr-HR" dirty="0"/>
          </a:p>
          <a:p>
            <a:endParaRPr lang="hr-H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21947" y="468487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en-GB" sz="2900" dirty="0"/>
              <a:t>Experiment</a:t>
            </a:r>
            <a:r>
              <a:rPr lang="hr-HR" sz="2900" dirty="0"/>
              <a:t>a</a:t>
            </a:r>
            <a:r>
              <a:rPr lang="en-GB" sz="2900" dirty="0"/>
              <a:t>l</a:t>
            </a:r>
            <a:r>
              <a:rPr lang="hr-HR" sz="2900" dirty="0"/>
              <a:t> </a:t>
            </a:r>
            <a:br>
              <a:rPr lang="hr-HR" sz="2900" dirty="0"/>
            </a:br>
            <a:r>
              <a:rPr lang="hr-HR" sz="2900" dirty="0"/>
              <a:t>setup</a:t>
            </a:r>
            <a:endParaRPr sz="2900" dirty="0"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265162" y="1389969"/>
            <a:ext cx="2964112" cy="2389869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pPr marL="257877" indent="-24866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sz="1500" dirty="0">
                <a:cs typeface="Calibri" panose="020F0502020204030204" pitchFamily="34" charset="0"/>
              </a:rPr>
              <a:t>Three heights: </a:t>
            </a:r>
            <a:r>
              <a:rPr lang="hr-HR" sz="1500" dirty="0"/>
              <a:t>1m, 0.5 m, 0.25m</a:t>
            </a:r>
          </a:p>
          <a:p>
            <a:pPr marL="257877" indent="-24866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sz="1500" dirty="0">
                <a:sym typeface="Wingdings" pitchFamily="2" charset="2"/>
              </a:rPr>
              <a:t>Free fall (tail facing up)</a:t>
            </a:r>
            <a:endParaRPr lang="hr-HR" sz="1500" dirty="0"/>
          </a:p>
          <a:p>
            <a:pPr indent="-24866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sz="1500" dirty="0"/>
              <a:t>10 lipa coin </a:t>
            </a:r>
            <a:r>
              <a:rPr lang="hr-HR" sz="1500" dirty="0">
                <a:sym typeface="Wingdings" pitchFamily="2" charset="2"/>
              </a:rPr>
              <a:t> 1000 throws</a:t>
            </a:r>
          </a:p>
          <a:p>
            <a:pPr indent="-248668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r-HR" sz="1500" dirty="0">
              <a:sym typeface="Wingdings" pitchFamily="2" charset="2"/>
            </a:endParaRPr>
          </a:p>
          <a:p>
            <a:pPr indent="-248668">
              <a:spcBef>
                <a:spcPts val="870"/>
              </a:spcBef>
              <a:spcAft>
                <a:spcPts val="870"/>
              </a:spcAft>
              <a:buFont typeface="Arial" panose="020B0604020202020204" pitchFamily="34" charset="0"/>
              <a:buChar char="•"/>
            </a:pPr>
            <a:endParaRPr lang="hr-HR" sz="1500" dirty="0"/>
          </a:p>
          <a:p>
            <a:pPr indent="-248668">
              <a:spcBef>
                <a:spcPts val="870"/>
              </a:spcBef>
              <a:spcAft>
                <a:spcPts val="870"/>
              </a:spcAft>
              <a:buFont typeface="Arial" panose="020B0604020202020204" pitchFamily="34" charset="0"/>
              <a:buChar char="•"/>
            </a:pPr>
            <a:endParaRPr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9921" y="179500"/>
            <a:ext cx="409917" cy="3442701"/>
          </a:xfrm>
          <a:prstGeom prst="rect">
            <a:avLst/>
          </a:prstGeom>
        </p:spPr>
      </p:pic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75ADEF3C-0F9A-4AFA-AA95-9AC782D651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8</a:t>
            </a:fld>
            <a:endParaRPr lang="en-GB" sz="1000" dirty="0"/>
          </a:p>
        </p:txBody>
      </p:sp>
      <p:grpSp>
        <p:nvGrpSpPr>
          <p:cNvPr id="2" name="Group 1"/>
          <p:cNvGrpSpPr/>
          <p:nvPr/>
        </p:nvGrpSpPr>
        <p:grpSpPr>
          <a:xfrm>
            <a:off x="563671" y="2475220"/>
            <a:ext cx="1440083" cy="815603"/>
            <a:chOff x="682667" y="3569917"/>
            <a:chExt cx="1578280" cy="845507"/>
          </a:xfrm>
        </p:grpSpPr>
        <p:pic>
          <p:nvPicPr>
            <p:cNvPr id="11" name="Slika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1" t="44586" r="29149" b="23046"/>
            <a:stretch/>
          </p:blipFill>
          <p:spPr>
            <a:xfrm>
              <a:off x="682667" y="3569917"/>
              <a:ext cx="789140" cy="845507"/>
            </a:xfrm>
            <a:prstGeom prst="rect">
              <a:avLst/>
            </a:prstGeom>
          </p:spPr>
        </p:pic>
        <p:pic>
          <p:nvPicPr>
            <p:cNvPr id="12" name="Slika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73" t="44452" r="29698" b="25038"/>
            <a:stretch/>
          </p:blipFill>
          <p:spPr>
            <a:xfrm>
              <a:off x="1471807" y="3569919"/>
              <a:ext cx="789140" cy="845505"/>
            </a:xfrm>
            <a:prstGeom prst="rect">
              <a:avLst/>
            </a:prstGeom>
          </p:spPr>
        </p:pic>
      </p:grpSp>
      <p:cxnSp>
        <p:nvCxnSpPr>
          <p:cNvPr id="6" name="Ravni poveznik sa strelicom 5"/>
          <p:cNvCxnSpPr/>
          <p:nvPr/>
        </p:nvCxnSpPr>
        <p:spPr>
          <a:xfrm>
            <a:off x="3229274" y="326784"/>
            <a:ext cx="537543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/>
          <p:cNvCxnSpPr/>
          <p:nvPr/>
        </p:nvCxnSpPr>
        <p:spPr>
          <a:xfrm>
            <a:off x="3261366" y="1936904"/>
            <a:ext cx="505451" cy="69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sa strelicom 13"/>
          <p:cNvCxnSpPr/>
          <p:nvPr/>
        </p:nvCxnSpPr>
        <p:spPr>
          <a:xfrm>
            <a:off x="3261366" y="2679447"/>
            <a:ext cx="50545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niOkvir 18"/>
          <p:cNvSpPr txBox="1"/>
          <p:nvPr/>
        </p:nvSpPr>
        <p:spPr>
          <a:xfrm>
            <a:off x="2872249" y="191077"/>
            <a:ext cx="357025" cy="2774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6311" tIns="33156" rIns="66311" bIns="33156" rtlCol="0">
            <a:spAutoFit/>
          </a:bodyPr>
          <a:lstStyle/>
          <a:p>
            <a:pPr algn="ctr"/>
            <a:r>
              <a:rPr lang="hr-HR" dirty="0"/>
              <a:t>1m</a:t>
            </a:r>
          </a:p>
        </p:txBody>
      </p:sp>
      <p:sp>
        <p:nvSpPr>
          <p:cNvPr id="23" name="TekstniOkvir 22"/>
          <p:cNvSpPr txBox="1"/>
          <p:nvPr/>
        </p:nvSpPr>
        <p:spPr>
          <a:xfrm>
            <a:off x="2767949" y="2543742"/>
            <a:ext cx="504783" cy="4849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6311" tIns="33156" rIns="66311" bIns="33156" rtlCol="0">
            <a:spAutoFit/>
          </a:bodyPr>
          <a:lstStyle/>
          <a:p>
            <a:pPr algn="ctr"/>
            <a:r>
              <a:rPr lang="hr-HR" dirty="0"/>
              <a:t>0,25m</a:t>
            </a:r>
          </a:p>
        </p:txBody>
      </p:sp>
      <p:sp>
        <p:nvSpPr>
          <p:cNvPr id="24" name="TekstniOkvir 23"/>
          <p:cNvSpPr txBox="1"/>
          <p:nvPr/>
        </p:nvSpPr>
        <p:spPr>
          <a:xfrm>
            <a:off x="2816087" y="1801197"/>
            <a:ext cx="456643" cy="4670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6311" tIns="33156" rIns="66311" bIns="33156" rtlCol="0">
            <a:spAutoFit/>
          </a:bodyPr>
          <a:lstStyle/>
          <a:p>
            <a:pPr algn="ctr"/>
            <a:r>
              <a:rPr lang="hr-HR" dirty="0"/>
              <a:t>0,5m</a:t>
            </a:r>
          </a:p>
        </p:txBody>
      </p:sp>
      <p:cxnSp>
        <p:nvCxnSpPr>
          <p:cNvPr id="9" name="Ravni poveznik 8"/>
          <p:cNvCxnSpPr/>
          <p:nvPr/>
        </p:nvCxnSpPr>
        <p:spPr>
          <a:xfrm>
            <a:off x="273305" y="468487"/>
            <a:ext cx="0" cy="75007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8" y="1205420"/>
            <a:ext cx="2352979" cy="165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299470" y="524990"/>
            <a:ext cx="4093143" cy="315648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hr-HR" sz="2900" dirty="0" err="1"/>
              <a:t>Height</a:t>
            </a:r>
            <a:r>
              <a:rPr lang="hr-HR" sz="2900" dirty="0"/>
              <a:t> </a:t>
            </a:r>
            <a:r>
              <a:rPr lang="hr-HR" sz="2900" dirty="0" err="1"/>
              <a:t>testing</a:t>
            </a:r>
            <a:endParaRPr sz="2900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2549334" y="1380038"/>
            <a:ext cx="1996560" cy="702803"/>
          </a:xfrm>
          <a:prstGeom prst="rect">
            <a:avLst/>
          </a:prstGeom>
        </p:spPr>
        <p:txBody>
          <a:bodyPr spcFirstLastPara="1" wrap="square" lIns="49725" tIns="49725" rIns="49725" bIns="49725" anchor="t" anchorCtr="0">
            <a:noAutofit/>
          </a:bodyPr>
          <a:lstStyle/>
          <a:p>
            <a:r>
              <a:rPr lang="hr-HR" sz="1500" dirty="0">
                <a:latin typeface="Calibri" panose="020F0502020204030204" pitchFamily="34" charset="0"/>
                <a:cs typeface="Calibri" panose="020F0502020204030204" pitchFamily="34" charset="0"/>
              </a:rPr>
              <a:t>Height does not affect chances </a:t>
            </a:r>
            <a:r>
              <a:rPr lang="hr-HR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winning</a:t>
            </a:r>
            <a:endParaRPr lang="hr-H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98617925-36E9-4BA4-9309-59BB2E9AD6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000"/>
              <a:pPr/>
              <a:t>9</a:t>
            </a:fld>
            <a:endParaRPr lang="en-GB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ic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2278279"/>
                  </p:ext>
                </p:extLst>
              </p:nvPr>
            </p:nvGraphicFramePr>
            <p:xfrm>
              <a:off x="2455101" y="2254397"/>
              <a:ext cx="1811801" cy="9371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79718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514988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560619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  <a:gridCol w="356476">
                      <a:extLst>
                        <a:ext uri="{9D8B030D-6E8A-4147-A177-3AD203B41FA5}">
                          <a16:colId xmlns="" xmlns:a16="http://schemas.microsoft.com/office/drawing/2014/main" val="20003"/>
                        </a:ext>
                      </a:extLst>
                    </a:gridCol>
                  </a:tblGrid>
                  <a:tr h="169951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700" dirty="0" err="1">
                              <a:solidFill>
                                <a:schemeClr val="tx1"/>
                              </a:solidFill>
                            </a:rPr>
                            <a:t>Height</a:t>
                          </a:r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hr-HR" sz="700" dirty="0" err="1">
                              <a:solidFill>
                                <a:schemeClr val="tx1"/>
                              </a:solidFill>
                            </a:rPr>
                            <a:t>testing</a:t>
                          </a:r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254426">
                    <a:tc>
                      <a:txBody>
                        <a:bodyPr/>
                        <a:lstStyle/>
                        <a:p>
                          <a:r>
                            <a:rPr lang="hr-HR" sz="700" b="0" dirty="0">
                              <a:solidFill>
                                <a:schemeClr val="tx1"/>
                              </a:solidFill>
                            </a:rPr>
                            <a:t>1m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7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l-GR" sz="700" b="1" i="1">
                                      <a:latin typeface="Cambria Math"/>
                                    </a:rPr>
                                    <m:t>𝝌</m:t>
                                  </m:r>
                                </m:e>
                                <m:sup>
                                  <m:r>
                                    <a:rPr lang="hr-HR" sz="7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=0,004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7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l-GR" sz="700" b="1" i="1">
                                      <a:latin typeface="Cambria Math"/>
                                    </a:rPr>
                                    <m:t>𝝌</m:t>
                                  </m:r>
                                </m:e>
                                <m:sup>
                                  <m:r>
                                    <a:rPr lang="hr-HR" sz="7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&lt;3,841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254426"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0,5m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7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l-GR" sz="700" b="1" i="1">
                                      <a:latin typeface="Cambria Math"/>
                                    </a:rPr>
                                    <m:t>𝝌</m:t>
                                  </m:r>
                                </m:e>
                                <m:sup>
                                  <m:r>
                                    <a:rPr lang="hr-HR" sz="7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=0,004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7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l-GR" sz="700" b="1" i="1">
                                      <a:latin typeface="Cambria Math"/>
                                    </a:rPr>
                                    <m:t>𝝌</m:t>
                                  </m:r>
                                </m:e>
                                <m:sup>
                                  <m:r>
                                    <a:rPr lang="hr-HR" sz="7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&lt;3,841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254426">
                    <a:tc>
                      <a:txBody>
                        <a:bodyPr/>
                        <a:lstStyle/>
                        <a:p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0,25m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7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l-GR" sz="700" b="1" i="1">
                                      <a:latin typeface="Cambria Math"/>
                                    </a:rPr>
                                    <m:t>𝝌</m:t>
                                  </m:r>
                                </m:e>
                                <m:sup>
                                  <m:r>
                                    <a:rPr lang="hr-HR" sz="7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=0,036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7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l-GR" sz="700" b="1" i="1">
                                      <a:latin typeface="Cambria Math"/>
                                    </a:rPr>
                                    <m:t>𝝌</m:t>
                                  </m:r>
                                </m:e>
                                <m:sup>
                                  <m:r>
                                    <a:rPr lang="hr-HR" sz="7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700" dirty="0">
                              <a:solidFill>
                                <a:schemeClr val="tx1"/>
                              </a:solidFill>
                            </a:rPr>
                            <a:t>&lt;3,841</a:t>
                          </a: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ic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2278279"/>
                  </p:ext>
                </p:extLst>
              </p:nvPr>
            </p:nvGraphicFramePr>
            <p:xfrm>
              <a:off x="2455101" y="2254397"/>
              <a:ext cx="1811801" cy="9371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79718"/>
                    <a:gridCol w="514988"/>
                    <a:gridCol w="560619"/>
                    <a:gridCol w="356476"/>
                  </a:tblGrid>
                  <a:tr h="173878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hr-HR" sz="700" dirty="0" err="1" smtClean="0">
                              <a:solidFill>
                                <a:schemeClr val="tx1"/>
                              </a:solidFill>
                            </a:rPr>
                            <a:t>Height</a:t>
                          </a:r>
                          <a:r>
                            <a:rPr lang="hr-HR" sz="70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hr-HR" sz="700" dirty="0" err="1" smtClean="0">
                              <a:solidFill>
                                <a:schemeClr val="tx1"/>
                              </a:solidFill>
                            </a:rPr>
                            <a:t>testing</a:t>
                          </a:r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4426">
                    <a:tc>
                      <a:txBody>
                        <a:bodyPr/>
                        <a:lstStyle/>
                        <a:p>
                          <a:r>
                            <a:rPr lang="hr-HR" sz="700" b="0" dirty="0" smtClean="0">
                              <a:solidFill>
                                <a:schemeClr val="tx1"/>
                              </a:solidFill>
                            </a:rPr>
                            <a:t>1m</a:t>
                          </a:r>
                          <a:endParaRPr lang="hr-HR" sz="7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74118" t="-73171" r="-176471" b="-20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60870" t="-73171" r="-63043" b="-20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4426">
                    <a:tc>
                      <a:txBody>
                        <a:bodyPr/>
                        <a:lstStyle/>
                        <a:p>
                          <a:r>
                            <a:rPr lang="hr-HR" sz="700" dirty="0" smtClean="0">
                              <a:solidFill>
                                <a:schemeClr val="tx1"/>
                              </a:solidFill>
                            </a:rPr>
                            <a:t>0,5m</a:t>
                          </a:r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74118" t="-169048" r="-17647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60870" t="-169048" r="-6304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4426">
                    <a:tc>
                      <a:txBody>
                        <a:bodyPr/>
                        <a:lstStyle/>
                        <a:p>
                          <a:r>
                            <a:rPr lang="hr-HR" sz="700" dirty="0" smtClean="0">
                              <a:solidFill>
                                <a:schemeClr val="tx1"/>
                              </a:solidFill>
                            </a:rPr>
                            <a:t>0,25m</a:t>
                          </a:r>
                          <a:endParaRPr lang="hr-HR" sz="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74118" t="-269048" r="-176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60870" t="-269048" r="-6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r-HR" sz="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8568" marR="58568" marT="33599" marB="3359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14" name="Grupa 13"/>
          <p:cNvGrpSpPr/>
          <p:nvPr/>
        </p:nvGrpSpPr>
        <p:grpSpPr>
          <a:xfrm>
            <a:off x="3974900" y="2526187"/>
            <a:ext cx="260498" cy="610810"/>
            <a:chOff x="5663840" y="2868456"/>
            <a:chExt cx="207376" cy="550884"/>
          </a:xfrm>
        </p:grpSpPr>
        <p:pic>
          <p:nvPicPr>
            <p:cNvPr id="15" name="Picture 2" descr="Slikovni rezultat za ti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3841" y="2868456"/>
              <a:ext cx="207375" cy="116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Slikovni rezultat za ti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3841" y="3068205"/>
              <a:ext cx="207375" cy="116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Slikovni rezultat za ti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3840" y="3302691"/>
              <a:ext cx="207375" cy="116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085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C1C93EF2-4785-427F-84A5-F1666490E9C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1453</TotalTime>
  <Words>1404</Words>
  <Application>Microsoft Office PowerPoint</Application>
  <PresentationFormat>Prilagođeno</PresentationFormat>
  <Paragraphs>377</Paragraphs>
  <Slides>30</Slides>
  <Notes>28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Uloženi OLE poslužitelji</vt:lpstr>
      </vt:variant>
      <vt:variant>
        <vt:i4>2</vt:i4>
      </vt:variant>
      <vt:variant>
        <vt:lpstr>Naslovi slajdova</vt:lpstr>
      </vt:variant>
      <vt:variant>
        <vt:i4>30</vt:i4>
      </vt:variant>
    </vt:vector>
  </HeadingPairs>
  <TitlesOfParts>
    <vt:vector size="33" baseType="lpstr">
      <vt:lpstr>Integral</vt:lpstr>
      <vt:lpstr>SPW 14.0 Graph</vt:lpstr>
      <vt:lpstr>SPW 11.0 Graph</vt:lpstr>
      <vt:lpstr>8. Fair coin</vt:lpstr>
      <vt:lpstr>8. Fair coin</vt:lpstr>
      <vt:lpstr>Demonstration of the phenomenon</vt:lpstr>
      <vt:lpstr>Outline</vt:lpstr>
      <vt:lpstr>Bernoulli‘s distribution</vt:lpstr>
      <vt:lpstr>Statistical test χ^2 </vt:lpstr>
      <vt:lpstr>hypothesis</vt:lpstr>
      <vt:lpstr>Experimental  setup</vt:lpstr>
      <vt:lpstr>Height testing</vt:lpstr>
      <vt:lpstr>Very small height</vt:lpstr>
      <vt:lpstr>Probability-toss number dependence</vt:lpstr>
      <vt:lpstr>Way of throwing </vt:lpstr>
      <vt:lpstr>Horizontally vs vertically</vt:lpstr>
      <vt:lpstr>Coin with a bulge vs symmetrical coin </vt:lpstr>
      <vt:lpstr>Coin with a bulge vs symmetrical coin</vt:lpstr>
      <vt:lpstr>Coin with a hole</vt:lpstr>
      <vt:lpstr>Coin with a hole</vt:lpstr>
      <vt:lpstr>experimental setup</vt:lpstr>
      <vt:lpstr>Deviation-angle dependence</vt:lpstr>
      <vt:lpstr>Conclusion</vt:lpstr>
      <vt:lpstr>Conclusion</vt:lpstr>
      <vt:lpstr>Literature</vt:lpstr>
      <vt:lpstr>Thank you!</vt:lpstr>
      <vt:lpstr>addition</vt:lpstr>
      <vt:lpstr>Mass and size  of a coin</vt:lpstr>
      <vt:lpstr>Mass and size  of a coin</vt:lpstr>
      <vt:lpstr>PowerPointova prezentacija</vt:lpstr>
      <vt:lpstr>PowerPointova prezentacija</vt:lpstr>
      <vt:lpstr>PowerPointova prezentacija</vt:lpstr>
      <vt:lpstr>Angles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Name of the Problem</dc:title>
  <dc:creator>Korisnik</dc:creator>
  <cp:lastModifiedBy>Korisnik</cp:lastModifiedBy>
  <cp:revision>105</cp:revision>
  <dcterms:modified xsi:type="dcterms:W3CDTF">2018-07-07T05:43:02Z</dcterms:modified>
</cp:coreProperties>
</file>