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29" r:id="rId1"/>
  </p:sldMasterIdLst>
  <p:notesMasterIdLst>
    <p:notesMasterId r:id="rId8"/>
  </p:notesMasterIdLst>
  <p:sldIdLst>
    <p:sldId id="256" r:id="rId2"/>
    <p:sldId id="262" r:id="rId3"/>
    <p:sldId id="258" r:id="rId4"/>
    <p:sldId id="259" r:id="rId5"/>
    <p:sldId id="260" r:id="rId6"/>
    <p:sldId id="261" r:id="rId7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B6C0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30" y="96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-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23114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7652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3720103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3463" y="3720103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6858000" cy="3429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42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89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571500"/>
            <a:ext cx="1478756" cy="4057650"/>
          </a:xfrm>
        </p:spPr>
        <p:txBody>
          <a:bodyPr vert="eaVert" lIns="45720" tIns="91440" rIns="45720" bIns="9144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4" y="571500"/>
            <a:ext cx="4264819" cy="40576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5657850" y="130172"/>
            <a:ext cx="0" cy="51435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62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33775" y="1152475"/>
            <a:ext cx="639045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42900" lvl="0" indent="-25717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685800" lvl="1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2pPr>
            <a:lvl3pPr marL="1028700" lvl="2" indent="-238125"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lvl="3" indent="-238125"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4pPr>
            <a:lvl5pPr marL="1714500" lvl="4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5pPr>
            <a:lvl6pPr marL="2057400" lvl="5" indent="-238125"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6pPr>
            <a:lvl7pPr marL="2400300" lvl="6" indent="-238125"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7pPr>
            <a:lvl8pPr marL="2743200" lvl="7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8pPr>
            <a:lvl9pPr marL="3086100" lvl="8" indent="-238125">
              <a:spcBef>
                <a:spcPts val="1200"/>
              </a:spcBef>
              <a:spcAft>
                <a:spcPts val="12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56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92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720103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b="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463" y="3720103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6858000" cy="3429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8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" y="1714500"/>
            <a:ext cx="2674620" cy="3017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993" y="1714500"/>
            <a:ext cx="2674620" cy="3017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84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1634727"/>
            <a:ext cx="267462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50" b="0" cap="none" baseline="0">
                <a:solidFill>
                  <a:schemeClr val="accent2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72" y="2225841"/>
            <a:ext cx="2674620" cy="25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8993" y="1634727"/>
            <a:ext cx="267462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65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8993" y="2225841"/>
            <a:ext cx="2674620" cy="25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12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39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09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72" y="353632"/>
            <a:ext cx="2468880" cy="13030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27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87" y="617220"/>
            <a:ext cx="3194114" cy="3888486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" y="1693129"/>
            <a:ext cx="2468880" cy="2821721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43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720104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6856286" cy="3429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3463" y="3720104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86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3" y="1714500"/>
            <a:ext cx="5467541" cy="30175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28625" y="61974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68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hf hdr="0" ftr="0" dt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30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217702" y="1147598"/>
            <a:ext cx="6390450" cy="1539450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algn="ctr"/>
            <a:r>
              <a:rPr lang="hr-HR" sz="48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8. Fair </a:t>
            </a:r>
            <a:r>
              <a:rPr lang="hr-HR" sz="48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coin</a:t>
            </a:r>
            <a:endParaRPr sz="48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17702" y="4082154"/>
            <a:ext cx="6390450" cy="594450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hr-HR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Reviewer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: </a:t>
            </a:r>
            <a:r>
              <a:rPr lang="hr-HR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Luka </a:t>
            </a:r>
            <a:r>
              <a:rPr lang="hr-HR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Mikšić</a:t>
            </a:r>
            <a:endParaRPr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ubTitle" idx="4294967295"/>
          </p:nvPr>
        </p:nvSpPr>
        <p:spPr>
          <a:xfrm>
            <a:off x="147776" y="3653702"/>
            <a:ext cx="6389687" cy="595313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Team</a:t>
            </a:r>
            <a:r>
              <a:rPr lang="en-GB" sz="2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Croatia</a:t>
            </a:r>
            <a:endParaRPr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14CA67A0-D636-4920-B82A-8BDD42430E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144" y="3653702"/>
            <a:ext cx="1153945" cy="13612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Problem </a:t>
            </a:r>
            <a:r>
              <a:rPr lang="hr-HR" sz="40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text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541867" y="1507294"/>
            <a:ext cx="6082358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 many cases, disputes are resolved with a coin toss. It is presumed that this procedure gives equal chances of winning to both sides. Investigate how the chances depend on the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tossing mechanism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and the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coin properties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2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53088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Reporter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541867" y="1507294"/>
            <a:ext cx="6082358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285750" indent="-285750"/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Covered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statistics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/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Important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coin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properties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/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statistics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test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coin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fair 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squared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test)</a:t>
            </a:r>
          </a:p>
          <a:p>
            <a:pPr marL="285750" indent="-285750"/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Coin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material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hole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tested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, but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hr-HR" b="1" dirty="0" err="1">
                <a:latin typeface="Calibri" panose="020F0502020204030204" pitchFamily="34" charset="0"/>
                <a:cs typeface="Calibri" panose="020F0502020204030204" pitchFamily="34" charset="0"/>
              </a:rPr>
              <a:t>coin</a:t>
            </a:r>
            <a:r>
              <a:rPr lang="hr-H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b="1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hr-HR" b="1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hr-HR" b="1" dirty="0" err="1">
                <a:latin typeface="Calibri" panose="020F0502020204030204" pitchFamily="34" charset="0"/>
                <a:cs typeface="Calibri" panose="020F0502020204030204" pitchFamily="34" charset="0"/>
              </a:rPr>
              <a:t>bulge</a:t>
            </a:r>
            <a:endParaRPr lang="hr-H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/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/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3</a:t>
            </a:fld>
            <a:endParaRPr lang="en-GB" sz="14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338430" y="3500408"/>
            <a:ext cx="987910" cy="476737"/>
            <a:chOff x="625230" y="1930401"/>
            <a:chExt cx="987910" cy="476737"/>
          </a:xfrm>
          <a:solidFill>
            <a:schemeClr val="bg1">
              <a:lumMod val="75000"/>
            </a:schemeClr>
          </a:solidFill>
        </p:grpSpPr>
        <p:sp>
          <p:nvSpPr>
            <p:cNvPr id="6" name="Oval 5"/>
            <p:cNvSpPr/>
            <p:nvPr/>
          </p:nvSpPr>
          <p:spPr>
            <a:xfrm>
              <a:off x="625230" y="1930401"/>
              <a:ext cx="476737" cy="476737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>
              <a:stCxn id="6" idx="6"/>
            </p:cNvCxnSpPr>
            <p:nvPr/>
          </p:nvCxnSpPr>
          <p:spPr>
            <a:xfrm>
              <a:off x="1101967" y="2168770"/>
              <a:ext cx="511173" cy="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1327592" y="3497532"/>
            <a:ext cx="987910" cy="476737"/>
            <a:chOff x="625230" y="1930401"/>
            <a:chExt cx="987910" cy="476737"/>
          </a:xfrm>
          <a:solidFill>
            <a:srgbClr val="FF0000"/>
          </a:solidFill>
        </p:grpSpPr>
        <p:sp>
          <p:nvSpPr>
            <p:cNvPr id="42" name="Oval 41"/>
            <p:cNvSpPr/>
            <p:nvPr/>
          </p:nvSpPr>
          <p:spPr>
            <a:xfrm>
              <a:off x="625230" y="1930401"/>
              <a:ext cx="476737" cy="476737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>
              <a:stCxn id="42" idx="6"/>
            </p:cNvCxnSpPr>
            <p:nvPr/>
          </p:nvCxnSpPr>
          <p:spPr>
            <a:xfrm>
              <a:off x="1101967" y="2168770"/>
              <a:ext cx="511173" cy="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2308129" y="3506534"/>
            <a:ext cx="987910" cy="476737"/>
            <a:chOff x="625230" y="1930401"/>
            <a:chExt cx="987910" cy="476737"/>
          </a:xfrm>
          <a:solidFill>
            <a:schemeClr val="bg1">
              <a:lumMod val="65000"/>
            </a:schemeClr>
          </a:solidFill>
        </p:grpSpPr>
        <p:sp>
          <p:nvSpPr>
            <p:cNvPr id="45" name="Oval 44"/>
            <p:cNvSpPr/>
            <p:nvPr/>
          </p:nvSpPr>
          <p:spPr>
            <a:xfrm>
              <a:off x="625230" y="1930401"/>
              <a:ext cx="476737" cy="4767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>
              <a:stCxn id="45" idx="6"/>
            </p:cNvCxnSpPr>
            <p:nvPr/>
          </p:nvCxnSpPr>
          <p:spPr>
            <a:xfrm>
              <a:off x="1101967" y="2168770"/>
              <a:ext cx="511173" cy="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297290" y="3498280"/>
            <a:ext cx="987910" cy="476737"/>
            <a:chOff x="625230" y="1930401"/>
            <a:chExt cx="987910" cy="476737"/>
          </a:xfrm>
          <a:solidFill>
            <a:schemeClr val="bg1">
              <a:lumMod val="75000"/>
            </a:schemeClr>
          </a:solidFill>
        </p:grpSpPr>
        <p:sp>
          <p:nvSpPr>
            <p:cNvPr id="48" name="Oval 47"/>
            <p:cNvSpPr/>
            <p:nvPr/>
          </p:nvSpPr>
          <p:spPr>
            <a:xfrm>
              <a:off x="625230" y="1930401"/>
              <a:ext cx="476737" cy="4767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Arrow Connector 48"/>
            <p:cNvCxnSpPr>
              <a:stCxn id="48" idx="6"/>
            </p:cNvCxnSpPr>
            <p:nvPr/>
          </p:nvCxnSpPr>
          <p:spPr>
            <a:xfrm>
              <a:off x="1101967" y="2168770"/>
              <a:ext cx="511173" cy="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4273793" y="3508066"/>
            <a:ext cx="987910" cy="476737"/>
            <a:chOff x="625230" y="1930401"/>
            <a:chExt cx="987910" cy="476737"/>
          </a:xfrm>
          <a:solidFill>
            <a:srgbClr val="FF0000"/>
          </a:solidFill>
        </p:grpSpPr>
        <p:sp>
          <p:nvSpPr>
            <p:cNvPr id="51" name="Oval 50"/>
            <p:cNvSpPr/>
            <p:nvPr/>
          </p:nvSpPr>
          <p:spPr>
            <a:xfrm>
              <a:off x="625230" y="1930401"/>
              <a:ext cx="476737" cy="4767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Arrow Connector 51"/>
            <p:cNvCxnSpPr>
              <a:stCxn id="51" idx="6"/>
            </p:cNvCxnSpPr>
            <p:nvPr/>
          </p:nvCxnSpPr>
          <p:spPr>
            <a:xfrm>
              <a:off x="1101967" y="2168770"/>
              <a:ext cx="511173" cy="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Oval 53"/>
          <p:cNvSpPr/>
          <p:nvPr/>
        </p:nvSpPr>
        <p:spPr>
          <a:xfrm rot="10800000">
            <a:off x="5256320" y="3487040"/>
            <a:ext cx="476737" cy="47673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42504" y="3004457"/>
            <a:ext cx="846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Analysis</a:t>
            </a:r>
            <a:r>
              <a:rPr lang="hr-HR" sz="1200" dirty="0"/>
              <a:t> </a:t>
            </a:r>
            <a:r>
              <a:rPr lang="hr-HR" sz="1200" dirty="0" err="1"/>
              <a:t>of</a:t>
            </a:r>
            <a:br>
              <a:rPr lang="hr-HR" sz="1200" dirty="0"/>
            </a:br>
            <a:r>
              <a:rPr lang="hr-HR" sz="1200" dirty="0"/>
              <a:t>problem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1219199" y="3024250"/>
            <a:ext cx="883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Theoretical</a:t>
            </a:r>
            <a:br>
              <a:rPr lang="hr-HR" sz="1200" dirty="0"/>
            </a:br>
            <a:r>
              <a:rPr lang="hr-HR" sz="1200" dirty="0" err="1"/>
              <a:t>introduction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3129149" y="3176649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Experiment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2141516" y="3174669"/>
            <a:ext cx="881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Hypotheses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5143994" y="3196442"/>
            <a:ext cx="803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Conslusion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4168240" y="3004457"/>
            <a:ext cx="676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Analysis</a:t>
            </a:r>
            <a:br>
              <a:rPr lang="hr-HR" sz="1200" dirty="0"/>
            </a:br>
            <a:r>
              <a:rPr lang="hr-HR" sz="1200" dirty="0" err="1"/>
              <a:t>of</a:t>
            </a:r>
            <a:r>
              <a:rPr lang="hr-HR" sz="1200" dirty="0"/>
              <a:t> data</a:t>
            </a:r>
            <a:endParaRPr lang="en-US" sz="1200" dirty="0"/>
          </a:p>
        </p:txBody>
      </p:sp>
      <p:sp>
        <p:nvSpPr>
          <p:cNvPr id="73" name="Oval 72"/>
          <p:cNvSpPr/>
          <p:nvPr/>
        </p:nvSpPr>
        <p:spPr>
          <a:xfrm rot="10800000">
            <a:off x="421084" y="4382881"/>
            <a:ext cx="362688" cy="362688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10800000">
            <a:off x="3874824" y="4392776"/>
            <a:ext cx="362688" cy="36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10800000">
            <a:off x="2210300" y="4378923"/>
            <a:ext cx="362688" cy="36268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876795" y="4463143"/>
            <a:ext cx="839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Very</a:t>
            </a:r>
            <a:r>
              <a:rPr lang="hr-HR" sz="1200" dirty="0"/>
              <a:t> </a:t>
            </a:r>
            <a:r>
              <a:rPr lang="hr-HR" sz="1200" dirty="0" err="1"/>
              <a:t>good</a:t>
            </a:r>
            <a:endParaRPr lang="en-US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2620489" y="4425538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/>
              <a:t>OK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>
            <a:off x="4318660" y="4425538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Not</a:t>
            </a:r>
            <a:r>
              <a:rPr lang="hr-HR" sz="1200" dirty="0"/>
              <a:t> </a:t>
            </a:r>
            <a:r>
              <a:rPr lang="hr-HR" sz="1200" dirty="0" err="1"/>
              <a:t>so</a:t>
            </a:r>
            <a:r>
              <a:rPr lang="hr-HR" sz="1200" dirty="0"/>
              <a:t> </a:t>
            </a:r>
            <a:r>
              <a:rPr lang="hr-HR" sz="1200" dirty="0" err="1"/>
              <a:t>good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Opponent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541867" y="1558094"/>
            <a:ext cx="6082358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285750" indent="-285750"/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Good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question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about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position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hole</a:t>
            </a:r>
          </a:p>
          <a:p>
            <a:pPr marL="285750" indent="-285750"/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Noticed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lack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prooving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randomness</a:t>
            </a:r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/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Said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„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almost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parameters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” –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enough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parameters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tested</a:t>
            </a:r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/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Comparison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different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surfaces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interesting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point</a:t>
            </a:r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/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/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4</a:t>
            </a:fld>
            <a:endParaRPr lang="en-GB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Discussion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5</a:t>
            </a:fld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34760" y="1422399"/>
            <a:ext cx="57755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dirty="0"/>
              <a:t> </a:t>
            </a:r>
            <a:r>
              <a:rPr lang="hr-HR" dirty="0" err="1"/>
              <a:t>Displacement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barycenter</a:t>
            </a:r>
            <a:r>
              <a:rPr lang="hr-HR" dirty="0"/>
              <a:t>?</a:t>
            </a:r>
          </a:p>
          <a:p>
            <a:pPr>
              <a:buFont typeface="Arial" pitchFamily="34" charset="0"/>
              <a:buChar char="•"/>
            </a:pPr>
            <a:endParaRPr lang="hr-HR" dirty="0"/>
          </a:p>
          <a:p>
            <a:pPr>
              <a:buFont typeface="Arial" pitchFamily="34" charset="0"/>
              <a:buChar char="•"/>
            </a:pPr>
            <a:r>
              <a:rPr lang="hr-HR" dirty="0"/>
              <a:t> </a:t>
            </a:r>
            <a:r>
              <a:rPr lang="hr-HR" dirty="0" err="1"/>
              <a:t>Does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material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coin</a:t>
            </a:r>
            <a:r>
              <a:rPr lang="hr-HR" dirty="0"/>
              <a:t> influence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results</a:t>
            </a:r>
            <a:r>
              <a:rPr lang="hr-HR" dirty="0"/>
              <a:t>?</a:t>
            </a:r>
          </a:p>
          <a:p>
            <a:pPr lvl="1">
              <a:buFont typeface="Arial" pitchFamily="34" charset="0"/>
              <a:buChar char="•"/>
            </a:pPr>
            <a:r>
              <a:rPr lang="hr-HR" dirty="0"/>
              <a:t> </a:t>
            </a:r>
            <a:r>
              <a:rPr lang="hr-HR" dirty="0" err="1"/>
              <a:t>Already</a:t>
            </a:r>
            <a:r>
              <a:rPr lang="hr-HR" dirty="0"/>
              <a:t> </a:t>
            </a:r>
            <a:r>
              <a:rPr lang="hr-HR" dirty="0" err="1"/>
              <a:t>tested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presentation</a:t>
            </a:r>
            <a:endParaRPr lang="hr-HR" dirty="0"/>
          </a:p>
          <a:p>
            <a:pPr lvl="1">
              <a:buFont typeface="Arial" pitchFamily="34" charset="0"/>
              <a:buChar char="•"/>
            </a:pPr>
            <a:endParaRPr lang="hr-HR" dirty="0"/>
          </a:p>
          <a:p>
            <a:pPr>
              <a:buFont typeface="Arial" pitchFamily="34" charset="0"/>
              <a:buChar char="•"/>
            </a:pPr>
            <a:r>
              <a:rPr lang="hr-HR" dirty="0"/>
              <a:t> </a:t>
            </a:r>
            <a:r>
              <a:rPr lang="hr-HR" dirty="0" err="1"/>
              <a:t>What</a:t>
            </a:r>
            <a:r>
              <a:rPr lang="hr-HR" dirty="0"/>
              <a:t> </a:t>
            </a:r>
            <a:r>
              <a:rPr lang="hr-HR" dirty="0" err="1"/>
              <a:t>about</a:t>
            </a:r>
            <a:r>
              <a:rPr lang="hr-HR" dirty="0"/>
              <a:t> </a:t>
            </a:r>
            <a:r>
              <a:rPr lang="hr-HR" dirty="0" err="1"/>
              <a:t>physical</a:t>
            </a:r>
            <a:r>
              <a:rPr lang="hr-HR" dirty="0"/>
              <a:t> </a:t>
            </a:r>
            <a:r>
              <a:rPr lang="hr-HR" dirty="0" err="1"/>
              <a:t>forces</a:t>
            </a:r>
            <a:r>
              <a:rPr lang="hr-HR" dirty="0"/>
              <a:t>?</a:t>
            </a:r>
          </a:p>
          <a:p>
            <a:pPr lvl="1">
              <a:buFont typeface="Arial" pitchFamily="34" charset="0"/>
              <a:buChar char="•"/>
            </a:pPr>
            <a:r>
              <a:rPr lang="hr-HR" dirty="0"/>
              <a:t> </a:t>
            </a:r>
            <a:r>
              <a:rPr lang="hr-HR" dirty="0" err="1"/>
              <a:t>Wasn’t</a:t>
            </a:r>
            <a:r>
              <a:rPr lang="hr-HR" dirty="0"/>
              <a:t> </a:t>
            </a:r>
            <a:r>
              <a:rPr lang="hr-HR" dirty="0" err="1"/>
              <a:t>really</a:t>
            </a:r>
            <a:r>
              <a:rPr lang="hr-HR" dirty="0"/>
              <a:t> </a:t>
            </a:r>
            <a:r>
              <a:rPr lang="hr-HR" dirty="0" err="1"/>
              <a:t>discussed</a:t>
            </a:r>
            <a:endParaRPr lang="hr-HR" dirty="0"/>
          </a:p>
          <a:p>
            <a:pPr lvl="1">
              <a:buFont typeface="Arial" pitchFamily="34" charset="0"/>
              <a:buChar char="•"/>
            </a:pPr>
            <a:endParaRPr lang="hr-HR" dirty="0"/>
          </a:p>
          <a:p>
            <a:pPr>
              <a:buFont typeface="Arial" pitchFamily="34" charset="0"/>
              <a:buChar char="•"/>
            </a:pPr>
            <a:r>
              <a:rPr lang="hr-HR" dirty="0"/>
              <a:t> </a:t>
            </a:r>
            <a:r>
              <a:rPr lang="hr-HR" dirty="0" err="1"/>
              <a:t>What</a:t>
            </a:r>
            <a:r>
              <a:rPr lang="hr-HR" dirty="0"/>
              <a:t> </a:t>
            </a:r>
            <a:r>
              <a:rPr lang="hr-HR" dirty="0" err="1"/>
              <a:t>if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coin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made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one </a:t>
            </a:r>
            <a:r>
              <a:rPr lang="hr-HR" dirty="0" err="1"/>
              <a:t>material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covered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another</a:t>
            </a:r>
            <a:r>
              <a:rPr lang="hr-HR" dirty="0"/>
              <a:t>?</a:t>
            </a:r>
          </a:p>
          <a:p>
            <a:pPr>
              <a:buFont typeface="Arial" pitchFamily="34" charset="0"/>
              <a:buChar char="•"/>
            </a:pPr>
            <a:endParaRPr lang="hr-HR" dirty="0"/>
          </a:p>
          <a:p>
            <a:pPr>
              <a:buFont typeface="Arial" pitchFamily="34" charset="0"/>
              <a:buChar char="•"/>
            </a:pPr>
            <a:r>
              <a:rPr lang="hr-HR" dirty="0"/>
              <a:t> </a:t>
            </a:r>
            <a:r>
              <a:rPr lang="hr-HR" dirty="0" err="1"/>
              <a:t>Didn’t</a:t>
            </a:r>
            <a:r>
              <a:rPr lang="hr-HR" dirty="0"/>
              <a:t> </a:t>
            </a:r>
            <a:r>
              <a:rPr lang="hr-HR" dirty="0" err="1"/>
              <a:t>discuss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parameters</a:t>
            </a:r>
            <a:r>
              <a:rPr lang="hr-HR" dirty="0"/>
              <a:t> (</a:t>
            </a:r>
            <a:r>
              <a:rPr lang="hr-HR" dirty="0" err="1"/>
              <a:t>air</a:t>
            </a:r>
            <a:r>
              <a:rPr lang="hr-HR" dirty="0"/>
              <a:t> </a:t>
            </a:r>
            <a:r>
              <a:rPr lang="hr-HR" dirty="0" err="1"/>
              <a:t>currents</a:t>
            </a:r>
            <a:r>
              <a:rPr lang="hr-HR" dirty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ctrTitle"/>
          </p:nvPr>
        </p:nvSpPr>
        <p:spPr>
          <a:xfrm>
            <a:off x="754213" y="1194726"/>
            <a:ext cx="5286168" cy="1076957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algn="ctr"/>
            <a:r>
              <a:rPr lang="en-GB" sz="6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Thank you</a:t>
            </a:r>
            <a:r>
              <a:rPr lang="hr-HR" sz="6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!</a:t>
            </a:r>
            <a:endParaRPr sz="6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7" name="Shape 55">
            <a:extLst>
              <a:ext uri="{FF2B5EF4-FFF2-40B4-BE49-F238E27FC236}">
                <a16:creationId xmlns:a16="http://schemas.microsoft.com/office/drawing/2014/main" id="{444FA644-3D11-4979-883B-F93704B70A26}"/>
              </a:ext>
            </a:extLst>
          </p:cNvPr>
          <p:cNvSpPr txBox="1">
            <a:spLocks/>
          </p:cNvSpPr>
          <p:nvPr/>
        </p:nvSpPr>
        <p:spPr>
          <a:xfrm>
            <a:off x="217702" y="4082154"/>
            <a:ext cx="6390450" cy="594450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2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Reviewer:</a:t>
            </a:r>
            <a:r>
              <a:rPr lang="hr-HR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Luka </a:t>
            </a:r>
            <a:r>
              <a:rPr lang="hr-HR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Mikšić</a:t>
            </a:r>
            <a:endParaRPr lang="en-US"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8" name="Shape 56">
            <a:extLst>
              <a:ext uri="{FF2B5EF4-FFF2-40B4-BE49-F238E27FC236}">
                <a16:creationId xmlns:a16="http://schemas.microsoft.com/office/drawing/2014/main" id="{0DFBD5AE-A1CB-417B-A135-DADCCB8CDC7B}"/>
              </a:ext>
            </a:extLst>
          </p:cNvPr>
          <p:cNvSpPr txBox="1">
            <a:spLocks/>
          </p:cNvSpPr>
          <p:nvPr/>
        </p:nvSpPr>
        <p:spPr>
          <a:xfrm>
            <a:off x="147776" y="3653702"/>
            <a:ext cx="6389687" cy="595313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88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604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577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293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5528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2114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2184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GB" sz="3200">
                <a:latin typeface="Tw Cen MT Condensed" panose="020B0606020104020203" pitchFamily="34" charset="-18"/>
              </a:rPr>
              <a:t>Team</a:t>
            </a:r>
            <a:r>
              <a:rPr lang="en-GB" sz="2800">
                <a:latin typeface="Tw Cen MT Condensed" panose="020B0606020104020203" pitchFamily="34" charset="-18"/>
              </a:rPr>
              <a:t> </a:t>
            </a:r>
            <a:r>
              <a:rPr lang="en-GB" sz="3200">
                <a:latin typeface="Tw Cen MT Condensed" panose="020B0606020104020203" pitchFamily="34" charset="-18"/>
              </a:rPr>
              <a:t>Croatia</a:t>
            </a:r>
            <a:endParaRPr lang="en-GB" sz="3200" dirty="0">
              <a:latin typeface="Tw Cen MT Condensed" panose="020B0606020104020203" pitchFamily="34" charset="-18"/>
            </a:endParaRP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B06C2581-05F0-42F2-BDB4-4DC49EB70B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144" y="3653702"/>
            <a:ext cx="1153945" cy="136120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354</TotalTime>
  <Words>203</Words>
  <Application>Microsoft Office PowerPoint</Application>
  <PresentationFormat>Prilagođeno</PresentationFormat>
  <Paragraphs>44</Paragraphs>
  <Slides>6</Slides>
  <Notes>6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3" baseType="lpstr">
      <vt:lpstr>Arial</vt:lpstr>
      <vt:lpstr>Calibri</vt:lpstr>
      <vt:lpstr>Droid Sans</vt:lpstr>
      <vt:lpstr>Tw Cen MT</vt:lpstr>
      <vt:lpstr>Tw Cen MT Condensed</vt:lpstr>
      <vt:lpstr>Wingdings 3</vt:lpstr>
      <vt:lpstr>Integral</vt:lpstr>
      <vt:lpstr>8. Fair coin</vt:lpstr>
      <vt:lpstr>Problem text</vt:lpstr>
      <vt:lpstr>Reporter</vt:lpstr>
      <vt:lpstr>Opponent</vt:lpstr>
      <vt:lpstr>Discussion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Name of the Problem</dc:title>
  <dc:creator>Korisnik</dc:creator>
  <cp:lastModifiedBy>Elena</cp:lastModifiedBy>
  <cp:revision>32</cp:revision>
  <dcterms:modified xsi:type="dcterms:W3CDTF">2018-07-09T08:57:07Z</dcterms:modified>
</cp:coreProperties>
</file>