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7"/>
  </p:notesMasterIdLst>
  <p:sldIdLst>
    <p:sldId id="256" r:id="rId2"/>
    <p:sldId id="257" r:id="rId3"/>
    <p:sldId id="285" r:id="rId4"/>
    <p:sldId id="269" r:id="rId5"/>
    <p:sldId id="259" r:id="rId6"/>
    <p:sldId id="266" r:id="rId7"/>
    <p:sldId id="273" r:id="rId8"/>
    <p:sldId id="260" r:id="rId9"/>
    <p:sldId id="267" r:id="rId10"/>
    <p:sldId id="272" r:id="rId11"/>
    <p:sldId id="261" r:id="rId12"/>
    <p:sldId id="262" r:id="rId13"/>
    <p:sldId id="263" r:id="rId14"/>
    <p:sldId id="278" r:id="rId15"/>
    <p:sldId id="289" r:id="rId16"/>
    <p:sldId id="277" r:id="rId17"/>
    <p:sldId id="282" r:id="rId18"/>
    <p:sldId id="296" r:id="rId19"/>
    <p:sldId id="298" r:id="rId20"/>
    <p:sldId id="300" r:id="rId21"/>
    <p:sldId id="265" r:id="rId22"/>
    <p:sldId id="309" r:id="rId23"/>
    <p:sldId id="288" r:id="rId24"/>
    <p:sldId id="287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10" r:id="rId33"/>
    <p:sldId id="311" r:id="rId34"/>
    <p:sldId id="299" r:id="rId35"/>
    <p:sldId id="312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9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Parametar%20sla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YNT\Slava\Parametar%20slav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Kona&#269;no%20rje&#353;enj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Kona&#269;no%20rje&#353;enj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Kona&#269;no%20rje&#353;enj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Kona&#269;no%20rje&#353;enj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Kona&#269;no%20rje&#353;enj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lava\Kona&#269;no%20rje&#353;enj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lang="en-US"/>
            </a:pPr>
            <a:r>
              <a:rPr lang="en-GB"/>
              <a:t>Comparison</a:t>
            </a:r>
            <a:r>
              <a:rPr lang="en-GB" baseline="0"/>
              <a:t> of Search Engines Based on the Number of Monthly Users</a:t>
            </a:r>
            <a:endParaRPr lang="en-GB"/>
          </a:p>
        </c:rich>
      </c:tx>
      <c:layout>
        <c:manualLayout>
          <c:xMode val="edge"/>
          <c:yMode val="edge"/>
          <c:x val="0.15762026839668297"/>
          <c:y val="0.81704525444620624"/>
        </c:manualLayout>
      </c:layout>
    </c:title>
    <c:plotArea>
      <c:layout>
        <c:manualLayout>
          <c:layoutTarget val="inner"/>
          <c:xMode val="edge"/>
          <c:yMode val="edge"/>
          <c:x val="0.14191823405795251"/>
          <c:y val="6.3576403187319511E-2"/>
          <c:w val="0.81101642817903552"/>
          <c:h val="0.68619766427770301"/>
        </c:manualLayout>
      </c:layout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sr-Latn-C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Sheet1!$D$6:$D$9</c:f>
              <c:strCache>
                <c:ptCount val="4"/>
                <c:pt idx="0">
                  <c:v>Google</c:v>
                </c:pt>
                <c:pt idx="1">
                  <c:v>Bing</c:v>
                </c:pt>
                <c:pt idx="2">
                  <c:v>Yahoo</c:v>
                </c:pt>
                <c:pt idx="3">
                  <c:v>Aol</c:v>
                </c:pt>
              </c:strCache>
            </c:strRef>
          </c:cat>
          <c:val>
            <c:numRef>
              <c:f>Sheet1!$E$6:$E$9</c:f>
              <c:numCache>
                <c:formatCode>General</c:formatCode>
                <c:ptCount val="4"/>
                <c:pt idx="0" formatCode="0">
                  <c:v>2000000000</c:v>
                </c:pt>
                <c:pt idx="1">
                  <c:v>1370000000</c:v>
                </c:pt>
                <c:pt idx="2">
                  <c:v>204000000</c:v>
                </c:pt>
                <c:pt idx="3">
                  <c:v>174000000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9C-4EE0-AFF4-9BBABB7689DA}"/>
            </c:ext>
          </c:extLst>
        </c:ser>
        <c:axId val="82316672"/>
        <c:axId val="82023552"/>
      </c:barChart>
      <c:catAx>
        <c:axId val="823166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sr-Latn-CS"/>
          </a:p>
        </c:txPr>
        <c:crossAx val="82023552"/>
        <c:crosses val="autoZero"/>
        <c:auto val="1"/>
        <c:lblAlgn val="ctr"/>
        <c:lblOffset val="100"/>
      </c:catAx>
      <c:valAx>
        <c:axId val="82023552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823166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9481431100182283E-2"/>
                <c:y val="0.28216096601237095"/>
              </c:manualLayout>
            </c:layout>
            <c:tx>
              <c:rich>
                <a:bodyPr/>
                <a:lstStyle/>
                <a:p>
                  <a:pPr>
                    <a:defRPr lang="en-US" sz="1400"/>
                  </a:pPr>
                  <a:r>
                    <a:rPr lang="en-GB" sz="1400" b="0"/>
                    <a:t>Number of Users</a:t>
                  </a:r>
                  <a:r>
                    <a:rPr lang="en-GB" sz="1400" b="0" baseline="0"/>
                    <a:t> (X 10</a:t>
                  </a:r>
                  <a:r>
                    <a:rPr lang="en-GB" sz="1400" b="0" baseline="30000"/>
                    <a:t>6</a:t>
                  </a:r>
                  <a:r>
                    <a:rPr lang="en-GB" sz="1400" b="0" baseline="0"/>
                    <a:t>)</a:t>
                  </a:r>
                  <a:endParaRPr lang="en-GB" sz="1400" b="0"/>
                </a:p>
              </c:rich>
            </c:tx>
          </c:dispUnitsLbl>
        </c:dispUnits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5"/>
  <c:chart>
    <c:title>
      <c:tx>
        <c:rich>
          <a:bodyPr/>
          <a:lstStyle/>
          <a:p>
            <a:pPr>
              <a:defRPr lang="en-US"/>
            </a:pPr>
            <a:r>
              <a:rPr lang="en-GB" dirty="0"/>
              <a:t>Comparison of Social Media Platforms Based on the Number of Active Users</a:t>
            </a:r>
          </a:p>
        </c:rich>
      </c:tx>
      <c:layout>
        <c:manualLayout>
          <c:xMode val="edge"/>
          <c:yMode val="edge"/>
          <c:x val="0.16515380575824587"/>
          <c:y val="0.87156101605487502"/>
        </c:manualLayout>
      </c:layout>
    </c:title>
    <c:plotArea>
      <c:layout>
        <c:manualLayout>
          <c:layoutTarget val="inner"/>
          <c:xMode val="edge"/>
          <c:yMode val="edge"/>
          <c:x val="0.19893686154639753"/>
          <c:y val="7.6652417204162132E-2"/>
          <c:w val="0.77143371620400791"/>
          <c:h val="0.72365221124144963"/>
        </c:manualLayout>
      </c:layout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sr-Latn-C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Sheet1!$D$18:$D$20</c:f>
              <c:strCache>
                <c:ptCount val="3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</c:strCache>
            </c:strRef>
          </c:cat>
          <c:val>
            <c:numRef>
              <c:f>Sheet1!$E$18:$E$20</c:f>
              <c:numCache>
                <c:formatCode>General</c:formatCode>
                <c:ptCount val="3"/>
                <c:pt idx="0">
                  <c:v>2234000000</c:v>
                </c:pt>
                <c:pt idx="1">
                  <c:v>813000000</c:v>
                </c:pt>
                <c:pt idx="2">
                  <c:v>330000000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33-4E8D-B796-75F849E5F58A}"/>
            </c:ext>
          </c:extLst>
        </c:ser>
        <c:axId val="83886080"/>
        <c:axId val="83887616"/>
      </c:barChart>
      <c:catAx>
        <c:axId val="838860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sr-Latn-CS"/>
          </a:p>
        </c:txPr>
        <c:crossAx val="83887616"/>
        <c:crosses val="autoZero"/>
        <c:auto val="1"/>
        <c:lblAlgn val="ctr"/>
        <c:lblOffset val="100"/>
      </c:catAx>
      <c:valAx>
        <c:axId val="83887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200"/>
            </a:pPr>
            <a:endParaRPr lang="sr-Latn-CS"/>
          </a:p>
        </c:txPr>
        <c:crossAx val="838860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594280100481282E-2"/>
                <c:y val="0.29033531102951482"/>
              </c:manualLayout>
            </c:layout>
            <c:tx>
              <c:rich>
                <a:bodyPr/>
                <a:lstStyle/>
                <a:p>
                  <a:pPr>
                    <a:defRPr lang="en-US" sz="1600"/>
                  </a:pPr>
                  <a:r>
                    <a:rPr lang="en-GB" sz="1600" b="0"/>
                    <a:t>Number of users</a:t>
                  </a:r>
                  <a:r>
                    <a:rPr lang="en-GB" sz="1600" b="0" baseline="0"/>
                    <a:t> (X 10</a:t>
                  </a:r>
                  <a:r>
                    <a:rPr lang="en-GB" sz="1600" b="0" baseline="30000"/>
                    <a:t>6</a:t>
                  </a:r>
                  <a:r>
                    <a:rPr lang="en-GB" sz="1600" b="0" baseline="0"/>
                    <a:t>)</a:t>
                  </a:r>
                  <a:endParaRPr lang="en-GB" sz="1600" b="0"/>
                </a:p>
              </c:rich>
            </c:tx>
          </c:dispUnitsLbl>
        </c:dispUnits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US"/>
                </a:pPr>
                <a:endParaRPr lang="sr-Latn-CS"/>
              </a:p>
            </c:txPr>
            <c:dLblPos val="outEnd"/>
            <c:showVal val="1"/>
          </c:dLbls>
          <c:cat>
            <c:strRef>
              <c:f>Sheet2!$G$6:$G$20</c:f>
              <c:strCache>
                <c:ptCount val="15"/>
                <c:pt idx="0">
                  <c:v>Drake</c:v>
                </c:pt>
                <c:pt idx="1">
                  <c:v>Rihanna</c:v>
                </c:pt>
                <c:pt idx="2">
                  <c:v> Cristiano Ronaldo</c:v>
                </c:pt>
                <c:pt idx="3">
                  <c:v>Selena Gomez</c:v>
                </c:pt>
                <c:pt idx="4">
                  <c:v>Donald Trump</c:v>
                </c:pt>
                <c:pt idx="5">
                  <c:v>Taylor Swift</c:v>
                </c:pt>
                <c:pt idx="6">
                  <c:v>Kim Kardashian</c:v>
                </c:pt>
                <c:pt idx="7">
                  <c:v>Beyonce</c:v>
                </c:pt>
                <c:pt idx="8">
                  <c:v>Nicki Minaj</c:v>
                </c:pt>
                <c:pt idx="9">
                  <c:v>Katy Perry</c:v>
                </c:pt>
                <c:pt idx="10">
                  <c:v>Jennifer Lopez</c:v>
                </c:pt>
                <c:pt idx="11">
                  <c:v>Eminem</c:v>
                </c:pt>
                <c:pt idx="12">
                  <c:v>Madonna</c:v>
                </c:pt>
                <c:pt idx="13">
                  <c:v>Barack Obama</c:v>
                </c:pt>
                <c:pt idx="14">
                  <c:v>Vin Diesel</c:v>
                </c:pt>
              </c:strCache>
            </c:strRef>
          </c:cat>
          <c:val>
            <c:numRef>
              <c:f>Sheet2!$H$6:$H$20</c:f>
              <c:numCache>
                <c:formatCode>0.0000</c:formatCode>
                <c:ptCount val="15"/>
                <c:pt idx="0">
                  <c:v>8.031600000000001</c:v>
                </c:pt>
                <c:pt idx="1">
                  <c:v>8.0301000000000009</c:v>
                </c:pt>
                <c:pt idx="2">
                  <c:v>7.9691999999999998</c:v>
                </c:pt>
                <c:pt idx="3">
                  <c:v>7.9585999999999997</c:v>
                </c:pt>
                <c:pt idx="4">
                  <c:v>7.9338000000000024</c:v>
                </c:pt>
                <c:pt idx="5">
                  <c:v>7.9222999999999999</c:v>
                </c:pt>
                <c:pt idx="6">
                  <c:v>7.9202000000000004</c:v>
                </c:pt>
                <c:pt idx="7">
                  <c:v>7.9054000000000002</c:v>
                </c:pt>
                <c:pt idx="8">
                  <c:v>7.8653999999999975</c:v>
                </c:pt>
                <c:pt idx="9">
                  <c:v>7.8653999999999975</c:v>
                </c:pt>
                <c:pt idx="10">
                  <c:v>7.8374999999999995</c:v>
                </c:pt>
                <c:pt idx="11">
                  <c:v>7.8186</c:v>
                </c:pt>
                <c:pt idx="12">
                  <c:v>7.7815000000000003</c:v>
                </c:pt>
                <c:pt idx="13">
                  <c:v>7.7458999999999998</c:v>
                </c:pt>
                <c:pt idx="14">
                  <c:v>7.6707999999999998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03-40F2-80EB-47679C7ED926}"/>
            </c:ext>
          </c:extLst>
        </c:ser>
        <c:dLbls>
          <c:showVal val="1"/>
        </c:dLbls>
        <c:axId val="84372864"/>
        <c:axId val="84407424"/>
      </c:barChart>
      <c:catAx>
        <c:axId val="84372864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lang="en-US" sz="1200"/>
            </a:pPr>
            <a:endParaRPr lang="sr-Latn-CS"/>
          </a:p>
        </c:txPr>
        <c:crossAx val="84407424"/>
        <c:crosses val="autoZero"/>
        <c:auto val="1"/>
        <c:lblAlgn val="ctr"/>
        <c:lblOffset val="100"/>
      </c:catAx>
      <c:valAx>
        <c:axId val="84407424"/>
        <c:scaling>
          <c:orientation val="minMax"/>
          <c:min val="7.6"/>
        </c:scaling>
        <c:axPos val="t"/>
        <c:majorGridlines/>
        <c:title>
          <c:tx>
            <c:rich>
              <a:bodyPr/>
              <a:lstStyle/>
              <a:p>
                <a:pPr>
                  <a:defRPr lang="en-GB" sz="1400"/>
                </a:pPr>
                <a:r>
                  <a:rPr lang="en-GB" sz="1400"/>
                  <a:t>Fame</a:t>
                </a:r>
                <a:r>
                  <a:rPr lang="en-GB" sz="1400" baseline="0"/>
                  <a:t> Parameter</a:t>
                </a:r>
                <a:endParaRPr lang="en-GB" sz="1400"/>
              </a:p>
            </c:rich>
          </c:tx>
          <c:layout/>
        </c:title>
        <c:numFmt formatCode="0.0000" sourceLinked="1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8437286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US"/>
                </a:pPr>
                <a:endParaRPr lang="sr-Latn-CS"/>
              </a:p>
            </c:txPr>
            <c:showVal val="1"/>
          </c:dLbls>
          <c:cat>
            <c:strRef>
              <c:f>Sheet4!$G$6:$G$20</c:f>
              <c:strCache>
                <c:ptCount val="15"/>
                <c:pt idx="0">
                  <c:v> Cristiano Ronaldo</c:v>
                </c:pt>
                <c:pt idx="1">
                  <c:v>Rihanna</c:v>
                </c:pt>
                <c:pt idx="2">
                  <c:v>Taylor Swift</c:v>
                </c:pt>
                <c:pt idx="3">
                  <c:v>Kim Kardashian</c:v>
                </c:pt>
                <c:pt idx="4">
                  <c:v>Selena Gomez</c:v>
                </c:pt>
                <c:pt idx="5">
                  <c:v>Katy Perry</c:v>
                </c:pt>
                <c:pt idx="6">
                  <c:v>Drake</c:v>
                </c:pt>
                <c:pt idx="7">
                  <c:v>Eminem</c:v>
                </c:pt>
                <c:pt idx="8">
                  <c:v>Beyonce</c:v>
                </c:pt>
                <c:pt idx="9">
                  <c:v>Barack Obama</c:v>
                </c:pt>
                <c:pt idx="10">
                  <c:v>Donald Trump</c:v>
                </c:pt>
                <c:pt idx="11">
                  <c:v>Jennifer Lopez</c:v>
                </c:pt>
                <c:pt idx="12">
                  <c:v>Nicki Minaj</c:v>
                </c:pt>
                <c:pt idx="13">
                  <c:v>Vin Diesel</c:v>
                </c:pt>
                <c:pt idx="14">
                  <c:v>Bruno Mars</c:v>
                </c:pt>
              </c:strCache>
            </c:strRef>
          </c:cat>
          <c:val>
            <c:numRef>
              <c:f>Sheet4!$H$6:$H$20</c:f>
              <c:numCache>
                <c:formatCode>General</c:formatCode>
                <c:ptCount val="15"/>
                <c:pt idx="0">
                  <c:v>1.6400000000000001</c:v>
                </c:pt>
                <c:pt idx="1">
                  <c:v>1.59</c:v>
                </c:pt>
                <c:pt idx="2">
                  <c:v>1.3800000000000001</c:v>
                </c:pt>
                <c:pt idx="3">
                  <c:v>1.3</c:v>
                </c:pt>
                <c:pt idx="4">
                  <c:v>1.3</c:v>
                </c:pt>
                <c:pt idx="5">
                  <c:v>1.28</c:v>
                </c:pt>
                <c:pt idx="6">
                  <c:v>1.1900000000000008</c:v>
                </c:pt>
                <c:pt idx="7">
                  <c:v>1.159999999999999</c:v>
                </c:pt>
                <c:pt idx="8">
                  <c:v>1.159999999999999</c:v>
                </c:pt>
                <c:pt idx="9">
                  <c:v>1.07</c:v>
                </c:pt>
                <c:pt idx="10">
                  <c:v>1.05</c:v>
                </c:pt>
                <c:pt idx="11">
                  <c:v>1.01</c:v>
                </c:pt>
                <c:pt idx="12">
                  <c:v>1</c:v>
                </c:pt>
                <c:pt idx="13">
                  <c:v>0.96000000000000041</c:v>
                </c:pt>
                <c:pt idx="14">
                  <c:v>0.87000000000000044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F6-4B81-A0A9-613D94A91329}"/>
            </c:ext>
          </c:extLst>
        </c:ser>
        <c:axId val="84935808"/>
        <c:axId val="84937344"/>
      </c:barChart>
      <c:catAx>
        <c:axId val="84935808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lang="en-US" sz="1200"/>
            </a:pPr>
            <a:endParaRPr lang="sr-Latn-CS"/>
          </a:p>
        </c:txPr>
        <c:crossAx val="84937344"/>
        <c:crosses val="autoZero"/>
        <c:auto val="1"/>
        <c:lblAlgn val="ctr"/>
        <c:lblOffset val="100"/>
      </c:catAx>
      <c:valAx>
        <c:axId val="84937344"/>
        <c:scaling>
          <c:orientation val="minMax"/>
        </c:scaling>
        <c:axPos val="t"/>
        <c:majorGridlines/>
        <c:title>
          <c:tx>
            <c:rich>
              <a:bodyPr/>
              <a:lstStyle/>
              <a:p>
                <a:pPr>
                  <a:defRPr lang="en-GB" sz="1400"/>
                </a:pPr>
                <a:r>
                  <a:rPr lang="en-GB" sz="1400"/>
                  <a:t>Fame Parameter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8493580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bar"/>
        <c:grouping val="clustered"/>
        <c:ser>
          <c:idx val="0"/>
          <c:order val="0"/>
          <c:tx>
            <c:v>First Method</c:v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Sheet7!$F$8:$F$22</c:f>
              <c:strCache>
                <c:ptCount val="15"/>
                <c:pt idx="0">
                  <c:v>Drake</c:v>
                </c:pt>
                <c:pt idx="1">
                  <c:v>Rihanna</c:v>
                </c:pt>
                <c:pt idx="2">
                  <c:v> Cristiano Ronaldo</c:v>
                </c:pt>
                <c:pt idx="3">
                  <c:v>Selena Gomez</c:v>
                </c:pt>
                <c:pt idx="4">
                  <c:v>Donald Trump</c:v>
                </c:pt>
                <c:pt idx="5">
                  <c:v>Taylor Swift</c:v>
                </c:pt>
                <c:pt idx="6">
                  <c:v>Kim Kardashian</c:v>
                </c:pt>
                <c:pt idx="7">
                  <c:v>Beyonce</c:v>
                </c:pt>
                <c:pt idx="8">
                  <c:v>Nicki Minaj</c:v>
                </c:pt>
                <c:pt idx="9">
                  <c:v>Katy Perry</c:v>
                </c:pt>
                <c:pt idx="10">
                  <c:v>Jennifer Lopez</c:v>
                </c:pt>
                <c:pt idx="11">
                  <c:v>Eminem</c:v>
                </c:pt>
                <c:pt idx="12">
                  <c:v>Madonna</c:v>
                </c:pt>
                <c:pt idx="13">
                  <c:v>Barack Obama</c:v>
                </c:pt>
                <c:pt idx="14">
                  <c:v>Vin Diesel</c:v>
                </c:pt>
              </c:strCache>
            </c:strRef>
          </c:cat>
          <c:val>
            <c:numRef>
              <c:f>Sheet7!$G$8:$G$22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val>
        </c:ser>
        <c:ser>
          <c:idx val="1"/>
          <c:order val="1"/>
          <c:tx>
            <c:v>Second Method</c:v>
          </c:tx>
          <c:spPr>
            <a:solidFill>
              <a:schemeClr val="accent1"/>
            </a:solidFill>
          </c:spPr>
          <c:dLbls>
            <c:dLbl>
              <c:idx val="9"/>
              <c:layout>
                <c:manualLayout>
                  <c:x val="0"/>
                  <c:y val="0"/>
                </c:manualLayout>
              </c:layout>
              <c:showVal val="1"/>
            </c:dLbl>
            <c:showVal val="1"/>
          </c:dLbls>
          <c:cat>
            <c:strRef>
              <c:f>Sheet7!$F$8:$F$22</c:f>
              <c:strCache>
                <c:ptCount val="15"/>
                <c:pt idx="0">
                  <c:v>Drake</c:v>
                </c:pt>
                <c:pt idx="1">
                  <c:v>Rihanna</c:v>
                </c:pt>
                <c:pt idx="2">
                  <c:v> Cristiano Ronaldo</c:v>
                </c:pt>
                <c:pt idx="3">
                  <c:v>Selena Gomez</c:v>
                </c:pt>
                <c:pt idx="4">
                  <c:v>Donald Trump</c:v>
                </c:pt>
                <c:pt idx="5">
                  <c:v>Taylor Swift</c:v>
                </c:pt>
                <c:pt idx="6">
                  <c:v>Kim Kardashian</c:v>
                </c:pt>
                <c:pt idx="7">
                  <c:v>Beyonce</c:v>
                </c:pt>
                <c:pt idx="8">
                  <c:v>Nicki Minaj</c:v>
                </c:pt>
                <c:pt idx="9">
                  <c:v>Katy Perry</c:v>
                </c:pt>
                <c:pt idx="10">
                  <c:v>Jennifer Lopez</c:v>
                </c:pt>
                <c:pt idx="11">
                  <c:v>Eminem</c:v>
                </c:pt>
                <c:pt idx="12">
                  <c:v>Madonna</c:v>
                </c:pt>
                <c:pt idx="13">
                  <c:v>Barack Obama</c:v>
                </c:pt>
                <c:pt idx="14">
                  <c:v>Vin Diesel</c:v>
                </c:pt>
              </c:strCache>
            </c:strRef>
          </c:cat>
          <c:val>
            <c:numRef>
              <c:f>Sheet7!$H$8:$H$22</c:f>
              <c:numCache>
                <c:formatCode>General</c:formatCode>
                <c:ptCount val="15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11</c:v>
                </c:pt>
                <c:pt idx="5">
                  <c:v>3</c:v>
                </c:pt>
                <c:pt idx="6">
                  <c:v>4</c:v>
                </c:pt>
                <c:pt idx="7">
                  <c:v>9</c:v>
                </c:pt>
                <c:pt idx="8">
                  <c:v>13</c:v>
                </c:pt>
                <c:pt idx="9">
                  <c:v>6</c:v>
                </c:pt>
                <c:pt idx="10">
                  <c:v>12</c:v>
                </c:pt>
                <c:pt idx="11">
                  <c:v>8</c:v>
                </c:pt>
                <c:pt idx="12">
                  <c:v>19</c:v>
                </c:pt>
                <c:pt idx="13">
                  <c:v>10</c:v>
                </c:pt>
                <c:pt idx="14">
                  <c:v>14</c:v>
                </c:pt>
              </c:numCache>
            </c:numRef>
          </c:val>
        </c:ser>
        <c:axId val="85336448"/>
        <c:axId val="85337984"/>
      </c:barChart>
      <c:catAx>
        <c:axId val="85336448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GB" sz="1200"/>
            </a:pPr>
            <a:endParaRPr lang="sr-Latn-CS"/>
          </a:p>
        </c:txPr>
        <c:crossAx val="85337984"/>
        <c:crosses val="autoZero"/>
        <c:auto val="1"/>
        <c:lblAlgn val="ctr"/>
        <c:lblOffset val="100"/>
      </c:catAx>
      <c:valAx>
        <c:axId val="85337984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sr-Latn-CS"/>
          </a:p>
        </c:txPr>
        <c:crossAx val="853364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GB" sz="1200"/>
          </a:pPr>
          <a:endParaRPr lang="sr-Latn-C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23064107611548559"/>
          <c:y val="0.15992987284356458"/>
          <c:w val="0.72472703412073602"/>
          <c:h val="0.80412241673674278"/>
        </c:manualLayout>
      </c:layout>
      <c:barChart>
        <c:barDir val="bar"/>
        <c:grouping val="clustered"/>
        <c:ser>
          <c:idx val="0"/>
          <c:order val="0"/>
          <c:tx>
            <c:v>Official Ranking</c:v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Sheet8!$H$18:$H$27</c:f>
              <c:strCache>
                <c:ptCount val="10"/>
                <c:pt idx="0">
                  <c:v>Drake</c:v>
                </c:pt>
                <c:pt idx="1">
                  <c:v>Rihanna</c:v>
                </c:pt>
                <c:pt idx="2">
                  <c:v>Justin Bieber</c:v>
                </c:pt>
                <c:pt idx="3">
                  <c:v>Ed Sheeran</c:v>
                </c:pt>
                <c:pt idx="4">
                  <c:v>J Balvin</c:v>
                </c:pt>
                <c:pt idx="5">
                  <c:v>Daddy Yankee</c:v>
                </c:pt>
                <c:pt idx="6">
                  <c:v>The Weeknd</c:v>
                </c:pt>
                <c:pt idx="7">
                  <c:v>Kendrick Lamar</c:v>
                </c:pt>
                <c:pt idx="8">
                  <c:v>Ozuna</c:v>
                </c:pt>
                <c:pt idx="9">
                  <c:v>Post Malone</c:v>
                </c:pt>
              </c:strCache>
            </c:strRef>
          </c:cat>
          <c:val>
            <c:numRef>
              <c:f>Sheet8!$I$18:$I$27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9</c:v>
                </c:pt>
                <c:pt idx="6">
                  <c:v>4</c:v>
                </c:pt>
                <c:pt idx="7">
                  <c:v>7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v>Experimental Ranking</c:v>
          </c:tx>
          <c:spPr>
            <a:solidFill>
              <a:schemeClr val="accent2">
                <a:lumMod val="75000"/>
              </a:schemeClr>
            </a:solidFill>
          </c:spPr>
          <c:dLbls>
            <c:showVal val="1"/>
          </c:dLbls>
          <c:cat>
            <c:strRef>
              <c:f>Sheet8!$H$18:$H$27</c:f>
              <c:strCache>
                <c:ptCount val="10"/>
                <c:pt idx="0">
                  <c:v>Drake</c:v>
                </c:pt>
                <c:pt idx="1">
                  <c:v>Rihanna</c:v>
                </c:pt>
                <c:pt idx="2">
                  <c:v>Justin Bieber</c:v>
                </c:pt>
                <c:pt idx="3">
                  <c:v>Ed Sheeran</c:v>
                </c:pt>
                <c:pt idx="4">
                  <c:v>J Balvin</c:v>
                </c:pt>
                <c:pt idx="5">
                  <c:v>Daddy Yankee</c:v>
                </c:pt>
                <c:pt idx="6">
                  <c:v>The Weeknd</c:v>
                </c:pt>
                <c:pt idx="7">
                  <c:v>Kendrick Lamar</c:v>
                </c:pt>
                <c:pt idx="8">
                  <c:v>Ozuna</c:v>
                </c:pt>
                <c:pt idx="9">
                  <c:v>Post Malone</c:v>
                </c:pt>
              </c:strCache>
            </c:strRef>
          </c:cat>
          <c:val>
            <c:numRef>
              <c:f>Sheet8!$J$18:$J$27</c:f>
              <c:numCache>
                <c:formatCode>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</c:ser>
        <c:axId val="85367808"/>
        <c:axId val="85390080"/>
      </c:barChart>
      <c:catAx>
        <c:axId val="8536780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r-Latn-CS"/>
          </a:p>
        </c:txPr>
        <c:crossAx val="85390080"/>
        <c:crosses val="autoZero"/>
        <c:auto val="1"/>
        <c:lblAlgn val="ctr"/>
        <c:lblOffset val="100"/>
      </c:catAx>
      <c:valAx>
        <c:axId val="85390080"/>
        <c:scaling>
          <c:orientation val="minMax"/>
        </c:scaling>
        <c:axPos val="t"/>
        <c:majorGridlines/>
        <c:numFmt formatCode="General" sourceLinked="1"/>
        <c:tickLblPos val="nextTo"/>
        <c:crossAx val="85367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130661752648656"/>
          <c:y val="5.4134628265874153E-2"/>
          <c:w val="0.65247594050743662"/>
          <c:h val="4.6816604235150341E-2"/>
        </c:manualLayout>
      </c:layout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bar"/>
        <c:grouping val="clustered"/>
        <c:ser>
          <c:idx val="0"/>
          <c:order val="0"/>
          <c:tx>
            <c:v>Official Rank</c:v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Sheet8!$H$74:$H$83</c:f>
              <c:strCache>
                <c:ptCount val="10"/>
                <c:pt idx="0">
                  <c:v>Drake</c:v>
                </c:pt>
                <c:pt idx="1">
                  <c:v>Rihanna</c:v>
                </c:pt>
                <c:pt idx="2">
                  <c:v>Justin Bieber</c:v>
                </c:pt>
                <c:pt idx="3">
                  <c:v>Taylor Swift</c:v>
                </c:pt>
                <c:pt idx="4">
                  <c:v>Beyonce</c:v>
                </c:pt>
                <c:pt idx="5">
                  <c:v>Ariana Grande</c:v>
                </c:pt>
                <c:pt idx="6">
                  <c:v>Eminem</c:v>
                </c:pt>
                <c:pt idx="7">
                  <c:v>Ed Sheeran</c:v>
                </c:pt>
                <c:pt idx="8">
                  <c:v>Bruno Mars</c:v>
                </c:pt>
                <c:pt idx="9">
                  <c:v>David Guetta</c:v>
                </c:pt>
              </c:strCache>
            </c:strRef>
          </c:cat>
          <c:val>
            <c:numRef>
              <c:f>Sheet8!$I$74:$I$83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10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1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v>Experimental Rank</c:v>
          </c:tx>
          <c:spPr>
            <a:solidFill>
              <a:schemeClr val="accent2">
                <a:lumMod val="75000"/>
              </a:schemeClr>
            </a:solidFill>
          </c:spPr>
          <c:dLbls>
            <c:showVal val="1"/>
          </c:dLbls>
          <c:cat>
            <c:strRef>
              <c:f>Sheet8!$H$74:$H$83</c:f>
              <c:strCache>
                <c:ptCount val="10"/>
                <c:pt idx="0">
                  <c:v>Drake</c:v>
                </c:pt>
                <c:pt idx="1">
                  <c:v>Rihanna</c:v>
                </c:pt>
                <c:pt idx="2">
                  <c:v>Justin Bieber</c:v>
                </c:pt>
                <c:pt idx="3">
                  <c:v>Taylor Swift</c:v>
                </c:pt>
                <c:pt idx="4">
                  <c:v>Beyonce</c:v>
                </c:pt>
                <c:pt idx="5">
                  <c:v>Ariana Grande</c:v>
                </c:pt>
                <c:pt idx="6">
                  <c:v>Eminem</c:v>
                </c:pt>
                <c:pt idx="7">
                  <c:v>Ed Sheeran</c:v>
                </c:pt>
                <c:pt idx="8">
                  <c:v>Bruno Mars</c:v>
                </c:pt>
                <c:pt idx="9">
                  <c:v>David Guetta</c:v>
                </c:pt>
              </c:strCache>
            </c:strRef>
          </c:cat>
          <c:val>
            <c:numRef>
              <c:f>Sheet8!$J$74:$J$83</c:f>
              <c:numCache>
                <c:formatCode>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</c:ser>
        <c:axId val="90130304"/>
        <c:axId val="90131840"/>
      </c:barChart>
      <c:catAx>
        <c:axId val="9013030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r-Latn-CS"/>
          </a:p>
        </c:txPr>
        <c:crossAx val="90131840"/>
        <c:crosses val="autoZero"/>
        <c:auto val="1"/>
        <c:lblAlgn val="ctr"/>
        <c:lblOffset val="100"/>
      </c:catAx>
      <c:valAx>
        <c:axId val="90131840"/>
        <c:scaling>
          <c:orientation val="minMax"/>
        </c:scaling>
        <c:axPos val="t"/>
        <c:majorGridlines/>
        <c:numFmt formatCode="General" sourceLinked="1"/>
        <c:tickLblPos val="nextTo"/>
        <c:crossAx val="901303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21795363079615074"/>
          <c:y val="0.15186035443321491"/>
          <c:w val="0.73616447944007046"/>
          <c:h val="0.82352443323635161"/>
        </c:manualLayout>
      </c:layout>
      <c:barChart>
        <c:barDir val="bar"/>
        <c:grouping val="clustered"/>
        <c:ser>
          <c:idx val="0"/>
          <c:order val="0"/>
          <c:tx>
            <c:v>Official Rank</c:v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Sheet8!$H$46:$H$55</c:f>
              <c:strCache>
                <c:ptCount val="10"/>
                <c:pt idx="0">
                  <c:v>Drake</c:v>
                </c:pt>
                <c:pt idx="1">
                  <c:v>Selena Gomez</c:v>
                </c:pt>
                <c:pt idx="2">
                  <c:v>Demi Lovato</c:v>
                </c:pt>
                <c:pt idx="3">
                  <c:v>Ed Sheeran</c:v>
                </c:pt>
                <c:pt idx="4">
                  <c:v>David Guetta</c:v>
                </c:pt>
                <c:pt idx="5">
                  <c:v>J Balvin</c:v>
                </c:pt>
                <c:pt idx="6">
                  <c:v>Bad Bunny</c:v>
                </c:pt>
                <c:pt idx="7">
                  <c:v>Calvin Harris</c:v>
                </c:pt>
                <c:pt idx="8">
                  <c:v>Dua Lipa</c:v>
                </c:pt>
                <c:pt idx="9">
                  <c:v>Post Malone</c:v>
                </c:pt>
              </c:strCache>
            </c:strRef>
          </c:cat>
          <c:val>
            <c:numRef>
              <c:f>Sheet8!$I$46:$I$55</c:f>
              <c:numCache>
                <c:formatCode>General</c:formatCode>
                <c:ptCount val="10"/>
                <c:pt idx="0">
                  <c:v>1</c:v>
                </c:pt>
                <c:pt idx="1">
                  <c:v>10</c:v>
                </c:pt>
                <c:pt idx="2">
                  <c:v>9</c:v>
                </c:pt>
                <c:pt idx="3">
                  <c:v>6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v>Experimental Rank</c:v>
          </c:tx>
          <c:spPr>
            <a:solidFill>
              <a:schemeClr val="accent2">
                <a:lumMod val="75000"/>
              </a:schemeClr>
            </a:solidFill>
          </c:spPr>
          <c:dLbls>
            <c:showVal val="1"/>
          </c:dLbls>
          <c:cat>
            <c:strRef>
              <c:f>Sheet8!$H$46:$H$55</c:f>
              <c:strCache>
                <c:ptCount val="10"/>
                <c:pt idx="0">
                  <c:v>Drake</c:v>
                </c:pt>
                <c:pt idx="1">
                  <c:v>Selena Gomez</c:v>
                </c:pt>
                <c:pt idx="2">
                  <c:v>Demi Lovato</c:v>
                </c:pt>
                <c:pt idx="3">
                  <c:v>Ed Sheeran</c:v>
                </c:pt>
                <c:pt idx="4">
                  <c:v>David Guetta</c:v>
                </c:pt>
                <c:pt idx="5">
                  <c:v>J Balvin</c:v>
                </c:pt>
                <c:pt idx="6">
                  <c:v>Bad Bunny</c:v>
                </c:pt>
                <c:pt idx="7">
                  <c:v>Calvin Harris</c:v>
                </c:pt>
                <c:pt idx="8">
                  <c:v>Dua Lipa</c:v>
                </c:pt>
                <c:pt idx="9">
                  <c:v>Post Malone</c:v>
                </c:pt>
              </c:strCache>
            </c:strRef>
          </c:cat>
          <c:val>
            <c:numRef>
              <c:f>Sheet8!$J$46:$J$55</c:f>
              <c:numCache>
                <c:formatCode>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</c:ser>
        <c:axId val="91493120"/>
        <c:axId val="91494656"/>
      </c:barChart>
      <c:catAx>
        <c:axId val="91493120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sr-Latn-CS"/>
          </a:p>
        </c:txPr>
        <c:crossAx val="91494656"/>
        <c:crosses val="autoZero"/>
        <c:auto val="1"/>
        <c:lblAlgn val="ctr"/>
        <c:lblOffset val="100"/>
      </c:catAx>
      <c:valAx>
        <c:axId val="91494656"/>
        <c:scaling>
          <c:orientation val="minMax"/>
        </c:scaling>
        <c:axPos val="t"/>
        <c:majorGridlines/>
        <c:numFmt formatCode="General" sourceLinked="1"/>
        <c:tickLblPos val="nextTo"/>
        <c:crossAx val="914931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F02F2-B092-49F4-A352-404FE57275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5CFF719-71D4-44D8-883E-877AE403F6A4}">
      <dgm:prSet phldrT="[Tekst]"/>
      <dgm:spPr>
        <a:solidFill>
          <a:srgbClr val="58B6C0"/>
        </a:solidFill>
        <a:ln>
          <a:solidFill>
            <a:srgbClr val="58B6C0"/>
          </a:solidFill>
        </a:ln>
      </dgm:spPr>
      <dgm:t>
        <a:bodyPr/>
        <a:lstStyle/>
        <a:p>
          <a:r>
            <a:rPr lang="hr-HR" dirty="0"/>
            <a:t> </a:t>
          </a:r>
        </a:p>
      </dgm:t>
    </dgm:pt>
    <dgm:pt modelId="{6DF1C2B7-2380-46EB-8AB7-BFAE43A88017}" type="parTrans" cxnId="{E36E90CD-F975-4B4C-B465-EA38902EF049}">
      <dgm:prSet/>
      <dgm:spPr/>
      <dgm:t>
        <a:bodyPr/>
        <a:lstStyle/>
        <a:p>
          <a:endParaRPr lang="hr-HR"/>
        </a:p>
      </dgm:t>
    </dgm:pt>
    <dgm:pt modelId="{4D1A18B5-B1BA-4E37-B48B-40F59E65B3D7}" type="sibTrans" cxnId="{E36E90CD-F975-4B4C-B465-EA38902EF049}">
      <dgm:prSet/>
      <dgm:spPr/>
      <dgm:t>
        <a:bodyPr/>
        <a:lstStyle/>
        <a:p>
          <a:endParaRPr lang="hr-HR"/>
        </a:p>
      </dgm:t>
    </dgm:pt>
    <dgm:pt modelId="{6E2C64CC-BBA1-4864-82B0-C04182FE6CFA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pPr>
            <a:buFontTx/>
            <a:buNone/>
          </a:pPr>
          <a:r>
            <a:rPr lang="hr-HR" sz="2400" dirty="0" err="1">
              <a:solidFill>
                <a:schemeClr val="bg2">
                  <a:lumMod val="10000"/>
                </a:schemeClr>
              </a:solidFill>
              <a:latin typeface="+mj-lt"/>
            </a:rPr>
            <a:t>Theoretical</a:t>
          </a:r>
          <a:r>
            <a:rPr lang="hr-HR" sz="2400" dirty="0">
              <a:solidFill>
                <a:schemeClr val="bg2">
                  <a:lumMod val="10000"/>
                </a:schemeClr>
              </a:solidFill>
              <a:latin typeface="+mj-lt"/>
            </a:rPr>
            <a:t> </a:t>
          </a:r>
          <a:r>
            <a:rPr lang="hr-HR" sz="2400" dirty="0" err="1">
              <a:solidFill>
                <a:schemeClr val="bg2">
                  <a:lumMod val="10000"/>
                </a:schemeClr>
              </a:solidFill>
              <a:latin typeface="+mj-lt"/>
            </a:rPr>
            <a:t>introduction</a:t>
          </a:r>
          <a:endParaRPr lang="hr-HR" sz="2400" dirty="0">
            <a:solidFill>
              <a:schemeClr val="bg2">
                <a:lumMod val="10000"/>
              </a:schemeClr>
            </a:solidFill>
            <a:latin typeface="+mj-lt"/>
          </a:endParaRPr>
        </a:p>
      </dgm:t>
    </dgm:pt>
    <dgm:pt modelId="{147A4D4D-A6EA-40CD-A2CD-0C79097DADBA}" type="parTrans" cxnId="{3D54F034-95B3-41F1-86D6-3EB0187C60A0}">
      <dgm:prSet/>
      <dgm:spPr/>
      <dgm:t>
        <a:bodyPr/>
        <a:lstStyle/>
        <a:p>
          <a:endParaRPr lang="hr-HR"/>
        </a:p>
      </dgm:t>
    </dgm:pt>
    <dgm:pt modelId="{6820D26E-DF2A-4EEB-B44A-ED76E605BF4B}" type="sibTrans" cxnId="{3D54F034-95B3-41F1-86D6-3EB0187C60A0}">
      <dgm:prSet/>
      <dgm:spPr/>
      <dgm:t>
        <a:bodyPr/>
        <a:lstStyle/>
        <a:p>
          <a:endParaRPr lang="hr-HR"/>
        </a:p>
      </dgm:t>
    </dgm:pt>
    <dgm:pt modelId="{5BD72E14-4ADC-4934-81D0-C467785A222F}">
      <dgm:prSet phldrT="[Tekst]"/>
      <dgm:spPr>
        <a:solidFill>
          <a:srgbClr val="58B6C0"/>
        </a:solidFill>
        <a:ln>
          <a:solidFill>
            <a:srgbClr val="58B6C0"/>
          </a:solidFill>
        </a:ln>
      </dgm:spPr>
      <dgm:t>
        <a:bodyPr/>
        <a:lstStyle/>
        <a:p>
          <a:r>
            <a:rPr lang="hr-HR" dirty="0"/>
            <a:t> </a:t>
          </a:r>
        </a:p>
      </dgm:t>
    </dgm:pt>
    <dgm:pt modelId="{5B4FBFFA-50FC-4035-899C-A854ED5335DE}" type="parTrans" cxnId="{15479595-33F0-4A5E-A560-59E398BC4E80}">
      <dgm:prSet/>
      <dgm:spPr/>
      <dgm:t>
        <a:bodyPr/>
        <a:lstStyle/>
        <a:p>
          <a:endParaRPr lang="hr-HR"/>
        </a:p>
      </dgm:t>
    </dgm:pt>
    <dgm:pt modelId="{1B045B32-A70B-408C-8A2B-9F0542B3AD7D}" type="sibTrans" cxnId="{15479595-33F0-4A5E-A560-59E398BC4E80}">
      <dgm:prSet/>
      <dgm:spPr/>
      <dgm:t>
        <a:bodyPr/>
        <a:lstStyle/>
        <a:p>
          <a:endParaRPr lang="hr-HR"/>
        </a:p>
      </dgm:t>
    </dgm:pt>
    <dgm:pt modelId="{8C9F75BF-388F-4DDD-AF9B-D2F2F24E276F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pPr>
            <a:buFontTx/>
            <a:buNone/>
          </a:pPr>
          <a:r>
            <a:rPr lang="hr-HR" sz="2400" dirty="0" err="1">
              <a:latin typeface="Tw Cen MT Condensed" panose="020B0606020104020203" pitchFamily="34" charset="-18"/>
            </a:rPr>
            <a:t>Experiment</a:t>
          </a:r>
          <a:endParaRPr lang="hr-HR" sz="2400" dirty="0">
            <a:latin typeface="Tw Cen MT Condensed" panose="020B0606020104020203" pitchFamily="34" charset="-18"/>
          </a:endParaRPr>
        </a:p>
      </dgm:t>
    </dgm:pt>
    <dgm:pt modelId="{38212C4C-B919-4419-B516-91E242EA6B9E}" type="parTrans" cxnId="{7A3D3900-4A8E-41A1-8713-FBF3E7792738}">
      <dgm:prSet/>
      <dgm:spPr/>
      <dgm:t>
        <a:bodyPr/>
        <a:lstStyle/>
        <a:p>
          <a:endParaRPr lang="hr-HR"/>
        </a:p>
      </dgm:t>
    </dgm:pt>
    <dgm:pt modelId="{2C8E9B33-51F8-44D1-84C5-BB802A5FFE77}" type="sibTrans" cxnId="{7A3D3900-4A8E-41A1-8713-FBF3E7792738}">
      <dgm:prSet/>
      <dgm:spPr/>
      <dgm:t>
        <a:bodyPr/>
        <a:lstStyle/>
        <a:p>
          <a:endParaRPr lang="hr-HR"/>
        </a:p>
      </dgm:t>
    </dgm:pt>
    <dgm:pt modelId="{85C6C629-F7D8-4B74-8731-E5058C1329C2}">
      <dgm:prSet phldrT="[Tekst]"/>
      <dgm:spPr>
        <a:solidFill>
          <a:srgbClr val="58B6C0"/>
        </a:solidFill>
        <a:ln>
          <a:solidFill>
            <a:srgbClr val="58B6C0"/>
          </a:solidFill>
        </a:ln>
      </dgm:spPr>
      <dgm:t>
        <a:bodyPr/>
        <a:lstStyle/>
        <a:p>
          <a:r>
            <a:rPr lang="hr-HR" dirty="0"/>
            <a:t> </a:t>
          </a:r>
        </a:p>
      </dgm:t>
    </dgm:pt>
    <dgm:pt modelId="{7B607DD5-1368-452E-A48D-87DB64BD385D}" type="parTrans" cxnId="{E0FC3DAB-FCAE-499B-A649-858D79602D10}">
      <dgm:prSet/>
      <dgm:spPr/>
      <dgm:t>
        <a:bodyPr/>
        <a:lstStyle/>
        <a:p>
          <a:endParaRPr lang="hr-HR"/>
        </a:p>
      </dgm:t>
    </dgm:pt>
    <dgm:pt modelId="{A1594DFE-8356-4374-A4BF-29E12691CE36}" type="sibTrans" cxnId="{E0FC3DAB-FCAE-499B-A649-858D79602D10}">
      <dgm:prSet/>
      <dgm:spPr/>
      <dgm:t>
        <a:bodyPr/>
        <a:lstStyle/>
        <a:p>
          <a:endParaRPr lang="hr-HR"/>
        </a:p>
      </dgm:t>
    </dgm:pt>
    <dgm:pt modelId="{79209411-0392-4901-A095-706FD7C43389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pPr>
            <a:buFontTx/>
            <a:buNone/>
          </a:pPr>
          <a:r>
            <a:rPr lang="hr-HR" sz="2400" dirty="0" err="1">
              <a:latin typeface="Tw Cen MT Condensed" panose="020B0606020104020203" pitchFamily="34" charset="-18"/>
            </a:rPr>
            <a:t>Results</a:t>
          </a:r>
          <a:endParaRPr lang="hr-HR" sz="2400" dirty="0">
            <a:latin typeface="Tw Cen MT Condensed" panose="020B0606020104020203" pitchFamily="34" charset="-18"/>
          </a:endParaRPr>
        </a:p>
      </dgm:t>
    </dgm:pt>
    <dgm:pt modelId="{03D164EF-D9A5-4C65-AF82-46582A54772E}" type="parTrans" cxnId="{A9F5EDDF-ADB0-443C-8E6D-5C547ACB3312}">
      <dgm:prSet/>
      <dgm:spPr/>
      <dgm:t>
        <a:bodyPr/>
        <a:lstStyle/>
        <a:p>
          <a:endParaRPr lang="hr-HR"/>
        </a:p>
      </dgm:t>
    </dgm:pt>
    <dgm:pt modelId="{DFCFF5FF-F776-4CA2-8813-B3ECBDCAE17D}" type="sibTrans" cxnId="{A9F5EDDF-ADB0-443C-8E6D-5C547ACB3312}">
      <dgm:prSet/>
      <dgm:spPr/>
      <dgm:t>
        <a:bodyPr/>
        <a:lstStyle/>
        <a:p>
          <a:endParaRPr lang="hr-HR"/>
        </a:p>
      </dgm:t>
    </dgm:pt>
    <dgm:pt modelId="{FB66A388-CD17-4340-AA4B-9A8FDE510B3C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Ideas on Creating a Quantitative Parameter</a:t>
          </a:r>
        </a:p>
      </dgm:t>
    </dgm:pt>
    <dgm:pt modelId="{8474DAC3-EA77-4F26-B95E-735DBB844FA4}" type="parTrans" cxnId="{FA4D0EA3-AE61-46C8-9E04-4541A2C7DF83}">
      <dgm:prSet/>
      <dgm:spPr/>
      <dgm:t>
        <a:bodyPr/>
        <a:lstStyle/>
        <a:p>
          <a:endParaRPr lang="hr-HR"/>
        </a:p>
      </dgm:t>
    </dgm:pt>
    <dgm:pt modelId="{01B2E4F2-FD8C-47B1-B7D9-276ACF29EC17}" type="sibTrans" cxnId="{FA4D0EA3-AE61-46C8-9E04-4541A2C7DF83}">
      <dgm:prSet/>
      <dgm:spPr/>
      <dgm:t>
        <a:bodyPr/>
        <a:lstStyle/>
        <a:p>
          <a:endParaRPr lang="hr-HR"/>
        </a:p>
      </dgm:t>
    </dgm:pt>
    <dgm:pt modelId="{D847DDCD-7415-4AA2-A5D3-3DC95FD9D0CA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 err="1">
              <a:latin typeface="Calibri" panose="020F0502020204030204" pitchFamily="34" charset="0"/>
              <a:cs typeface="Calibri" panose="020F0502020204030204" pitchFamily="34" charset="0"/>
            </a:rPr>
            <a:t>The</a:t>
          </a:r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dirty="0">
              <a:latin typeface="Calibri" panose="020F0502020204030204" pitchFamily="34" charset="0"/>
              <a:cs typeface="Calibri" panose="020F0502020204030204" pitchFamily="34" charset="0"/>
            </a:rPr>
            <a:t>Methods of Calculating Fame</a:t>
          </a:r>
          <a:endParaRPr lang="hr-HR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0EDDD6E-50D9-4C15-89D8-79B01218F742}" type="parTrans" cxnId="{CF1FAEB5-6F35-4A05-933B-236629AACB95}">
      <dgm:prSet/>
      <dgm:spPr/>
      <dgm:t>
        <a:bodyPr/>
        <a:lstStyle/>
        <a:p>
          <a:endParaRPr lang="hr-HR"/>
        </a:p>
      </dgm:t>
    </dgm:pt>
    <dgm:pt modelId="{143CA611-55A5-49E0-A023-3C42948E01B3}" type="sibTrans" cxnId="{CF1FAEB5-6F35-4A05-933B-236629AACB95}">
      <dgm:prSet/>
      <dgm:spPr/>
      <dgm:t>
        <a:bodyPr/>
        <a:lstStyle/>
        <a:p>
          <a:endParaRPr lang="hr-HR"/>
        </a:p>
      </dgm:t>
    </dgm:pt>
    <dgm:pt modelId="{B6599282-9376-4988-9041-28DE1054241D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r>
            <a:rPr lang="en-US" sz="1500" dirty="0">
              <a:latin typeface="Calibri" panose="020F0502020204030204" pitchFamily="34" charset="0"/>
              <a:cs typeface="Calibri" panose="020F0502020204030204" pitchFamily="34" charset="0"/>
            </a:rPr>
            <a:t>Graphs Showing the Results for Each Method</a:t>
          </a:r>
          <a:endParaRPr lang="hr-HR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C5FBE2-8A1C-4A11-9579-97C497B85EAC}" type="parTrans" cxnId="{AF9F0797-4B6E-4859-B28E-34E799FF9A5F}">
      <dgm:prSet/>
      <dgm:spPr/>
      <dgm:t>
        <a:bodyPr/>
        <a:lstStyle/>
        <a:p>
          <a:endParaRPr lang="hr-HR"/>
        </a:p>
      </dgm:t>
    </dgm:pt>
    <dgm:pt modelId="{2D015814-6261-40A0-9916-274567336392}" type="sibTrans" cxnId="{AF9F0797-4B6E-4859-B28E-34E799FF9A5F}">
      <dgm:prSet/>
      <dgm:spPr/>
      <dgm:t>
        <a:bodyPr/>
        <a:lstStyle/>
        <a:p>
          <a:endParaRPr lang="hr-HR"/>
        </a:p>
      </dgm:t>
    </dgm:pt>
    <dgm:pt modelId="{9948FF48-AAD4-4FEB-A284-BCA7056FB990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Examining What Affects the Parameter</a:t>
          </a:r>
        </a:p>
      </dgm:t>
    </dgm:pt>
    <dgm:pt modelId="{4383FC92-7507-4FDA-8446-D34A10655DA8}" type="parTrans" cxnId="{43342AE4-CDCB-4722-8B4C-E074E039447C}">
      <dgm:prSet/>
      <dgm:spPr/>
      <dgm:t>
        <a:bodyPr/>
        <a:lstStyle/>
        <a:p>
          <a:endParaRPr lang="en-US"/>
        </a:p>
      </dgm:t>
    </dgm:pt>
    <dgm:pt modelId="{4DA9E648-80D7-4C84-8E15-2F04E8E4BB0F}" type="sibTrans" cxnId="{43342AE4-CDCB-4722-8B4C-E074E039447C}">
      <dgm:prSet/>
      <dgm:spPr/>
      <dgm:t>
        <a:bodyPr/>
        <a:lstStyle/>
        <a:p>
          <a:endParaRPr lang="en-US"/>
        </a:p>
      </dgm:t>
    </dgm:pt>
    <dgm:pt modelId="{8BE99A28-6188-4084-A183-EBAB84625364}" type="pres">
      <dgm:prSet presAssocID="{4CFF02F2-B092-49F4-A352-404FE57275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07A1EA-AC36-4770-978B-9A18F64B2BF6}" type="pres">
      <dgm:prSet presAssocID="{C5CFF719-71D4-44D8-883E-877AE403F6A4}" presName="composite" presStyleCnt="0"/>
      <dgm:spPr/>
    </dgm:pt>
    <dgm:pt modelId="{96FE3C58-F5B5-486A-B974-493C77B78F12}" type="pres">
      <dgm:prSet presAssocID="{C5CFF719-71D4-44D8-883E-877AE403F6A4}" presName="parentText" presStyleLbl="alignNode1" presStyleIdx="0" presStyleCnt="3" custLinFactNeighborX="2486" custLinFactNeighborY="-4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14619F-02CF-42A3-8C66-623B876B6AAF}" type="pres">
      <dgm:prSet presAssocID="{C5CFF719-71D4-44D8-883E-877AE403F6A4}" presName="descendantText" presStyleLbl="alignAcc1" presStyleIdx="0" presStyleCnt="3" custScaleY="107764" custLinFactNeighborY="-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86209E-FC2D-4C53-B9E8-9DF2B663227F}" type="pres">
      <dgm:prSet presAssocID="{4D1A18B5-B1BA-4E37-B48B-40F59E65B3D7}" presName="sp" presStyleCnt="0"/>
      <dgm:spPr/>
    </dgm:pt>
    <dgm:pt modelId="{DC6FA5C8-02A8-42DB-B21C-A24339AF9757}" type="pres">
      <dgm:prSet presAssocID="{5BD72E14-4ADC-4934-81D0-C467785A222F}" presName="composite" presStyleCnt="0"/>
      <dgm:spPr/>
    </dgm:pt>
    <dgm:pt modelId="{888A4CF6-6DFC-4763-92CD-785EB1C18309}" type="pres">
      <dgm:prSet presAssocID="{5BD72E14-4ADC-4934-81D0-C467785A22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919E84-7BA9-4D91-8537-89E127C8D61D}" type="pres">
      <dgm:prSet presAssocID="{5BD72E14-4ADC-4934-81D0-C467785A222F}" presName="descendantText" presStyleLbl="alignAcc1" presStyleIdx="1" presStyleCnt="3" custScaleY="1200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7F0483-A1CF-4393-AAC2-99F6E09AE01D}" type="pres">
      <dgm:prSet presAssocID="{1B045B32-A70B-408C-8A2B-9F0542B3AD7D}" presName="sp" presStyleCnt="0"/>
      <dgm:spPr/>
    </dgm:pt>
    <dgm:pt modelId="{FEFB9EB6-C4D2-4B62-A8BD-719CBC311A04}" type="pres">
      <dgm:prSet presAssocID="{85C6C629-F7D8-4B74-8731-E5058C1329C2}" presName="composite" presStyleCnt="0"/>
      <dgm:spPr/>
    </dgm:pt>
    <dgm:pt modelId="{EE06D0CA-9862-4A99-A23E-E551B72CA373}" type="pres">
      <dgm:prSet presAssocID="{85C6C629-F7D8-4B74-8731-E5058C1329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ED8985-F1FE-4BD9-8869-EEE66C524610}" type="pres">
      <dgm:prSet presAssocID="{85C6C629-F7D8-4B74-8731-E5058C1329C2}" presName="descendantText" presStyleLbl="alignAcc1" presStyleIdx="2" presStyleCnt="3" custScaleY="1084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6E90CD-F975-4B4C-B465-EA38902EF049}" srcId="{4CFF02F2-B092-49F4-A352-404FE5727586}" destId="{C5CFF719-71D4-44D8-883E-877AE403F6A4}" srcOrd="0" destOrd="0" parTransId="{6DF1C2B7-2380-46EB-8AB7-BFAE43A88017}" sibTransId="{4D1A18B5-B1BA-4E37-B48B-40F59E65B3D7}"/>
    <dgm:cxn modelId="{C810655F-2865-461E-9277-222944181FDD}" type="presOf" srcId="{4CFF02F2-B092-49F4-A352-404FE5727586}" destId="{8BE99A28-6188-4084-A183-EBAB84625364}" srcOrd="0" destOrd="0" presId="urn:microsoft.com/office/officeart/2005/8/layout/chevron2"/>
    <dgm:cxn modelId="{F76177F8-6139-4B1E-B9B3-9DE0B3CB1A47}" type="presOf" srcId="{9948FF48-AAD4-4FEB-A284-BCA7056FB990}" destId="{C414619F-02CF-42A3-8C66-623B876B6AAF}" srcOrd="0" destOrd="2" presId="urn:microsoft.com/office/officeart/2005/8/layout/chevron2"/>
    <dgm:cxn modelId="{E0FC3DAB-FCAE-499B-A649-858D79602D10}" srcId="{4CFF02F2-B092-49F4-A352-404FE5727586}" destId="{85C6C629-F7D8-4B74-8731-E5058C1329C2}" srcOrd="2" destOrd="0" parTransId="{7B607DD5-1368-452E-A48D-87DB64BD385D}" sibTransId="{A1594DFE-8356-4374-A4BF-29E12691CE36}"/>
    <dgm:cxn modelId="{CF1FAEB5-6F35-4A05-933B-236629AACB95}" srcId="{5BD72E14-4ADC-4934-81D0-C467785A222F}" destId="{D847DDCD-7415-4AA2-A5D3-3DC95FD9D0CA}" srcOrd="1" destOrd="0" parTransId="{B0EDDD6E-50D9-4C15-89D8-79B01218F742}" sibTransId="{143CA611-55A5-49E0-A023-3C42948E01B3}"/>
    <dgm:cxn modelId="{7A3D3900-4A8E-41A1-8713-FBF3E7792738}" srcId="{5BD72E14-4ADC-4934-81D0-C467785A222F}" destId="{8C9F75BF-388F-4DDD-AF9B-D2F2F24E276F}" srcOrd="0" destOrd="0" parTransId="{38212C4C-B919-4419-B516-91E242EA6B9E}" sibTransId="{2C8E9B33-51F8-44D1-84C5-BB802A5FFE77}"/>
    <dgm:cxn modelId="{5E3D2B38-7C8E-4F6F-8188-14B4ED6811A8}" type="presOf" srcId="{FB66A388-CD17-4340-AA4B-9A8FDE510B3C}" destId="{C414619F-02CF-42A3-8C66-623B876B6AAF}" srcOrd="0" destOrd="1" presId="urn:microsoft.com/office/officeart/2005/8/layout/chevron2"/>
    <dgm:cxn modelId="{15479595-33F0-4A5E-A560-59E398BC4E80}" srcId="{4CFF02F2-B092-49F4-A352-404FE5727586}" destId="{5BD72E14-4ADC-4934-81D0-C467785A222F}" srcOrd="1" destOrd="0" parTransId="{5B4FBFFA-50FC-4035-899C-A854ED5335DE}" sibTransId="{1B045B32-A70B-408C-8A2B-9F0542B3AD7D}"/>
    <dgm:cxn modelId="{32126BCB-5E25-435A-B52C-3617FD456F6E}" type="presOf" srcId="{6E2C64CC-BBA1-4864-82B0-C04182FE6CFA}" destId="{C414619F-02CF-42A3-8C66-623B876B6AAF}" srcOrd="0" destOrd="0" presId="urn:microsoft.com/office/officeart/2005/8/layout/chevron2"/>
    <dgm:cxn modelId="{3D54F034-95B3-41F1-86D6-3EB0187C60A0}" srcId="{C5CFF719-71D4-44D8-883E-877AE403F6A4}" destId="{6E2C64CC-BBA1-4864-82B0-C04182FE6CFA}" srcOrd="0" destOrd="0" parTransId="{147A4D4D-A6EA-40CD-A2CD-0C79097DADBA}" sibTransId="{6820D26E-DF2A-4EEB-B44A-ED76E605BF4B}"/>
    <dgm:cxn modelId="{AF9F0797-4B6E-4859-B28E-34E799FF9A5F}" srcId="{85C6C629-F7D8-4B74-8731-E5058C1329C2}" destId="{B6599282-9376-4988-9041-28DE1054241D}" srcOrd="1" destOrd="0" parTransId="{70C5FBE2-8A1C-4A11-9579-97C497B85EAC}" sibTransId="{2D015814-6261-40A0-9916-274567336392}"/>
    <dgm:cxn modelId="{1A28806E-787D-46C9-9E12-337A86792B6A}" type="presOf" srcId="{8C9F75BF-388F-4DDD-AF9B-D2F2F24E276F}" destId="{56919E84-7BA9-4D91-8537-89E127C8D61D}" srcOrd="0" destOrd="0" presId="urn:microsoft.com/office/officeart/2005/8/layout/chevron2"/>
    <dgm:cxn modelId="{C9A8A9D7-35B8-47A6-8BBC-663AC0B7F4C9}" type="presOf" srcId="{5BD72E14-4ADC-4934-81D0-C467785A222F}" destId="{888A4CF6-6DFC-4763-92CD-785EB1C18309}" srcOrd="0" destOrd="0" presId="urn:microsoft.com/office/officeart/2005/8/layout/chevron2"/>
    <dgm:cxn modelId="{97AEFA3A-A6A7-4F96-9C8B-9250928F1E57}" type="presOf" srcId="{79209411-0392-4901-A095-706FD7C43389}" destId="{38ED8985-F1FE-4BD9-8869-EEE66C524610}" srcOrd="0" destOrd="0" presId="urn:microsoft.com/office/officeart/2005/8/layout/chevron2"/>
    <dgm:cxn modelId="{FA4D0EA3-AE61-46C8-9E04-4541A2C7DF83}" srcId="{C5CFF719-71D4-44D8-883E-877AE403F6A4}" destId="{FB66A388-CD17-4340-AA4B-9A8FDE510B3C}" srcOrd="1" destOrd="0" parTransId="{8474DAC3-EA77-4F26-B95E-735DBB844FA4}" sibTransId="{01B2E4F2-FD8C-47B1-B7D9-276ACF29EC17}"/>
    <dgm:cxn modelId="{A9F5EDDF-ADB0-443C-8E6D-5C547ACB3312}" srcId="{85C6C629-F7D8-4B74-8731-E5058C1329C2}" destId="{79209411-0392-4901-A095-706FD7C43389}" srcOrd="0" destOrd="0" parTransId="{03D164EF-D9A5-4C65-AF82-46582A54772E}" sibTransId="{DFCFF5FF-F776-4CA2-8813-B3ECBDCAE17D}"/>
    <dgm:cxn modelId="{43342AE4-CDCB-4722-8B4C-E074E039447C}" srcId="{C5CFF719-71D4-44D8-883E-877AE403F6A4}" destId="{9948FF48-AAD4-4FEB-A284-BCA7056FB990}" srcOrd="2" destOrd="0" parTransId="{4383FC92-7507-4FDA-8446-D34A10655DA8}" sibTransId="{4DA9E648-80D7-4C84-8E15-2F04E8E4BB0F}"/>
    <dgm:cxn modelId="{80B0C18F-6DED-427A-BC2D-FC830603395D}" type="presOf" srcId="{C5CFF719-71D4-44D8-883E-877AE403F6A4}" destId="{96FE3C58-F5B5-486A-B974-493C77B78F12}" srcOrd="0" destOrd="0" presId="urn:microsoft.com/office/officeart/2005/8/layout/chevron2"/>
    <dgm:cxn modelId="{CEB0E9B4-308A-46E3-AEF9-239068C0BA70}" type="presOf" srcId="{85C6C629-F7D8-4B74-8731-E5058C1329C2}" destId="{EE06D0CA-9862-4A99-A23E-E551B72CA373}" srcOrd="0" destOrd="0" presId="urn:microsoft.com/office/officeart/2005/8/layout/chevron2"/>
    <dgm:cxn modelId="{F8E66FD2-1DC6-4BC9-8160-CFD987EAA7B5}" type="presOf" srcId="{D847DDCD-7415-4AA2-A5D3-3DC95FD9D0CA}" destId="{56919E84-7BA9-4D91-8537-89E127C8D61D}" srcOrd="0" destOrd="1" presId="urn:microsoft.com/office/officeart/2005/8/layout/chevron2"/>
    <dgm:cxn modelId="{1D1417AF-3EFF-4760-B00D-4A5EDF6820A9}" type="presOf" srcId="{B6599282-9376-4988-9041-28DE1054241D}" destId="{38ED8985-F1FE-4BD9-8869-EEE66C524610}" srcOrd="0" destOrd="1" presId="urn:microsoft.com/office/officeart/2005/8/layout/chevron2"/>
    <dgm:cxn modelId="{BA07137B-0A4E-4880-BE84-B842C6BA2489}" type="presParOf" srcId="{8BE99A28-6188-4084-A183-EBAB84625364}" destId="{BA07A1EA-AC36-4770-978B-9A18F64B2BF6}" srcOrd="0" destOrd="0" presId="urn:microsoft.com/office/officeart/2005/8/layout/chevron2"/>
    <dgm:cxn modelId="{4A9AA8B0-BCEF-42DA-B657-7B74A9E6AFF8}" type="presParOf" srcId="{BA07A1EA-AC36-4770-978B-9A18F64B2BF6}" destId="{96FE3C58-F5B5-486A-B974-493C77B78F12}" srcOrd="0" destOrd="0" presId="urn:microsoft.com/office/officeart/2005/8/layout/chevron2"/>
    <dgm:cxn modelId="{CA8AED51-27CF-421D-8E04-1319BFA855D4}" type="presParOf" srcId="{BA07A1EA-AC36-4770-978B-9A18F64B2BF6}" destId="{C414619F-02CF-42A3-8C66-623B876B6AAF}" srcOrd="1" destOrd="0" presId="urn:microsoft.com/office/officeart/2005/8/layout/chevron2"/>
    <dgm:cxn modelId="{82AEB0C8-1B14-4697-8153-466A6E7A0BE6}" type="presParOf" srcId="{8BE99A28-6188-4084-A183-EBAB84625364}" destId="{EE86209E-FC2D-4C53-B9E8-9DF2B663227F}" srcOrd="1" destOrd="0" presId="urn:microsoft.com/office/officeart/2005/8/layout/chevron2"/>
    <dgm:cxn modelId="{9CDD8020-3212-4BC0-B878-5F68E0CF1D0E}" type="presParOf" srcId="{8BE99A28-6188-4084-A183-EBAB84625364}" destId="{DC6FA5C8-02A8-42DB-B21C-A24339AF9757}" srcOrd="2" destOrd="0" presId="urn:microsoft.com/office/officeart/2005/8/layout/chevron2"/>
    <dgm:cxn modelId="{32A358E5-CE30-4283-915F-AFB202880A94}" type="presParOf" srcId="{DC6FA5C8-02A8-42DB-B21C-A24339AF9757}" destId="{888A4CF6-6DFC-4763-92CD-785EB1C18309}" srcOrd="0" destOrd="0" presId="urn:microsoft.com/office/officeart/2005/8/layout/chevron2"/>
    <dgm:cxn modelId="{BC355880-8BCC-4D77-B0B1-C5B20F361E4A}" type="presParOf" srcId="{DC6FA5C8-02A8-42DB-B21C-A24339AF9757}" destId="{56919E84-7BA9-4D91-8537-89E127C8D61D}" srcOrd="1" destOrd="0" presId="urn:microsoft.com/office/officeart/2005/8/layout/chevron2"/>
    <dgm:cxn modelId="{20496CBC-03D1-4A48-ABE1-5F4163BA74F7}" type="presParOf" srcId="{8BE99A28-6188-4084-A183-EBAB84625364}" destId="{0A7F0483-A1CF-4393-AAC2-99F6E09AE01D}" srcOrd="3" destOrd="0" presId="urn:microsoft.com/office/officeart/2005/8/layout/chevron2"/>
    <dgm:cxn modelId="{B59692AF-A4B7-423D-9BA3-815E052687EE}" type="presParOf" srcId="{8BE99A28-6188-4084-A183-EBAB84625364}" destId="{FEFB9EB6-C4D2-4B62-A8BD-719CBC311A04}" srcOrd="4" destOrd="0" presId="urn:microsoft.com/office/officeart/2005/8/layout/chevron2"/>
    <dgm:cxn modelId="{F177BF93-9E12-4A15-AB85-570C6329D1B2}" type="presParOf" srcId="{FEFB9EB6-C4D2-4B62-A8BD-719CBC311A04}" destId="{EE06D0CA-9862-4A99-A23E-E551B72CA373}" srcOrd="0" destOrd="0" presId="urn:microsoft.com/office/officeart/2005/8/layout/chevron2"/>
    <dgm:cxn modelId="{5397BA58-8F70-4B33-BA7C-9BFD0B0ACFB6}" type="presParOf" srcId="{FEFB9EB6-C4D2-4B62-A8BD-719CBC311A04}" destId="{38ED8985-F1FE-4BD9-8869-EEE66C5246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E3C58-F5B5-486A-B974-493C77B78F12}">
      <dsp:nvSpPr>
        <dsp:cNvPr id="0" name=""/>
        <dsp:cNvSpPr/>
      </dsp:nvSpPr>
      <dsp:spPr>
        <a:xfrm rot="5400000">
          <a:off x="-185790" y="248443"/>
          <a:ext cx="1401159" cy="980811"/>
        </a:xfrm>
        <a:prstGeom prst="chevron">
          <a:avLst/>
        </a:prstGeom>
        <a:solidFill>
          <a:srgbClr val="58B6C0"/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 </a:t>
          </a:r>
        </a:p>
      </dsp:txBody>
      <dsp:txXfrm rot="-5400000">
        <a:off x="24385" y="528675"/>
        <a:ext cx="980811" cy="420348"/>
      </dsp:txXfrm>
    </dsp:sp>
    <dsp:sp modelId="{C414619F-02CF-42A3-8C66-623B876B6AAF}">
      <dsp:nvSpPr>
        <dsp:cNvPr id="0" name=""/>
        <dsp:cNvSpPr/>
      </dsp:nvSpPr>
      <dsp:spPr>
        <a:xfrm rot="5400000">
          <a:off x="3516378" y="-2535566"/>
          <a:ext cx="981464" cy="605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r-HR" sz="2400" kern="1200" dirty="0" err="1">
              <a:solidFill>
                <a:schemeClr val="bg2">
                  <a:lumMod val="10000"/>
                </a:schemeClr>
              </a:solidFill>
              <a:latin typeface="+mj-lt"/>
            </a:rPr>
            <a:t>Theoretical</a:t>
          </a:r>
          <a:r>
            <a:rPr lang="hr-HR" sz="2400" kern="1200" dirty="0">
              <a:solidFill>
                <a:schemeClr val="bg2">
                  <a:lumMod val="10000"/>
                </a:schemeClr>
              </a:solidFill>
              <a:latin typeface="+mj-lt"/>
            </a:rPr>
            <a:t> </a:t>
          </a:r>
          <a:r>
            <a:rPr lang="hr-HR" sz="2400" kern="1200" dirty="0" err="1">
              <a:solidFill>
                <a:schemeClr val="bg2">
                  <a:lumMod val="10000"/>
                </a:schemeClr>
              </a:solidFill>
              <a:latin typeface="+mj-lt"/>
            </a:rPr>
            <a:t>introduction</a:t>
          </a:r>
          <a:endParaRPr lang="hr-HR" sz="2400" kern="1200" dirty="0">
            <a:solidFill>
              <a:schemeClr val="bg2">
                <a:lumMod val="10000"/>
              </a:schemeClr>
            </a:solidFill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Ideas on Creating a Quantitative Parameter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Examining What Affects the Parameter</a:t>
          </a:r>
        </a:p>
      </dsp:txBody>
      <dsp:txXfrm rot="-5400000">
        <a:off x="980812" y="47911"/>
        <a:ext cx="6004686" cy="885642"/>
      </dsp:txXfrm>
    </dsp:sp>
    <dsp:sp modelId="{888A4CF6-6DFC-4763-92CD-785EB1C18309}">
      <dsp:nvSpPr>
        <dsp:cNvPr id="0" name=""/>
        <dsp:cNvSpPr/>
      </dsp:nvSpPr>
      <dsp:spPr>
        <a:xfrm rot="5400000">
          <a:off x="-210173" y="1554000"/>
          <a:ext cx="1401159" cy="980811"/>
        </a:xfrm>
        <a:prstGeom prst="chevron">
          <a:avLst/>
        </a:prstGeom>
        <a:solidFill>
          <a:srgbClr val="58B6C0"/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 </a:t>
          </a:r>
        </a:p>
      </dsp:txBody>
      <dsp:txXfrm rot="-5400000">
        <a:off x="2" y="1834232"/>
        <a:ext cx="980811" cy="420348"/>
      </dsp:txXfrm>
    </dsp:sp>
    <dsp:sp modelId="{56919E84-7BA9-4D91-8537-89E127C8D61D}">
      <dsp:nvSpPr>
        <dsp:cNvPr id="0" name=""/>
        <dsp:cNvSpPr/>
      </dsp:nvSpPr>
      <dsp:spPr>
        <a:xfrm rot="5400000">
          <a:off x="3460362" y="-1227095"/>
          <a:ext cx="1093496" cy="605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r-HR" sz="2400" kern="1200" dirty="0" err="1">
              <a:latin typeface="Tw Cen MT Condensed" panose="020B0606020104020203" pitchFamily="34" charset="-18"/>
            </a:rPr>
            <a:t>Experiment</a:t>
          </a:r>
          <a:endParaRPr lang="hr-HR" sz="2400" kern="1200" dirty="0">
            <a:latin typeface="Tw Cen MT Condensed" panose="020B0606020104020203" pitchFamily="34" charset="-1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The</a:t>
          </a: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>
              <a:latin typeface="Calibri" panose="020F0502020204030204" pitchFamily="34" charset="0"/>
              <a:cs typeface="Calibri" panose="020F0502020204030204" pitchFamily="34" charset="0"/>
            </a:rPr>
            <a:t>Methods of Calculating Fame</a:t>
          </a:r>
          <a:endParaRPr lang="hr-HR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980812" y="1305835"/>
        <a:ext cx="5999217" cy="986736"/>
      </dsp:txXfrm>
    </dsp:sp>
    <dsp:sp modelId="{EE06D0CA-9862-4A99-A23E-E551B72CA373}">
      <dsp:nvSpPr>
        <dsp:cNvPr id="0" name=""/>
        <dsp:cNvSpPr/>
      </dsp:nvSpPr>
      <dsp:spPr>
        <a:xfrm rot="5400000">
          <a:off x="-210173" y="2805983"/>
          <a:ext cx="1401159" cy="980811"/>
        </a:xfrm>
        <a:prstGeom prst="chevron">
          <a:avLst/>
        </a:prstGeom>
        <a:solidFill>
          <a:srgbClr val="58B6C0"/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 </a:t>
          </a:r>
        </a:p>
      </dsp:txBody>
      <dsp:txXfrm rot="-5400000">
        <a:off x="2" y="3086215"/>
        <a:ext cx="980811" cy="420348"/>
      </dsp:txXfrm>
    </dsp:sp>
    <dsp:sp modelId="{38ED8985-F1FE-4BD9-8869-EEE66C524610}">
      <dsp:nvSpPr>
        <dsp:cNvPr id="0" name=""/>
        <dsp:cNvSpPr/>
      </dsp:nvSpPr>
      <dsp:spPr>
        <a:xfrm rot="5400000">
          <a:off x="3513290" y="24887"/>
          <a:ext cx="987639" cy="605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r-HR" sz="2400" kern="1200" dirty="0" err="1">
              <a:latin typeface="Tw Cen MT Condensed" panose="020B0606020104020203" pitchFamily="34" charset="-18"/>
            </a:rPr>
            <a:t>Results</a:t>
          </a:r>
          <a:endParaRPr lang="hr-HR" sz="2400" kern="1200" dirty="0">
            <a:latin typeface="Tw Cen MT Condensed" panose="020B0606020104020203" pitchFamily="34" charset="-1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Calibri" panose="020F0502020204030204" pitchFamily="34" charset="0"/>
              <a:cs typeface="Calibri" panose="020F0502020204030204" pitchFamily="34" charset="0"/>
            </a:rPr>
            <a:t>Graphs Showing the Results for Each Method</a:t>
          </a:r>
          <a:endParaRPr lang="hr-HR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980812" y="2605579"/>
        <a:ext cx="6004384" cy="891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33FD-4189-4ADB-8DE8-8BEA39E11BB0}" type="datetimeFigureOut">
              <a:rPr lang="en-US" smtClean="0"/>
              <a:pPr/>
              <a:t>7/6/2018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53132-C11A-4385-A43F-7A4A9D1B5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Slike</a:t>
            </a:r>
            <a:r>
              <a:rPr lang="en-GB" dirty="0"/>
              <a:t> .... Logo </a:t>
            </a:r>
            <a:r>
              <a:rPr lang="en-GB" dirty="0" err="1"/>
              <a:t>pretrazivaca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Osvrt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mane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prednosti</a:t>
            </a:r>
            <a:r>
              <a:rPr lang="en-GB" dirty="0"/>
              <a:t> </a:t>
            </a:r>
            <a:r>
              <a:rPr lang="en-GB" dirty="0" err="1"/>
              <a:t>svake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metoda</a:t>
            </a:r>
            <a:r>
              <a:rPr lang="en-GB" dirty="0"/>
              <a:t>,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potencijalni</a:t>
            </a:r>
            <a:r>
              <a:rPr lang="en-GB" baseline="0" dirty="0"/>
              <a:t> </a:t>
            </a:r>
            <a:r>
              <a:rPr lang="en-GB" baseline="0" dirty="0" err="1"/>
              <a:t>nacini</a:t>
            </a:r>
            <a:r>
              <a:rPr lang="en-GB" baseline="0" dirty="0"/>
              <a:t> </a:t>
            </a:r>
            <a:r>
              <a:rPr lang="en-GB" baseline="0" dirty="0" err="1"/>
              <a:t>izracuna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Izbaciti</a:t>
            </a:r>
            <a:r>
              <a:rPr lang="en-GB" dirty="0"/>
              <a:t> results </a:t>
            </a:r>
            <a:r>
              <a:rPr lang="en-GB" dirty="0" err="1"/>
              <a:t>i</a:t>
            </a:r>
            <a:r>
              <a:rPr lang="en-GB" dirty="0"/>
              <a:t> followers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Sve</a:t>
            </a:r>
            <a:r>
              <a:rPr lang="en-GB" dirty="0"/>
              <a:t> 4 </a:t>
            </a:r>
            <a:r>
              <a:rPr lang="en-GB" dirty="0" err="1"/>
              <a:t>trazilice</a:t>
            </a:r>
            <a:r>
              <a:rPr lang="en-GB" dirty="0"/>
              <a:t> , </a:t>
            </a:r>
            <a:r>
              <a:rPr lang="en-GB" dirty="0" err="1"/>
              <a:t>maknuti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Naziv</a:t>
            </a:r>
            <a:r>
              <a:rPr lang="en-GB" dirty="0"/>
              <a:t> </a:t>
            </a:r>
            <a:r>
              <a:rPr lang="en-GB" dirty="0" err="1"/>
              <a:t>grafa</a:t>
            </a:r>
            <a:r>
              <a:rPr lang="en-GB" dirty="0"/>
              <a:t> </a:t>
            </a:r>
            <a:r>
              <a:rPr lang="en-GB" dirty="0" err="1"/>
              <a:t>ispod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Sve</a:t>
            </a:r>
            <a:r>
              <a:rPr lang="en-GB" dirty="0"/>
              <a:t> tri </a:t>
            </a:r>
            <a:r>
              <a:rPr lang="en-GB" dirty="0" err="1"/>
              <a:t>bez</a:t>
            </a:r>
            <a:r>
              <a:rPr lang="en-GB" baseline="0" dirty="0"/>
              <a:t> </a:t>
            </a:r>
            <a:r>
              <a:rPr lang="en-GB" baseline="0" dirty="0" err="1"/>
              <a:t>teksta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Kao </a:t>
            </a:r>
            <a:r>
              <a:rPr lang="en-GB" dirty="0" err="1"/>
              <a:t>prosli</a:t>
            </a:r>
            <a:r>
              <a:rPr lang="en-GB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Projeniti</a:t>
            </a:r>
            <a:r>
              <a:rPr lang="en-GB" dirty="0"/>
              <a:t> </a:t>
            </a:r>
            <a:r>
              <a:rPr lang="en-GB" dirty="0" err="1"/>
              <a:t>poreda</a:t>
            </a:r>
            <a:r>
              <a:rPr lang="en-GB" dirty="0"/>
              <a:t> u </a:t>
            </a:r>
            <a:r>
              <a:rPr lang="en-GB" dirty="0" err="1"/>
              <a:t>grafu</a:t>
            </a:r>
            <a:r>
              <a:rPr lang="en-GB" dirty="0"/>
              <a:t> y </a:t>
            </a:r>
            <a:r>
              <a:rPr lang="en-GB" dirty="0" err="1"/>
              <a:t>os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Kao slide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132-C11A-4385-A43F-7A4A9D1B5F92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1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1" y="4960137"/>
            <a:ext cx="2400300" cy="1463040"/>
          </a:xfrm>
        </p:spPr>
        <p:txBody>
          <a:bodyPr lIns="121917" rIns="121917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A6A048-ECA9-4363-B8F6-92A7CD98F222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7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44BE-AC15-49DF-874B-B2D7030807BF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762000"/>
            <a:ext cx="1971675" cy="5410200"/>
          </a:xfrm>
        </p:spPr>
        <p:txBody>
          <a:bodyPr vert="eaVert" lIns="60958" tIns="121917" rIns="60958" bIns="121917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3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A0F6-E5ED-4E7B-B2F8-E4441D602AB4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457189" lvl="0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000"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B3A5-594B-4E76-B6FB-FB6EB1908247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D3207AF-6444-4543-8677-736C4D70D8F5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1" y="4960137"/>
            <a:ext cx="2400300" cy="1463040"/>
          </a:xfrm>
        </p:spPr>
        <p:txBody>
          <a:bodyPr lIns="121917" rIns="121917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F31F-0B48-4DE1-A0CF-16124581D021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585216"/>
            <a:ext cx="7290055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1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9EFD-620A-41E5-8706-2EFE469BFDC5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7" y="585216"/>
            <a:ext cx="7290055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82875" rIns="182875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9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1" y="2179636"/>
            <a:ext cx="3566160" cy="822960"/>
          </a:xfrm>
        </p:spPr>
        <p:txBody>
          <a:bodyPr lIns="182875" rIns="182875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1" y="2967789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B109-D0E1-488A-B3B6-3891D59016F8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5A0F-57FF-4BB5-886B-7B15F400321C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09DB-FDFC-4E68-A810-6619254AE3AC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9" y="822960"/>
            <a:ext cx="4258819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5"/>
          </a:xfrm>
        </p:spPr>
        <p:txBody>
          <a:bodyPr lIns="121917" rIns="121917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3482-E6AB-4A2F-83BE-9309AF3277CC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D3207AF-6444-4543-8677-736C4D70D8F5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960139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5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609585" tIns="487668"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1" y="4960139"/>
            <a:ext cx="2400300" cy="1463040"/>
          </a:xfrm>
        </p:spPr>
        <p:txBody>
          <a:bodyPr lIns="121917" rIns="121917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891" indent="0">
              <a:buNone/>
              <a:defRPr sz="1100"/>
            </a:lvl2pPr>
            <a:lvl3pPr marL="685783" indent="0">
              <a:buNone/>
              <a:defRPr sz="900"/>
            </a:lvl3pPr>
            <a:lvl4pPr marL="1028674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9" indent="0">
              <a:buNone/>
              <a:defRPr sz="800"/>
            </a:lvl7pPr>
            <a:lvl8pPr marL="2400240" indent="0">
              <a:buNone/>
              <a:defRPr sz="800"/>
            </a:lvl8pPr>
            <a:lvl9pPr marL="274313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422-95B4-4DE9-9449-A75895EAC50E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7" y="585216"/>
            <a:ext cx="7290055" cy="1499616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8" y="2286000"/>
            <a:ext cx="7290055" cy="4023360"/>
          </a:xfrm>
          <a:prstGeom prst="rect">
            <a:avLst/>
          </a:prstGeom>
        </p:spPr>
        <p:txBody>
          <a:bodyPr vert="horz" lIns="60958" tIns="60958" rIns="60958" bIns="60958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8" y="6470704"/>
            <a:ext cx="1615607" cy="27432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FA6D3F-DBE9-4F68-900F-43CBF49C445F}" type="datetime1">
              <a:rPr lang="sr-Latn-CS" smtClean="0"/>
              <a:pPr/>
              <a:t>6.7.2018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1" y="6470704"/>
            <a:ext cx="4426095" cy="27432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1" cy="27432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3207AF-6444-4543-8677-736C4D70D8F5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265169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21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6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tatista.com/statistics/272014/global-social-networks-ranked-by-number-of-user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272014/global-social-networks-ranked-by-number-of-users" TargetMode="External"/><Relationship Id="rId7" Type="http://schemas.openxmlformats.org/officeDocument/2006/relationships/hyperlink" Target="https://www.theverge.com/2017/5/17/15654454/android-reaches-2-billion-monthly-active-users" TargetMode="External"/><Relationship Id="rId2" Type="http://schemas.openxmlformats.org/officeDocument/2006/relationships/hyperlink" Target="https://dictionary.cambridge.org/dictionary/english/fame,access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pandedramblings.com/index.php/aol-statistics/" TargetMode="External"/><Relationship Id="rId5" Type="http://schemas.openxmlformats.org/officeDocument/2006/relationships/hyperlink" Target="https://www.statista.com/topics/4294/bing/" TargetMode="External"/><Relationship Id="rId4" Type="http://schemas.openxmlformats.org/officeDocument/2006/relationships/hyperlink" Target="https://expandedramblings.com/index.php/yahoo-statistics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xpandedramblings.com/index.php/yahoo-statistics/" TargetMode="Externa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heverge.com/2017/5/17/15654454/android-reaches-2-billion-monthly-active-users" TargetMode="External"/><Relationship Id="rId5" Type="http://schemas.openxmlformats.org/officeDocument/2006/relationships/hyperlink" Target="https://expandedramblings.com/index.php/aol-statistics/" TargetMode="External"/><Relationship Id="rId4" Type="http://schemas.openxmlformats.org/officeDocument/2006/relationships/hyperlink" Target="https://www.statista.com/topics/4294/bin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2071678"/>
            <a:ext cx="7000924" cy="164307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hr-HR" sz="4800" dirty="0"/>
              <a:t>11. Fame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4953000" cy="1752600"/>
          </a:xfrm>
        </p:spPr>
        <p:txBody>
          <a:bodyPr anchor="ctr">
            <a:normAutofit/>
          </a:bodyPr>
          <a:lstStyle/>
          <a:p>
            <a:r>
              <a:rPr lang="hr-HR" sz="3200" dirty="0">
                <a:latin typeface="+mj-lt"/>
              </a:rPr>
              <a:t>Team Croatia</a:t>
            </a:r>
          </a:p>
          <a:p>
            <a:r>
              <a:rPr lang="hr-HR" sz="3200" dirty="0">
                <a:latin typeface="+mj-lt"/>
              </a:rPr>
              <a:t>Reporter: Andrej Todic</a:t>
            </a:r>
          </a:p>
        </p:txBody>
      </p:sp>
      <p:pic>
        <p:nvPicPr>
          <p:cNvPr id="4" name="Slika 2">
            <a:extLst>
              <a:ext uri="{FF2B5EF4-FFF2-40B4-BE49-F238E27FC236}">
                <a16:creationId xmlns:a16="http://schemas.microsoft.com/office/drawing/2014/main" xmlns="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857760"/>
            <a:ext cx="1500198" cy="17696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143108" y="0"/>
          <a:ext cx="471490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5429264"/>
            <a:ext cx="6072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Based on data found on:</a:t>
            </a:r>
          </a:p>
          <a:p>
            <a:r>
              <a:rPr lang="en-GB" sz="1200" dirty="0">
                <a:hlinkClick r:id="rId4"/>
              </a:rPr>
              <a:t>https://www.statista.com/statistics/272014/global-social-networks-ranked-by-number-of-users/</a:t>
            </a:r>
            <a:endParaRPr lang="en-GB" sz="12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Quantitative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Used </a:t>
            </a:r>
            <a:r>
              <a:rPr lang="hr-HR" dirty="0"/>
              <a:t>number </a:t>
            </a:r>
            <a:r>
              <a:rPr lang="en-GB" dirty="0"/>
              <a:t>of </a:t>
            </a:r>
            <a:r>
              <a:rPr lang="hr-HR" dirty="0" smtClean="0"/>
              <a:t>active </a:t>
            </a:r>
            <a:r>
              <a:rPr lang="en-GB" dirty="0" smtClean="0"/>
              <a:t>users </a:t>
            </a:r>
            <a:r>
              <a:rPr lang="en-US" dirty="0"/>
              <a:t>to </a:t>
            </a:r>
            <a:r>
              <a:rPr lang="hr-HR" dirty="0" err="1"/>
              <a:t>differentiate</a:t>
            </a:r>
            <a:r>
              <a:rPr lang="hr-HR" dirty="0"/>
              <a:t> the importance of each result</a:t>
            </a:r>
          </a:p>
          <a:p>
            <a:r>
              <a:rPr lang="en-US" dirty="0"/>
              <a:t>N</a:t>
            </a:r>
            <a:r>
              <a:rPr lang="hr-HR" dirty="0"/>
              <a:t>eeded to calculate the </a:t>
            </a:r>
            <a:r>
              <a:rPr lang="hr-HR" b="1" dirty="0"/>
              <a:t>fame </a:t>
            </a:r>
            <a:r>
              <a:rPr lang="hr-HR" b="1" dirty="0" smtClean="0"/>
              <a:t>parameter</a:t>
            </a:r>
            <a:endParaRPr lang="hr-HR" b="1" dirty="0"/>
          </a:p>
          <a:p>
            <a:r>
              <a:rPr lang="en-US" dirty="0"/>
              <a:t>Linking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</a:t>
            </a:r>
            <a:r>
              <a:rPr lang="en-GB" dirty="0"/>
              <a:t>e</a:t>
            </a:r>
            <a:r>
              <a:rPr lang="hr-HR" dirty="0" err="1"/>
              <a:t>ff</a:t>
            </a:r>
            <a:r>
              <a:rPr lang="en-GB" dirty="0" err="1"/>
              <a:t>i</a:t>
            </a:r>
            <a:r>
              <a:rPr lang="hr-HR" dirty="0"/>
              <a:t>cient </a:t>
            </a:r>
            <a:r>
              <a:rPr lang="hr-HR" dirty="0" smtClean="0"/>
              <a:t>with:</a:t>
            </a:r>
          </a:p>
          <a:p>
            <a:pPr lvl="1"/>
            <a:r>
              <a:rPr lang="hr-HR" dirty="0" smtClean="0">
                <a:latin typeface="Calibri" pitchFamily="34" charset="0"/>
              </a:rPr>
              <a:t>number </a:t>
            </a:r>
            <a:r>
              <a:rPr lang="hr-HR" dirty="0">
                <a:latin typeface="Calibri" pitchFamily="34" charset="0"/>
              </a:rPr>
              <a:t>of results for each search </a:t>
            </a:r>
            <a:r>
              <a:rPr lang="hr-HR" dirty="0" smtClean="0">
                <a:latin typeface="Calibri" pitchFamily="34" charset="0"/>
              </a:rPr>
              <a:t>engine</a:t>
            </a:r>
            <a:endParaRPr lang="hr-HR" dirty="0">
              <a:latin typeface="Calibri" pitchFamily="34" charset="0"/>
            </a:endParaRPr>
          </a:p>
          <a:p>
            <a:pPr lvl="1"/>
            <a:r>
              <a:rPr lang="hr-HR" dirty="0" smtClean="0">
                <a:latin typeface="Calibri" pitchFamily="34" charset="0"/>
              </a:rPr>
              <a:t>number </a:t>
            </a:r>
            <a:r>
              <a:rPr lang="hr-HR" dirty="0">
                <a:latin typeface="Calibri" pitchFamily="34" charset="0"/>
              </a:rPr>
              <a:t>of followers for each social media 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Quantitative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Formula </a:t>
            </a:r>
            <a:r>
              <a:rPr lang="hr-HR" dirty="0"/>
              <a:t>used to determine a person’s level of fame:</a:t>
            </a:r>
            <a:endParaRPr lang="en-GB" dirty="0"/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</a:t>
            </a:r>
          </a:p>
          <a:p>
            <a:pPr>
              <a:buNone/>
            </a:pPr>
            <a:r>
              <a:rPr lang="hr-HR" dirty="0"/>
              <a:t>   </a:t>
            </a:r>
            <a:r>
              <a:rPr lang="hr-HR" dirty="0" smtClean="0"/>
              <a:t>N – </a:t>
            </a:r>
            <a:r>
              <a:rPr lang="hr-HR" dirty="0"/>
              <a:t>number of results on search engines or followers </a:t>
            </a:r>
          </a:p>
          <a:p>
            <a:pPr>
              <a:buNone/>
            </a:pPr>
            <a:r>
              <a:rPr lang="hr-HR" dirty="0"/>
              <a:t>   </a:t>
            </a:r>
            <a:r>
              <a:rPr lang="en-GB" dirty="0" smtClean="0"/>
              <a:t>k</a:t>
            </a:r>
            <a:r>
              <a:rPr lang="hr-HR" dirty="0" smtClean="0"/>
              <a:t> – </a:t>
            </a:r>
            <a:r>
              <a:rPr lang="en-GB" dirty="0"/>
              <a:t>number of active users (in millions</a:t>
            </a:r>
            <a:r>
              <a:rPr lang="en-GB" dirty="0" smtClean="0"/>
              <a:t>)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  f – fame parameter</a:t>
            </a:r>
            <a:endParaRPr lang="hr-HR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928934"/>
            <a:ext cx="1500198" cy="553471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786190"/>
            <a:ext cx="5955673" cy="285752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	</a:t>
            </a:r>
            <a:endParaRPr kumimoji="0" lang="hr-H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Testing the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hr-HR" dirty="0" smtClean="0"/>
              <a:t>eople </a:t>
            </a:r>
            <a:r>
              <a:rPr lang="hr-HR" dirty="0"/>
              <a:t>famous</a:t>
            </a:r>
            <a:r>
              <a:rPr lang="en-GB" dirty="0"/>
              <a:t> in</a:t>
            </a:r>
            <a:r>
              <a:rPr lang="hr-HR" dirty="0"/>
              <a:t> different </a:t>
            </a:r>
            <a:r>
              <a:rPr lang="hr-HR" dirty="0" smtClean="0"/>
              <a:t>fields (actors</a:t>
            </a:r>
            <a:r>
              <a:rPr lang="hr-HR" dirty="0"/>
              <a:t>, singers, sportspeople, politicians</a:t>
            </a:r>
            <a:r>
              <a:rPr lang="en-GB" dirty="0"/>
              <a:t>...</a:t>
            </a:r>
            <a:r>
              <a:rPr lang="hr-HR" dirty="0"/>
              <a:t>) </a:t>
            </a:r>
            <a:endParaRPr lang="en-US" dirty="0"/>
          </a:p>
          <a:p>
            <a:r>
              <a:rPr lang="en-US" dirty="0"/>
              <a:t>Calculation of </a:t>
            </a:r>
            <a:r>
              <a:rPr lang="hr-HR" dirty="0" smtClean="0"/>
              <a:t>quantitative </a:t>
            </a:r>
            <a:r>
              <a:rPr lang="hr-HR" dirty="0"/>
              <a:t>parameter</a:t>
            </a:r>
            <a:endParaRPr lang="en-US" dirty="0"/>
          </a:p>
          <a:p>
            <a:r>
              <a:rPr lang="en-US" dirty="0"/>
              <a:t>Sorting </a:t>
            </a:r>
            <a:r>
              <a:rPr lang="hr-HR" dirty="0" smtClean="0"/>
              <a:t>people by </a:t>
            </a:r>
            <a:r>
              <a:rPr lang="hr-HR" dirty="0"/>
              <a:t>value </a:t>
            </a:r>
            <a:r>
              <a:rPr lang="hr-HR" dirty="0" smtClean="0"/>
              <a:t>of </a:t>
            </a:r>
            <a:r>
              <a:rPr lang="hr-HR" dirty="0"/>
              <a:t>parameter for both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229600" cy="1069975"/>
          </a:xfrm>
        </p:spPr>
        <p:txBody>
          <a:bodyPr/>
          <a:lstStyle/>
          <a:p>
            <a:pPr algn="ctr"/>
            <a:r>
              <a:rPr lang="hr-HR" dirty="0"/>
              <a:t>RESULTS </a:t>
            </a:r>
            <a:r>
              <a:rPr lang="hr-HR" dirty="0" smtClean="0"/>
              <a:t>– </a:t>
            </a:r>
            <a:r>
              <a:rPr lang="hr-HR" dirty="0"/>
              <a:t>First method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5" y="1500174"/>
          <a:ext cx="3500460" cy="5051385"/>
        </p:xfrm>
        <a:graphic>
          <a:graphicData uri="http://schemas.openxmlformats.org/drawingml/2006/table">
            <a:tbl>
              <a:tblPr/>
              <a:tblGrid>
                <a:gridCol w="785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1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Cristiano Ronaldo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7,9692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Selena Gomez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7,9586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Donald Trump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7,9338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Swift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Kim Kardashian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Beyonce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7,9054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Nicki Minaj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Katy Perry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Jennifer Lopez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Eminem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7,8186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Madonna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7,7815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Barack Obama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36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Vin Diesel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7,6708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14</a:t>
            </a:fld>
            <a:endParaRPr lang="hr-HR"/>
          </a:p>
        </p:txBody>
      </p:sp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3000000}"/>
              </a:ext>
            </a:extLst>
          </p:cNvPr>
          <p:cNvGraphicFramePr/>
          <p:nvPr/>
        </p:nvGraphicFramePr>
        <p:xfrm>
          <a:off x="4143372" y="1214422"/>
          <a:ext cx="471490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Different method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Randomly picked person in the </a:t>
            </a:r>
            <a:r>
              <a:rPr lang="en-GB" dirty="0" smtClean="0"/>
              <a:t>test</a:t>
            </a:r>
            <a:r>
              <a:rPr lang="hr-HR" dirty="0" smtClean="0"/>
              <a:t> - reference</a:t>
            </a:r>
            <a:endParaRPr lang="en-GB" dirty="0"/>
          </a:p>
          <a:p>
            <a:r>
              <a:rPr lang="en-GB" dirty="0"/>
              <a:t>Its </a:t>
            </a:r>
            <a:r>
              <a:rPr lang="en-GB" dirty="0" smtClean="0"/>
              <a:t>results </a:t>
            </a:r>
            <a:r>
              <a:rPr lang="en-GB" dirty="0"/>
              <a:t>compared with all the other </a:t>
            </a:r>
            <a:r>
              <a:rPr lang="en-GB" dirty="0" smtClean="0"/>
              <a:t>results</a:t>
            </a:r>
            <a:endParaRPr lang="hr-HR" dirty="0" smtClean="0"/>
          </a:p>
          <a:p>
            <a:r>
              <a:rPr lang="hr-HR" dirty="0" smtClean="0"/>
              <a:t>Fame parameter of a person represented by relation between their results and </a:t>
            </a:r>
            <a:r>
              <a:rPr lang="en-GB" dirty="0" smtClean="0"/>
              <a:t>the results of the reference</a:t>
            </a:r>
            <a:endParaRPr lang="en-GB" dirty="0"/>
          </a:p>
          <a:p>
            <a:r>
              <a:rPr lang="en-GB" dirty="0"/>
              <a:t>Different ranking made that way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Different </a:t>
            </a:r>
            <a:r>
              <a:rPr lang="hr-HR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Formula used </a:t>
            </a:r>
            <a:r>
              <a:rPr lang="hr-HR" dirty="0"/>
              <a:t>to get the quantitative parameter:</a:t>
            </a:r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 – number of results or followers for the reference person</a:t>
            </a:r>
          </a:p>
          <a:p>
            <a:endParaRPr lang="hr-HR" dirty="0"/>
          </a:p>
          <a:p>
            <a:r>
              <a:rPr lang="hr-HR" dirty="0" smtClean="0"/>
              <a:t>Inefficient if there is no fame comparison between multiple people</a:t>
            </a:r>
          </a:p>
          <a:p>
            <a:endParaRPr lang="hr-HR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z="1600" smtClean="0"/>
              <a:pPr/>
              <a:t>16</a:t>
            </a:fld>
            <a:endParaRPr lang="hr-HR" sz="1600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929066"/>
            <a:ext cx="5657889" cy="285752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857496"/>
            <a:ext cx="1285884" cy="801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229600" cy="1069975"/>
          </a:xfrm>
        </p:spPr>
        <p:txBody>
          <a:bodyPr/>
          <a:lstStyle/>
          <a:p>
            <a:pPr algn="ctr"/>
            <a:r>
              <a:rPr lang="hr-HR" dirty="0" err="1"/>
              <a:t>Results</a:t>
            </a:r>
            <a:r>
              <a:rPr lang="hr-HR" dirty="0"/>
              <a:t> </a:t>
            </a:r>
            <a:r>
              <a:rPr lang="hr-HR" dirty="0" smtClean="0"/>
              <a:t>– </a:t>
            </a:r>
            <a:r>
              <a:rPr lang="hr-HR" dirty="0"/>
              <a:t>second method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500174"/>
          <a:ext cx="3643338" cy="4984410"/>
        </p:xfrm>
        <a:graphic>
          <a:graphicData uri="http://schemas.openxmlformats.org/drawingml/2006/table">
            <a:tbl>
              <a:tblPr/>
              <a:tblGrid>
                <a:gridCol w="705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88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Cristiano Ronaldo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Swift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Kim Kardashian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Selena Gomez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Katy Perry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Eminem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Beyonce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Barack Obama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Donald Trump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Jennifer Lopez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Nicki Minaj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Vin Diesel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Bruno Mars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17</a:t>
            </a:fld>
            <a:endParaRPr lang="hr-HR"/>
          </a:p>
        </p:txBody>
      </p:sp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/>
          <p:nvPr/>
        </p:nvGraphicFramePr>
        <p:xfrm>
          <a:off x="4214810" y="1214422"/>
          <a:ext cx="4572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Comparison of </a:t>
            </a:r>
            <a:br>
              <a:rPr lang="hr-HR" dirty="0" smtClean="0"/>
            </a:br>
            <a:r>
              <a:rPr lang="hr-HR" dirty="0" smtClean="0"/>
              <a:t>methods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18</a:t>
            </a:fld>
            <a:endParaRPr lang="hr-HR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85786" y="2000244"/>
          <a:ext cx="3143272" cy="4500592"/>
        </p:xfrm>
        <a:graphic>
          <a:graphicData uri="http://schemas.openxmlformats.org/drawingml/2006/table">
            <a:tbl>
              <a:tblPr/>
              <a:tblGrid>
                <a:gridCol w="1529614"/>
                <a:gridCol w="806829"/>
                <a:gridCol w="806829"/>
              </a:tblGrid>
              <a:tr h="28128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Ranking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Cristiano Ronaldo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Selena Gomez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Donald Trump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Swift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Kim Kardashian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Beyonce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Nicki Minaj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Katy Perry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Jennifer Lopez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Eminem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Madonna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Barack Obama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Vin Diesel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214810" y="357166"/>
          <a:ext cx="46339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Comparison – Parameter vs Spotify list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Results differ because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smtClean="0"/>
              <a:t>  Some musicians aren’t famous only for their music (media and social influence) 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19</a:t>
            </a:fld>
            <a:endParaRPr lang="hr-HR"/>
          </a:p>
        </p:txBody>
      </p:sp>
      <p:graphicFrame>
        <p:nvGraphicFramePr>
          <p:cNvPr id="10" name="Chart 9"/>
          <p:cNvGraphicFramePr/>
          <p:nvPr/>
        </p:nvGraphicFramePr>
        <p:xfrm>
          <a:off x="4357686" y="1214422"/>
          <a:ext cx="4429156" cy="5262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Down Arrow 14"/>
          <p:cNvSpPr/>
          <p:nvPr/>
        </p:nvSpPr>
        <p:spPr>
          <a:xfrm>
            <a:off x="2214546" y="2714620"/>
            <a:ext cx="285752" cy="857256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11. Fame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357430"/>
            <a:ext cx="7018612" cy="2928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900" dirty="0"/>
              <a:t> </a:t>
            </a:r>
            <a:r>
              <a:rPr lang="en-US" sz="2500" dirty="0"/>
              <a:t>Some people in the </a:t>
            </a:r>
            <a:r>
              <a:rPr lang="en-US" sz="2500" b="1" dirty="0"/>
              <a:t>modern World</a:t>
            </a:r>
            <a:r>
              <a:rPr lang="en-US" sz="2500" dirty="0"/>
              <a:t> are considered ‘</a:t>
            </a:r>
            <a:r>
              <a:rPr lang="en-US" sz="2500" b="1" dirty="0"/>
              <a:t>famous</a:t>
            </a:r>
            <a:r>
              <a:rPr lang="en-US" sz="2500" dirty="0"/>
              <a:t>’ since they frequently appear in the news, TV, and </a:t>
            </a:r>
            <a:r>
              <a:rPr lang="en-US" sz="2500" b="1" dirty="0"/>
              <a:t>social media</a:t>
            </a:r>
            <a:r>
              <a:rPr lang="en-US" sz="2500" dirty="0"/>
              <a:t>. Suggest a </a:t>
            </a:r>
            <a:r>
              <a:rPr lang="en-US" sz="2500" b="1" dirty="0"/>
              <a:t>quantitative parameter </a:t>
            </a:r>
            <a:r>
              <a:rPr lang="en-US" sz="2500" dirty="0"/>
              <a:t>of such ‘fame’, and build </a:t>
            </a:r>
            <a:r>
              <a:rPr lang="en-US" sz="2500" b="1" dirty="0"/>
              <a:t>lists</a:t>
            </a:r>
            <a:r>
              <a:rPr lang="en-US" sz="2500" dirty="0"/>
              <a:t> of persons that are sorted according to this parameter.</a:t>
            </a:r>
            <a:endParaRPr lang="hr-HR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290055" cy="1499616"/>
          </a:xfrm>
        </p:spPr>
        <p:txBody>
          <a:bodyPr/>
          <a:lstStyle/>
          <a:p>
            <a:r>
              <a:rPr lang="hr-HR" dirty="0" smtClean="0"/>
              <a:t>number of Spotify followers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20</a:t>
            </a:fld>
            <a:endParaRPr lang="hr-HR"/>
          </a:p>
        </p:txBody>
      </p:sp>
      <p:graphicFrame>
        <p:nvGraphicFramePr>
          <p:cNvPr id="4" name="Chart 3"/>
          <p:cNvGraphicFramePr/>
          <p:nvPr/>
        </p:nvGraphicFramePr>
        <p:xfrm>
          <a:off x="4286248" y="1571612"/>
          <a:ext cx="4572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143116"/>
          <a:ext cx="3500462" cy="4071964"/>
        </p:xfrm>
        <a:graphic>
          <a:graphicData uri="http://schemas.openxmlformats.org/drawingml/2006/table">
            <a:tbl>
              <a:tblPr/>
              <a:tblGrid>
                <a:gridCol w="685106"/>
                <a:gridCol w="1327392"/>
                <a:gridCol w="1487964"/>
              </a:tblGrid>
              <a:tr h="62645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 Sheeran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Justin Bieber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7,9673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Eminem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7,8186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5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Ariana Grande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7,8766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David Guetta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7,4748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Bruno Mars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Beyonce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7,9054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Swift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Different </a:t>
            </a:r>
            <a:r>
              <a:rPr lang="hr-HR" dirty="0"/>
              <a:t>ways to measure how famous a person is</a:t>
            </a:r>
          </a:p>
          <a:p>
            <a:r>
              <a:rPr lang="hr-HR" dirty="0" smtClean="0"/>
              <a:t>Presence </a:t>
            </a:r>
            <a:r>
              <a:rPr lang="hr-HR" dirty="0"/>
              <a:t>of social media and search engines </a:t>
            </a:r>
            <a:r>
              <a:rPr lang="hr-HR" dirty="0" smtClean="0"/>
              <a:t>influences </a:t>
            </a:r>
            <a:r>
              <a:rPr lang="hr-HR" dirty="0" smtClean="0"/>
              <a:t>popularity</a:t>
            </a:r>
          </a:p>
          <a:p>
            <a:endParaRPr lang="hr-HR" dirty="0" smtClean="0"/>
          </a:p>
          <a:p>
            <a:r>
              <a:rPr lang="en-US" dirty="0" smtClean="0"/>
              <a:t>Differences </a:t>
            </a:r>
            <a:r>
              <a:rPr lang="en-US" dirty="0"/>
              <a:t>of the methods</a:t>
            </a:r>
            <a:r>
              <a:rPr lang="en-US" dirty="0" smtClean="0"/>
              <a:t>:</a:t>
            </a:r>
            <a:endParaRPr lang="hr-HR" dirty="0" smtClean="0"/>
          </a:p>
          <a:p>
            <a:pPr lvl="1"/>
            <a:r>
              <a:rPr lang="hr-HR" dirty="0" smtClean="0">
                <a:latin typeface="Calibri" pitchFamily="34" charset="0"/>
              </a:rPr>
              <a:t>First method is used to get the exact value of the fame parameter</a:t>
            </a:r>
            <a:endParaRPr lang="en-US" dirty="0" smtClean="0"/>
          </a:p>
          <a:p>
            <a:pPr lvl="1"/>
            <a:r>
              <a:rPr lang="hr-HR" dirty="0" smtClean="0">
                <a:latin typeface="Calibri" pitchFamily="34" charset="0"/>
              </a:rPr>
              <a:t>S</a:t>
            </a:r>
            <a:r>
              <a:rPr lang="en-US" dirty="0" err="1" smtClean="0">
                <a:latin typeface="Calibri" pitchFamily="34" charset="0"/>
              </a:rPr>
              <a:t>econd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one shows how famous a </a:t>
            </a:r>
            <a:r>
              <a:rPr lang="en-US" dirty="0" smtClean="0">
                <a:latin typeface="Calibri" pitchFamily="34" charset="0"/>
              </a:rPr>
              <a:t>person</a:t>
            </a:r>
            <a:r>
              <a:rPr lang="hr-HR" dirty="0" smtClean="0">
                <a:latin typeface="Calibri" pitchFamily="34" charset="0"/>
              </a:rPr>
              <a:t> 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hr-HR" dirty="0" smtClean="0">
                <a:latin typeface="Calibri" pitchFamily="34" charset="0"/>
              </a:rPr>
              <a:t>in relation to another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hr-HR" dirty="0" smtClean="0">
                <a:latin typeface="Calibri" pitchFamily="34" charset="0"/>
              </a:rPr>
              <a:t>It’s more useful when calculating more </a:t>
            </a:r>
            <a:r>
              <a:rPr lang="hr-HR" dirty="0" smtClean="0">
                <a:latin typeface="Calibri" pitchFamily="34" charset="0"/>
              </a:rPr>
              <a:t>people</a:t>
            </a:r>
          </a:p>
          <a:p>
            <a:pPr lvl="1"/>
            <a:endParaRPr lang="hr-HR" dirty="0" smtClean="0">
              <a:latin typeface="Calibri" pitchFamily="34" charset="0"/>
            </a:endParaRPr>
          </a:p>
          <a:p>
            <a:pPr marL="108000" lvl="1">
              <a:buFont typeface="Arial" pitchFamily="34" charset="0"/>
              <a:buChar char="•"/>
            </a:pPr>
            <a:r>
              <a:rPr lang="hr-HR" sz="2000" dirty="0" smtClean="0">
                <a:latin typeface="Calibri" pitchFamily="34" charset="0"/>
              </a:rPr>
              <a:t>Compared </a:t>
            </a:r>
            <a:r>
              <a:rPr lang="hr-HR" sz="2000" dirty="0" smtClean="0">
                <a:latin typeface="Calibri" pitchFamily="34" charset="0"/>
              </a:rPr>
              <a:t>our rankings with other rankings which exist 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None/>
            </a:pPr>
            <a:endParaRPr lang="hr-HR" dirty="0" smtClean="0">
              <a:latin typeface="Calibri" pitchFamily="34" charset="0"/>
            </a:endParaRPr>
          </a:p>
          <a:p>
            <a:pPr lvl="1">
              <a:buNone/>
            </a:pPr>
            <a:endParaRPr lang="hr-HR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Possibilities for future 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Conducting a survey to compare experimental ranking with personal opinions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22</a:t>
            </a:fld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8" y="2286000"/>
            <a:ext cx="7661554" cy="4023360"/>
          </a:xfrm>
        </p:spPr>
        <p:txBody>
          <a:bodyPr>
            <a:normAutofit fontScale="62500" lnSpcReduction="20000"/>
          </a:bodyPr>
          <a:lstStyle/>
          <a:p>
            <a:pPr marL="90000">
              <a:lnSpc>
                <a:spcPct val="120000"/>
              </a:lnSpc>
            </a:pPr>
            <a:r>
              <a:rPr lang="hr-HR" sz="2600" dirty="0">
                <a:hlinkClick r:id="rId2"/>
              </a:rPr>
              <a:t>https://</a:t>
            </a:r>
            <a:r>
              <a:rPr lang="hr-HR" sz="2600" dirty="0" smtClean="0">
                <a:hlinkClick r:id="rId2"/>
              </a:rPr>
              <a:t>dictionary.cambridge.org/dictionary/english/fame</a:t>
            </a:r>
            <a:r>
              <a:rPr lang="en-GB" sz="2600" dirty="0" smtClean="0">
                <a:hlinkClick r:id="rId2"/>
              </a:rPr>
              <a:t>,accessed</a:t>
            </a:r>
            <a:r>
              <a:rPr lang="en-GB" sz="2600" dirty="0" smtClean="0"/>
              <a:t> on 02.05.2018. 17:21</a:t>
            </a:r>
            <a:endParaRPr lang="hr-HR" sz="2600" dirty="0"/>
          </a:p>
          <a:p>
            <a:pPr marL="90000">
              <a:lnSpc>
                <a:spcPct val="120000"/>
              </a:lnSpc>
            </a:pPr>
            <a:r>
              <a:rPr lang="hr-HR" sz="2600" dirty="0">
                <a:hlinkClick r:id="rId3"/>
              </a:rPr>
              <a:t>https://</a:t>
            </a:r>
            <a:r>
              <a:rPr lang="hr-HR" sz="2600" dirty="0" smtClean="0">
                <a:hlinkClick r:id="rId3"/>
              </a:rPr>
              <a:t>www.statista.com/statistics/272014/global-social-networks-ranked-by-number-of-users</a:t>
            </a:r>
            <a:r>
              <a:rPr lang="en-GB" sz="2600" dirty="0" smtClean="0"/>
              <a:t>, accessed on 13.05.2018., 18:45</a:t>
            </a:r>
            <a:endParaRPr lang="en-GB" sz="2600" dirty="0"/>
          </a:p>
          <a:p>
            <a:pPr marL="90000">
              <a:lnSpc>
                <a:spcPct val="120000"/>
              </a:lnSpc>
            </a:pPr>
            <a:r>
              <a:rPr lang="en-GB" sz="2600" dirty="0">
                <a:hlinkClick r:id="rId4"/>
              </a:rPr>
              <a:t>https://expandedramblings.com/index.php/yahoo-statistics</a:t>
            </a:r>
            <a:r>
              <a:rPr lang="en-GB" sz="2600" dirty="0" smtClean="0">
                <a:hlinkClick r:id="rId4"/>
              </a:rPr>
              <a:t>/</a:t>
            </a:r>
            <a:r>
              <a:rPr lang="en-GB" sz="2600" dirty="0" smtClean="0"/>
              <a:t>, accessed on 28.06.2018., 13:50</a:t>
            </a:r>
            <a:endParaRPr lang="en-GB" sz="2600" dirty="0"/>
          </a:p>
          <a:p>
            <a:pPr marL="90000">
              <a:lnSpc>
                <a:spcPct val="120000"/>
              </a:lnSpc>
            </a:pPr>
            <a:r>
              <a:rPr lang="en-GB" sz="2600" dirty="0">
                <a:hlinkClick r:id="rId5"/>
              </a:rPr>
              <a:t>https://www.statista.com/topics/4294/bing</a:t>
            </a:r>
            <a:r>
              <a:rPr lang="en-GB" sz="2600" dirty="0" smtClean="0">
                <a:hlinkClick r:id="rId5"/>
              </a:rPr>
              <a:t>/</a:t>
            </a:r>
            <a:r>
              <a:rPr lang="en-GB" sz="2600" dirty="0" smtClean="0"/>
              <a:t>, accessed on 28.06.2018., 13:54</a:t>
            </a:r>
            <a:endParaRPr lang="en-GB" sz="2600" dirty="0"/>
          </a:p>
          <a:p>
            <a:pPr marL="90000">
              <a:lnSpc>
                <a:spcPct val="120000"/>
              </a:lnSpc>
            </a:pPr>
            <a:r>
              <a:rPr lang="en-GB" sz="2600" dirty="0">
                <a:hlinkClick r:id="rId6"/>
              </a:rPr>
              <a:t>https://expandedramblings.com/index.php/aol-statistics</a:t>
            </a:r>
            <a:r>
              <a:rPr lang="en-GB" sz="2600" dirty="0" smtClean="0">
                <a:hlinkClick r:id="rId6"/>
              </a:rPr>
              <a:t>/</a:t>
            </a:r>
            <a:r>
              <a:rPr lang="en-GB" sz="2600" dirty="0" smtClean="0"/>
              <a:t>, accessed on 28.06.2018., 14:07</a:t>
            </a:r>
            <a:endParaRPr lang="en-GB" sz="2600" dirty="0"/>
          </a:p>
          <a:p>
            <a:pPr marL="90000">
              <a:lnSpc>
                <a:spcPct val="120000"/>
              </a:lnSpc>
            </a:pPr>
            <a:r>
              <a:rPr lang="en-GB" sz="2600" dirty="0">
                <a:hlinkClick r:id="rId7"/>
              </a:rPr>
              <a:t>https://</a:t>
            </a:r>
            <a:r>
              <a:rPr lang="en-GB" sz="2600" dirty="0" smtClean="0">
                <a:hlinkClick r:id="rId7"/>
              </a:rPr>
              <a:t>www.theverge.com/2017/5/17/15654454/android-reaches-2-billion-monthly-active-users</a:t>
            </a:r>
            <a:r>
              <a:rPr lang="en-GB" sz="2600" dirty="0" smtClean="0"/>
              <a:t>, accessed on 28.06.2018., 14:23</a:t>
            </a:r>
            <a:endParaRPr lang="en-GB" sz="2600" dirty="0"/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6286544" cy="128588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hr-HR" sz="6000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4953000" cy="1752600"/>
          </a:xfrm>
        </p:spPr>
        <p:txBody>
          <a:bodyPr anchor="ctr">
            <a:normAutofit/>
          </a:bodyPr>
          <a:lstStyle/>
          <a:p>
            <a:r>
              <a:rPr lang="hr-HR" sz="3200" dirty="0">
                <a:latin typeface="+mj-lt"/>
              </a:rPr>
              <a:t>Team Croatia</a:t>
            </a:r>
          </a:p>
          <a:p>
            <a:r>
              <a:rPr lang="hr-HR" sz="3200" dirty="0">
                <a:latin typeface="+mj-lt"/>
              </a:rPr>
              <a:t>Reporter: Andrej Todic</a:t>
            </a:r>
          </a:p>
        </p:txBody>
      </p:sp>
      <p:pic>
        <p:nvPicPr>
          <p:cNvPr id="4" name="Slika 2">
            <a:extLst>
              <a:ext uri="{FF2B5EF4-FFF2-40B4-BE49-F238E27FC236}">
                <a16:creationId xmlns:a16="http://schemas.microsoft.com/office/drawing/2014/main" xmlns="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857760"/>
            <a:ext cx="1500198" cy="17696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hr-HR" dirty="0" err="1"/>
              <a:t>Additional</a:t>
            </a:r>
            <a:r>
              <a:rPr lang="hr-HR" dirty="0"/>
              <a:t>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25</a:t>
            </a:fld>
            <a:endParaRPr lang="hr-HR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1357298"/>
          <a:ext cx="7858179" cy="4689446"/>
        </p:xfrm>
        <a:graphic>
          <a:graphicData uri="http://schemas.openxmlformats.org/drawingml/2006/table">
            <a:tbl>
              <a:tblPr/>
              <a:tblGrid>
                <a:gridCol w="1722542"/>
                <a:gridCol w="780297"/>
                <a:gridCol w="695642"/>
                <a:gridCol w="695642"/>
                <a:gridCol w="695642"/>
                <a:gridCol w="780297"/>
                <a:gridCol w="780297"/>
                <a:gridCol w="780297"/>
                <a:gridCol w="927523"/>
              </a:tblGrid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Results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 Results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 Results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 Results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Followers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Followers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 Followers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 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Kim Kardashian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186000000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25800000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27700000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29222714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110630197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59810066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7,9202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Dwayne Johnson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25100000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6480000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15300000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15300000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57519268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104391818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12874574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7,5982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Jackie Chan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38100000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5050000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11900000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11900000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62068324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2145777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1429210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7,5061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Swift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148000000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12600000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29600000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28800000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69765457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107420627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85594016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7,9223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Cristiano Ronaldo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125000000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8350000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19700000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19800000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120488221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125036888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72684768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7,9692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Bruno Mars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64800000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10500000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24800000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24900000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54075224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19333287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42726529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7,6301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Serena Williams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42700000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5730000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13500000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13500000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5212048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7999301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10915703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7,2268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Celine Dion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34300000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10300000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24500000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24500000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21421337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2215936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812542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7,2992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Vin Diesel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33800000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4120000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9780000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9730000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97455920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48159292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197751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7,6708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Jennifer Lopez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148000000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26200000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26300000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41887674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74284925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45442865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7,8375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Donald Trump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250000000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14500000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34700000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34700000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24533023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8777399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51232010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7,9338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J.K. Rowling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30100000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1720000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6210000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9050000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5533789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104699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14396751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7,0642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Barack Obama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102000000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11400000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27000000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27100000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53350338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17268544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102542825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7,7459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Michelle Obama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31000000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8090000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19000000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19100000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1D2129"/>
                          </a:solidFill>
                          <a:latin typeface="Calibri"/>
                        </a:rPr>
                        <a:t>17058333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20399219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10675855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7,2887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Neil deGrasse Tyson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5770000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1230000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2760000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2090000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1D2129"/>
                          </a:solidFill>
                          <a:latin typeface="Calibri"/>
                        </a:rPr>
                        <a:t>4345837</a:t>
                      </a:r>
                    </a:p>
                  </a:txBody>
                  <a:tcPr marL="8578" marR="8578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580762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12759069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6,6027</a:t>
                      </a:r>
                    </a:p>
                  </a:txBody>
                  <a:tcPr marL="8578" marR="8578" marT="85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hr-HR" dirty="0"/>
              <a:t>Additional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26</a:t>
            </a:fld>
            <a:endParaRPr lang="hr-HR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00100" y="1428736"/>
          <a:ext cx="7500991" cy="4701034"/>
        </p:xfrm>
        <a:graphic>
          <a:graphicData uri="http://schemas.openxmlformats.org/drawingml/2006/table">
            <a:tbl>
              <a:tblPr/>
              <a:tblGrid>
                <a:gridCol w="1644245"/>
                <a:gridCol w="744829"/>
                <a:gridCol w="664022"/>
                <a:gridCol w="664022"/>
                <a:gridCol w="664022"/>
                <a:gridCol w="744829"/>
                <a:gridCol w="744829"/>
                <a:gridCol w="744829"/>
                <a:gridCol w="885364"/>
              </a:tblGrid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Results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 Results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 Results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 Results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Followers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Followers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 Followers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 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Michael Phelps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2980000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7450000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8280464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3371024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2239810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6,9021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Bella Thorne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20500000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9546463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17742177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6985332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7,0789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Elon Musk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512704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7738726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21905117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7,3445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Nicole Scherzinger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7453574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3561163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5771907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6,9554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Nicki Minaj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40537556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87381191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21356662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7,8654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Paris Hilton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7450000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7503160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8865738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18089061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7,5504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Lindsay Lohan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5160000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5516605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6486122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9347542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7,3666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 McGraw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8460000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7900546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1972444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30920940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6,9348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Oprah Winfrey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11765739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14576405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42573978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7,2190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Tiger Woods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7660000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2920418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1183813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6438290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7,0638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Valentino Rossi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13210700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5325349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5629113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7,0952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Ronda Rousey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11275168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10538847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3657652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7,0378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Heidi Klum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7730000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7730000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4096480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4648901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5393299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7,1218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Conor McGregor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7679413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23659914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7244145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7,1131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Wiz Khalifa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34600000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7400000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39077176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20338462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33914536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7,4284</a:t>
                      </a:r>
                    </a:p>
                  </a:txBody>
                  <a:tcPr marL="5881" marR="5881" marT="5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7F7A6F-1B2A-4EEC-93E6-72CD7A20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ADDitional</a:t>
            </a:r>
            <a:r>
              <a:rPr lang="en-US" dirty="0"/>
              <a:t> slides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6EA50E0-061D-4AA9-97A8-BFA6F6D9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27</a:t>
            </a:fld>
            <a:endParaRPr lang="hr-H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01" y="1428732"/>
          <a:ext cx="7500987" cy="4857788"/>
        </p:xfrm>
        <a:graphic>
          <a:graphicData uri="http://schemas.openxmlformats.org/drawingml/2006/table">
            <a:tbl>
              <a:tblPr/>
              <a:tblGrid>
                <a:gridCol w="1405399"/>
                <a:gridCol w="782251"/>
                <a:gridCol w="706014"/>
                <a:gridCol w="706014"/>
                <a:gridCol w="706014"/>
                <a:gridCol w="702699"/>
                <a:gridCol w="729216"/>
                <a:gridCol w="782251"/>
                <a:gridCol w="981129"/>
              </a:tblGrid>
              <a:tr h="5283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Jessica Alba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84800000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5172280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13122163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9657713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30,23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 Brown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87800000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41031549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43243958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28918465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49,06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 Krasinski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300514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1463044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1751767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Sylvester Stallone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5430000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5440000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6216339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6317350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2810982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Eminem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116000000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84557837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19884127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22951533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68,45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Queen Latifah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7378564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3822662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8324283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Madonna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178000000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16756514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11195164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2276013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Alicia Keys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31508074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12610563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30956737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23,59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Jimmy Fallon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7060000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2563374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11813283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51169526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23,41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Jimmy Kimmel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1483183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1866257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11596988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22,47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Megan Fox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47400000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8690000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48124698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5531245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1348673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31,07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Katy Perry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64927190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70140436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109517028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75,93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Christina Aguilera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22416345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5231045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17288325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Naomi Campbell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1815420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5241476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636147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8,39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 Pratt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3961305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18713030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5658574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13,73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 Delevingne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32300000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5110000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6115628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41280738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10465572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17,36</a:t>
                      </a:r>
                    </a:p>
                  </a:txBody>
                  <a:tcPr marL="8092" marR="8092" marT="80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5614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7F7A6F-1B2A-4EEC-93E6-72CD7A20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ADDitional</a:t>
            </a:r>
            <a:r>
              <a:rPr lang="en-US" dirty="0"/>
              <a:t> slides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6EA50E0-061D-4AA9-97A8-BFA6F6D9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28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428736"/>
          <a:ext cx="7601667" cy="4929227"/>
        </p:xfrm>
        <a:graphic>
          <a:graphicData uri="http://schemas.openxmlformats.org/drawingml/2006/table">
            <a:tbl>
              <a:tblPr/>
              <a:tblGrid>
                <a:gridCol w="1508441"/>
                <a:gridCol w="781948"/>
                <a:gridCol w="705741"/>
                <a:gridCol w="705741"/>
                <a:gridCol w="705741"/>
                <a:gridCol w="702427"/>
                <a:gridCol w="728933"/>
                <a:gridCol w="781948"/>
                <a:gridCol w="980747"/>
              </a:tblGrid>
              <a:tr h="56769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Melissa McCarthy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8630000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3830000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835901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6881491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984398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Mike Pence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4450000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2071122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558785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6310064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 Hanks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4040000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7113892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5080098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15516562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Amy Schumer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2740000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2679346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6932063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4749471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Seth Rogen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4244978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5666534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7615614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6,06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Justin Timberlake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74200000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6870000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35686220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50150380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66033754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44,70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Arnold Schwarzenegger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8360000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8380000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16289809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14435349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4461996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16,87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Gal Gadot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10159482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20805061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1842461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14,83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Margot Robbie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1609916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14583298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1086752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12,09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Nathan Fillion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745000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689582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836022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3633214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1,95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Zoe Saldana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3660000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2208420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3414567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833222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Rosario Dawson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973000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1047307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939668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673362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Patrick Stewart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1264171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1213039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3106987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3,28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 Hemsworth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4190000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6328201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18831657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3537591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11,72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69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 Cruise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14200000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11631631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1605063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6821967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17,77</a:t>
                      </a:r>
                    </a:p>
                  </a:txBody>
                  <a:tcPr marL="7937" marR="7937" marT="79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7482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7F7A6F-1B2A-4EEC-93E6-72CD7A20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ADDitional</a:t>
            </a:r>
            <a:r>
              <a:rPr lang="en-US" dirty="0"/>
              <a:t> slides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6EA50E0-061D-4AA9-97A8-BFA6F6D9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29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500174"/>
          <a:ext cx="7572431" cy="4786351"/>
        </p:xfrm>
        <a:graphic>
          <a:graphicData uri="http://schemas.openxmlformats.org/drawingml/2006/table">
            <a:tbl>
              <a:tblPr/>
              <a:tblGrid>
                <a:gridCol w="1525569"/>
                <a:gridCol w="769304"/>
                <a:gridCol w="694330"/>
                <a:gridCol w="694330"/>
                <a:gridCol w="694330"/>
                <a:gridCol w="691070"/>
                <a:gridCol w="769304"/>
                <a:gridCol w="769304"/>
                <a:gridCol w="964890"/>
              </a:tblGrid>
              <a:tr h="55123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2438325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20556369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7014748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109,3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Camilla Cabello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2630235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1709307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2385803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22,47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Kylie Minogue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34407754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42349656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37382726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11,08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18130774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22998521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20168597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110,56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 Sheeran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7308788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17789320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9318925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49,12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Weeknd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3090000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6011558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14647800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4911167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Gisele Bundchen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3122045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20687552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13315753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Victoria Beckham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5310000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10134208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11132925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10967951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Pharrell Williams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59709996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115511246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15201767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Beyonce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59868983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138205981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56798299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83,25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Selena Gomez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13847431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4451649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1058798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93,47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Michelle Rodriguez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1223098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886970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694214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Antonio Banderas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14269486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14425605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10980498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Victoria Justice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23513694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24079238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15030327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13,16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Sergio Ramos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23513694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24079238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15030327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17,53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634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Dijagram 1">
            <a:extLst>
              <a:ext uri="{FF2B5EF4-FFF2-40B4-BE49-F238E27FC236}">
                <a16:creationId xmlns:a16="http://schemas.microsoft.com/office/drawing/2014/main" xmlns="" id="{ED181BC9-FEF5-4AFC-A35D-683CE8D7AB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89028156"/>
              </p:ext>
            </p:extLst>
          </p:nvPr>
        </p:nvGraphicFramePr>
        <p:xfrm>
          <a:off x="857224" y="2285992"/>
          <a:ext cx="7033409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7F7A6F-1B2A-4EEC-93E6-72CD7A20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ADDitional</a:t>
            </a:r>
            <a:r>
              <a:rPr lang="en-US" dirty="0"/>
              <a:t> slides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6EA50E0-061D-4AA9-97A8-BFA6F6D9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30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428736"/>
          <a:ext cx="7572431" cy="4857786"/>
        </p:xfrm>
        <a:graphic>
          <a:graphicData uri="http://schemas.openxmlformats.org/drawingml/2006/table">
            <a:tbl>
              <a:tblPr/>
              <a:tblGrid>
                <a:gridCol w="1525569"/>
                <a:gridCol w="769304"/>
                <a:gridCol w="694330"/>
                <a:gridCol w="694330"/>
                <a:gridCol w="694330"/>
                <a:gridCol w="691070"/>
                <a:gridCol w="769304"/>
                <a:gridCol w="769304"/>
                <a:gridCol w="964890"/>
              </a:tblGrid>
              <a:tr h="59453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Eden Hazard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8899107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13233161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5352050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Alexis Sanchez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4963454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9369586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2739700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Luis Suarez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18807573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27814744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14687319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17,45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Kristen Bell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629003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6408120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2380889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Lindsey Stirling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9050000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3980000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3627425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1381317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558037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Ellen DeGeneres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29295884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54007124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78039640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29,83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Cameron Dallas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3756917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20860198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16564704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Bill O'Reilly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1906107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13973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2859655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Idris Elba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4263390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1941343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2551491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Jennifer Aniston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9019430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5716306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15320201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29,75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Carlos Mencia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617000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453154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26593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46377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Anthony Bourdain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1878443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2995932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7524731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Ian McKellen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4799446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1832842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3937907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Emma Watson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34313049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47069332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29137835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44,67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3885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7F7A6F-1B2A-4EEC-93E6-72CD7A20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/>
              <a:t>ADDitional</a:t>
            </a:r>
            <a:r>
              <a:rPr lang="en-US" dirty="0"/>
              <a:t> slides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6EA50E0-061D-4AA9-97A8-BFA6F6D9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31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928802"/>
          <a:ext cx="7572431" cy="2214577"/>
        </p:xfrm>
        <a:graphic>
          <a:graphicData uri="http://schemas.openxmlformats.org/drawingml/2006/table">
            <a:tbl>
              <a:tblPr/>
              <a:tblGrid>
                <a:gridCol w="1525569"/>
                <a:gridCol w="769304"/>
                <a:gridCol w="694330"/>
                <a:gridCol w="694330"/>
                <a:gridCol w="694330"/>
                <a:gridCol w="691070"/>
                <a:gridCol w="769304"/>
                <a:gridCol w="769304"/>
                <a:gridCol w="964890"/>
              </a:tblGrid>
              <a:tr h="72638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Jamie Oliver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6668508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6396117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7067523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Gordon Ramsay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4030000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7714797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4353810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6910123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Floyd Mayweather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6570000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6560000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13552430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20280525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8124140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13,52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Mike Tyson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5210000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7702760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6532481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5484721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8,93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581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Additional slides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32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59" y="1785925"/>
          <a:ext cx="7572430" cy="4429156"/>
        </p:xfrm>
        <a:graphic>
          <a:graphicData uri="http://schemas.openxmlformats.org/drawingml/2006/table">
            <a:tbl>
              <a:tblPr/>
              <a:tblGrid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</a:tblGrid>
              <a:tr h="69674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34407754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42349656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37382726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Ed Sheeran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18130774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22998521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20168597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Justin Bieber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76426002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100614205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106558019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7,9673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The Weeknd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7308788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17789320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9318925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7,3741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Post Malone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2970000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6970000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6970000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2400380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11048373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3896398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J Balvin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2390000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5230000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5230000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19596458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22802628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5813536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7,4357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Kendrick Lamar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4210000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9710000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9680000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8549752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9571084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10881044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15700000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75546760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63205839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88569106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Yankee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6680000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16000000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28382445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21748770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11820832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7,4349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Ozuna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3040000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7010000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7130000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4037010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9342547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458667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7,1277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Additional slides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33</a:t>
            </a:fld>
            <a:endParaRPr lang="hr-HR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1785926"/>
          <a:ext cx="7643870" cy="4500595"/>
        </p:xfrm>
        <a:graphic>
          <a:graphicData uri="http://schemas.openxmlformats.org/drawingml/2006/table">
            <a:tbl>
              <a:tblPr/>
              <a:tblGrid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</a:tblGrid>
              <a:tr h="72835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 Sheeran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18130774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22998521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20168597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Rihanna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15700000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75546760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63205839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88569106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Justin Bieber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173000000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76426002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100614205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106558019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7,9673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34407754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42349656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37382726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Eminem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84557837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19884127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22951533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7,8186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Ariana Grande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32403922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122648593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57667557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7,8766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David Guetta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7720000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7650000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49310432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8497102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22161202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7,4748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Bruno Mars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64800000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24800000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24900000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54075224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19333287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42726529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Beyonce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59709996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115511246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15201767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7,9054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Swift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148000000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12600000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29600000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28800000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69765457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107420627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85594016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Musicians by number of monthly Spotify Streams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34</a:t>
            </a:fld>
            <a:endParaRPr lang="hr-HR"/>
          </a:p>
        </p:txBody>
      </p:sp>
      <p:graphicFrame>
        <p:nvGraphicFramePr>
          <p:cNvPr id="5" name="Chart 4"/>
          <p:cNvGraphicFramePr/>
          <p:nvPr/>
        </p:nvGraphicFramePr>
        <p:xfrm>
          <a:off x="4286248" y="1571612"/>
          <a:ext cx="457200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2143116"/>
          <a:ext cx="3571900" cy="4000524"/>
        </p:xfrm>
        <a:graphic>
          <a:graphicData uri="http://schemas.openxmlformats.org/drawingml/2006/table">
            <a:tbl>
              <a:tblPr/>
              <a:tblGrid>
                <a:gridCol w="699088"/>
                <a:gridCol w="1354482"/>
                <a:gridCol w="1518330"/>
              </a:tblGrid>
              <a:tr h="36368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 Balvin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7,4357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Calvin Harris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7,2084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Dua Lipa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7,1387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Post Malone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7,0254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 Sheeran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Bad Bunny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David Guetta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7,4748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Demi Lovato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Selena Gomez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7,9586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Additional Slides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35</a:t>
            </a:fld>
            <a:endParaRPr lang="hr-HR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1857364"/>
          <a:ext cx="7572430" cy="4429157"/>
        </p:xfrm>
        <a:graphic>
          <a:graphicData uri="http://schemas.openxmlformats.org/drawingml/2006/table">
            <a:tbl>
              <a:tblPr/>
              <a:tblGrid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  <a:gridCol w="757243"/>
              </a:tblGrid>
              <a:tr h="72348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Google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Yahoo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Aol Results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Instagram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 Followers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Fame parameter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34407754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42349656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37382726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 Balvin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2390000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5230000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5230000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19596458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22802628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5813536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7,4357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Calvin Harris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8260000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13351311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10085198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13283794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7,2084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Dua Lipa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6150000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2844471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13723398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2315581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7,1387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Post Malone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2970000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6970000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D0D0D"/>
                          </a:solidFill>
                          <a:latin typeface="Calibri"/>
                        </a:rPr>
                        <a:t>6970000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2400380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11048373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D0D0D"/>
                          </a:solidFill>
                          <a:latin typeface="Calibri"/>
                        </a:rPr>
                        <a:t>3896398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 Sheeran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18130774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22998521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20168597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Bad Bunny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3033946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12187416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509763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David Guetta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7720000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7650000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49310432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8497102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22161202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7,4748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Demi Lovato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35891972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68929498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57269320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7"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Selena Gomez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59868983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138205981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56798299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7,9586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977E373-F43D-412A-8462-F38B11754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r>
              <a:rPr lang="hr-HR" dirty="0"/>
              <a:t>Creating a Quantitative Parameter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7D77B2B-FA70-46BD-BE30-32945EF50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037096"/>
          </a:xfrm>
        </p:spPr>
        <p:txBody>
          <a:bodyPr>
            <a:normAutofit/>
          </a:bodyPr>
          <a:lstStyle/>
          <a:p>
            <a:r>
              <a:rPr lang="en-US" dirty="0"/>
              <a:t> F</a:t>
            </a:r>
            <a:r>
              <a:rPr lang="hr-HR" dirty="0" err="1"/>
              <a:t>ame</a:t>
            </a:r>
            <a:r>
              <a:rPr lang="hr-HR" dirty="0"/>
              <a:t> is a difficult term to </a:t>
            </a:r>
            <a:r>
              <a:rPr lang="hr-HR" dirty="0" err="1"/>
              <a:t>define</a:t>
            </a:r>
            <a:endParaRPr lang="en-US" dirty="0"/>
          </a:p>
          <a:p>
            <a:r>
              <a:rPr lang="en-US" dirty="0"/>
              <a:t> I</a:t>
            </a:r>
            <a:r>
              <a:rPr lang="hr-HR" dirty="0" err="1"/>
              <a:t>t’s</a:t>
            </a:r>
            <a:r>
              <a:rPr lang="hr-HR" dirty="0"/>
              <a:t> even harder to measure it</a:t>
            </a:r>
          </a:p>
          <a:p>
            <a:r>
              <a:rPr lang="en-US" dirty="0"/>
              <a:t> A</a:t>
            </a:r>
            <a:r>
              <a:rPr lang="hr-HR" dirty="0"/>
              <a:t> </a:t>
            </a:r>
            <a:r>
              <a:rPr lang="en-US" dirty="0"/>
              <a:t>lot </a:t>
            </a:r>
            <a:r>
              <a:rPr lang="hr-HR" dirty="0" err="1"/>
              <a:t>of</a:t>
            </a:r>
            <a:r>
              <a:rPr lang="hr-HR" dirty="0"/>
              <a:t> ways to interpret this task    </a:t>
            </a:r>
          </a:p>
          <a:p>
            <a:r>
              <a:rPr lang="en-US" dirty="0"/>
              <a:t> M</a:t>
            </a:r>
            <a:r>
              <a:rPr lang="hr-HR" dirty="0" err="1"/>
              <a:t>easur</a:t>
            </a:r>
            <a:r>
              <a:rPr lang="en-US" dirty="0" err="1"/>
              <a:t>ing</a:t>
            </a:r>
            <a:r>
              <a:rPr lang="hr-HR" dirty="0"/>
              <a:t> fame with the trace it leaves on the Internet</a:t>
            </a:r>
          </a:p>
        </p:txBody>
      </p:sp>
      <p:pic>
        <p:nvPicPr>
          <p:cNvPr id="5" name="Content Placeholder 4" descr="Razmišljanj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857364"/>
            <a:ext cx="4038600" cy="40386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650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Search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hr-HR" dirty="0" err="1"/>
              <a:t>ccurences</a:t>
            </a:r>
            <a:r>
              <a:rPr lang="hr-HR" dirty="0"/>
              <a:t> of a person’s name on the Internet </a:t>
            </a:r>
            <a:r>
              <a:rPr lang="hr-HR" dirty="0" err="1"/>
              <a:t>represent</a:t>
            </a:r>
            <a:r>
              <a:rPr lang="hr-HR" dirty="0"/>
              <a:t> how famous a person </a:t>
            </a:r>
            <a:r>
              <a:rPr lang="hr-HR" dirty="0" err="1"/>
              <a:t>is</a:t>
            </a:r>
            <a:r>
              <a:rPr lang="hr-HR" dirty="0"/>
              <a:t> </a:t>
            </a:r>
            <a:endParaRPr lang="en-US" dirty="0"/>
          </a:p>
          <a:p>
            <a:r>
              <a:rPr lang="en-US" dirty="0"/>
              <a:t>A</a:t>
            </a:r>
            <a:r>
              <a:rPr lang="hr-HR" dirty="0" err="1"/>
              <a:t>rticles</a:t>
            </a:r>
            <a:r>
              <a:rPr lang="hr-HR" dirty="0"/>
              <a:t> about the </a:t>
            </a:r>
            <a:r>
              <a:rPr lang="hr-HR" dirty="0" err="1"/>
              <a:t>person</a:t>
            </a:r>
            <a:r>
              <a:rPr lang="hr-HR" dirty="0"/>
              <a:t>,</a:t>
            </a:r>
            <a:r>
              <a:rPr lang="en-US" dirty="0"/>
              <a:t> </a:t>
            </a:r>
            <a:r>
              <a:rPr lang="hr-HR" dirty="0" err="1"/>
              <a:t>social</a:t>
            </a:r>
            <a:r>
              <a:rPr lang="hr-HR" dirty="0"/>
              <a:t> media </a:t>
            </a:r>
            <a:r>
              <a:rPr lang="hr-HR" dirty="0" err="1"/>
              <a:t>profiles</a:t>
            </a:r>
            <a:r>
              <a:rPr lang="hr-HR" dirty="0"/>
              <a:t> a</a:t>
            </a:r>
            <a:r>
              <a:rPr lang="en-US" dirty="0" err="1"/>
              <a:t>nd</a:t>
            </a:r>
            <a:r>
              <a:rPr lang="en-US" dirty="0"/>
              <a:t> forums</a:t>
            </a:r>
            <a:endParaRPr lang="hr-HR" dirty="0"/>
          </a:p>
          <a:p>
            <a:r>
              <a:rPr lang="en-US" dirty="0"/>
              <a:t>F</a:t>
            </a:r>
            <a:r>
              <a:rPr lang="hr-HR" dirty="0" smtClean="0"/>
              <a:t>our </a:t>
            </a:r>
            <a:r>
              <a:rPr lang="hr-HR" dirty="0"/>
              <a:t>most popular search engines (Google, Yahoo, Bing, Aol)</a:t>
            </a:r>
          </a:p>
          <a:p>
            <a:r>
              <a:rPr lang="en-US" dirty="0"/>
              <a:t>A</a:t>
            </a:r>
            <a:r>
              <a:rPr lang="hr-HR" dirty="0"/>
              <a:t>dvantage to </a:t>
            </a:r>
            <a:r>
              <a:rPr lang="hr-HR" dirty="0" smtClean="0"/>
              <a:t>results </a:t>
            </a:r>
            <a:r>
              <a:rPr lang="hr-HR" dirty="0"/>
              <a:t>from more popular search engines</a:t>
            </a:r>
          </a:p>
          <a:p>
            <a:endParaRPr lang="hr-HR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C009245C-B0EA-48FE-A66A-A2AE04A60C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4695" y="5266199"/>
            <a:ext cx="1972309" cy="147923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5</a:t>
            </a:fld>
            <a:endParaRPr lang="hr-H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4CDC63F-6902-4C14-AE8C-ADAEEAAE48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565714"/>
            <a:ext cx="2362532" cy="11222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3086FBD-323A-4C60-9575-23538E0F7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6793" y="1126285"/>
            <a:ext cx="2801359" cy="9339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AFEF04C-AFD2-4629-A44A-9313C98F42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0143" y="3751387"/>
            <a:ext cx="2981415" cy="1840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4348" y="3571876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sz="2000" dirty="0">
                <a:latin typeface="Calibri" pitchFamily="34" charset="0"/>
              </a:rPr>
              <a:t>All </a:t>
            </a:r>
            <a:r>
              <a:rPr lang="hr-HR" sz="2000" dirty="0" err="1">
                <a:latin typeface="Calibri" pitchFamily="34" charset="0"/>
              </a:rPr>
              <a:t>the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used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search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engines</a:t>
            </a:r>
            <a:r>
              <a:rPr lang="hr-HR" sz="2000" dirty="0">
                <a:latin typeface="Calibri" pitchFamily="34" charset="0"/>
              </a:rPr>
              <a:t> show </a:t>
            </a:r>
            <a:r>
              <a:rPr lang="hr-HR" sz="2000" dirty="0" err="1">
                <a:latin typeface="Calibri" pitchFamily="34" charset="0"/>
              </a:rPr>
              <a:t>the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approximate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number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of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results</a:t>
            </a:r>
            <a:endParaRPr lang="hr-HR" sz="2000" dirty="0">
              <a:latin typeface="Calibri" pitchFamily="34" charset="0"/>
            </a:endParaRPr>
          </a:p>
        </p:txBody>
      </p:sp>
      <p:pic>
        <p:nvPicPr>
          <p:cNvPr id="6" name="Picture 5" descr="Ryan Gosling 3.PNG"/>
          <p:cNvPicPr>
            <a:picLocks noChangeAspect="1"/>
          </p:cNvPicPr>
          <p:nvPr/>
        </p:nvPicPr>
        <p:blipFill>
          <a:blip r:embed="rId3"/>
          <a:srcRect b="42161"/>
          <a:stretch>
            <a:fillRect/>
          </a:stretch>
        </p:blipFill>
        <p:spPr>
          <a:xfrm>
            <a:off x="214282" y="714356"/>
            <a:ext cx="8553345" cy="17859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85918" y="2143116"/>
            <a:ext cx="164307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5643578"/>
            <a:ext cx="6858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Based on data found on: </a:t>
            </a:r>
          </a:p>
          <a:p>
            <a:r>
              <a:rPr lang="en-GB" sz="1200" dirty="0">
                <a:hlinkClick r:id="rId3"/>
              </a:rPr>
              <a:t>https://expandedramblings.com/index.php/yahoo-statistics/</a:t>
            </a:r>
            <a:endParaRPr lang="en-GB" sz="1200" dirty="0"/>
          </a:p>
          <a:p>
            <a:r>
              <a:rPr lang="en-GB" sz="1200" dirty="0">
                <a:hlinkClick r:id="rId4"/>
              </a:rPr>
              <a:t>https://www.statista.com/topics/4294/bing/</a:t>
            </a:r>
            <a:endParaRPr lang="en-GB" sz="1200" dirty="0"/>
          </a:p>
          <a:p>
            <a:r>
              <a:rPr lang="en-GB" sz="1200" dirty="0">
                <a:hlinkClick r:id="rId5"/>
              </a:rPr>
              <a:t>https://expandedramblings.com/index.php/aol-statistics/</a:t>
            </a:r>
            <a:endParaRPr lang="en-GB" sz="1200" dirty="0"/>
          </a:p>
          <a:p>
            <a:r>
              <a:rPr lang="en-GB" sz="1200" dirty="0">
                <a:hlinkClick r:id="rId6"/>
              </a:rPr>
              <a:t>https://www.theverge.com/2017/5/17/15654454/android-reaches-2-billion-monthly-active-users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7</a:t>
            </a:fld>
            <a:endParaRPr lang="hr-HR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7426707"/>
              </p:ext>
            </p:extLst>
          </p:nvPr>
        </p:nvGraphicFramePr>
        <p:xfrm>
          <a:off x="1835696" y="188640"/>
          <a:ext cx="5616624" cy="545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hr-HR" dirty="0"/>
              <a:t>sed </a:t>
            </a:r>
            <a:r>
              <a:rPr lang="hr-HR" dirty="0" smtClean="0"/>
              <a:t>by </a:t>
            </a:r>
            <a:r>
              <a:rPr lang="hr-HR" dirty="0"/>
              <a:t>famous people in the modern world</a:t>
            </a:r>
          </a:p>
          <a:p>
            <a:r>
              <a:rPr lang="en-US" dirty="0"/>
              <a:t>F</a:t>
            </a:r>
            <a:r>
              <a:rPr lang="hr-HR" dirty="0" err="1"/>
              <a:t>ollowers</a:t>
            </a:r>
            <a:r>
              <a:rPr lang="hr-HR" dirty="0"/>
              <a:t> on the three most popular </a:t>
            </a:r>
            <a:r>
              <a:rPr lang="hr-HR" b="1" dirty="0"/>
              <a:t>social media platforms </a:t>
            </a:r>
            <a:r>
              <a:rPr lang="hr-HR" dirty="0"/>
              <a:t>(Facebook, Instagram, Twitter)</a:t>
            </a:r>
          </a:p>
          <a:p>
            <a:r>
              <a:rPr lang="hr-HR" dirty="0" err="1"/>
              <a:t>Assumption</a:t>
            </a:r>
            <a:r>
              <a:rPr lang="en-US" dirty="0"/>
              <a:t>: </a:t>
            </a:r>
            <a:r>
              <a:rPr lang="hr-HR" dirty="0" err="1"/>
              <a:t>popularity</a:t>
            </a:r>
            <a:r>
              <a:rPr lang="hr-HR" dirty="0"/>
              <a:t> is correlated with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followers</a:t>
            </a:r>
            <a:r>
              <a:rPr lang="hr-HR" dirty="0"/>
              <a:t> on social media</a:t>
            </a:r>
          </a:p>
          <a:p>
            <a:r>
              <a:rPr lang="en-US" dirty="0"/>
              <a:t>A</a:t>
            </a:r>
            <a:r>
              <a:rPr lang="hr-HR" dirty="0"/>
              <a:t>dvantage </a:t>
            </a:r>
            <a:r>
              <a:rPr lang="hr-HR" dirty="0" smtClean="0"/>
              <a:t>to more </a:t>
            </a:r>
            <a:r>
              <a:rPr lang="hr-HR" dirty="0"/>
              <a:t>popular social media platforms</a:t>
            </a:r>
          </a:p>
          <a:p>
            <a:endParaRPr lang="hr-HR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507BA36B-3CDD-490D-BE57-B99E05021F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5810" y="344307"/>
            <a:ext cx="1740525" cy="17405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8</a:t>
            </a:fld>
            <a:endParaRPr lang="hr-H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932C57C-A9B0-4643-BA90-433D6A7FEB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491" y="4599783"/>
            <a:ext cx="1872208" cy="18709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97C9207-E1FB-4966-876A-B94022622A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2286608"/>
            <a:ext cx="1872208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4414" y="3500438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000" dirty="0">
                <a:latin typeface="Calibri" pitchFamily="34" charset="0"/>
              </a:rPr>
              <a:t>All </a:t>
            </a:r>
            <a:r>
              <a:rPr lang="hr-HR" sz="2000" dirty="0" err="1">
                <a:latin typeface="Calibri" pitchFamily="34" charset="0"/>
              </a:rPr>
              <a:t>used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social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media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platforms</a:t>
            </a:r>
            <a:r>
              <a:rPr lang="hr-HR" sz="2000" dirty="0">
                <a:latin typeface="Calibri" pitchFamily="34" charset="0"/>
              </a:rPr>
              <a:t> show how many followers an </a:t>
            </a:r>
            <a:r>
              <a:rPr lang="hr-HR" sz="2000" dirty="0" err="1">
                <a:latin typeface="Calibri" pitchFamily="34" charset="0"/>
              </a:rPr>
              <a:t>account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has</a:t>
            </a:r>
            <a:endParaRPr lang="hr-HR" sz="2000" dirty="0">
              <a:latin typeface="Calibri" pitchFamily="34" charset="0"/>
            </a:endParaRPr>
          </a:p>
        </p:txBody>
      </p:sp>
      <p:pic>
        <p:nvPicPr>
          <p:cNvPr id="8" name="Picture 7" descr="Robert Downey J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571612"/>
            <a:ext cx="5658640" cy="157184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572132" y="2571744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07AF-6444-4543-8677-736C4D70D8F5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2701</TotalTime>
  <Words>2460</Words>
  <Application>Microsoft Office PowerPoint</Application>
  <PresentationFormat>On-screen Show (4:3)</PresentationFormat>
  <Paragraphs>1626</Paragraphs>
  <Slides>35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Theme1</vt:lpstr>
      <vt:lpstr>11. Fame</vt:lpstr>
      <vt:lpstr>11. Fame</vt:lpstr>
      <vt:lpstr>OUTLINE</vt:lpstr>
      <vt:lpstr>Creating a Quantitative Parameter</vt:lpstr>
      <vt:lpstr>Search Engines</vt:lpstr>
      <vt:lpstr>Slide 6</vt:lpstr>
      <vt:lpstr>Slide 7</vt:lpstr>
      <vt:lpstr>Social Media</vt:lpstr>
      <vt:lpstr>Slide 9</vt:lpstr>
      <vt:lpstr>Slide 10</vt:lpstr>
      <vt:lpstr>Quantitative Parameter</vt:lpstr>
      <vt:lpstr>Quantitative Parameter</vt:lpstr>
      <vt:lpstr>Testing the Parameter</vt:lpstr>
      <vt:lpstr>RESULTS – First method</vt:lpstr>
      <vt:lpstr>Different method</vt:lpstr>
      <vt:lpstr>Different Method</vt:lpstr>
      <vt:lpstr>Results – second method</vt:lpstr>
      <vt:lpstr>Comparison of  methods</vt:lpstr>
      <vt:lpstr>Comparison – Parameter vs Spotify list </vt:lpstr>
      <vt:lpstr>number of Spotify followers</vt:lpstr>
      <vt:lpstr>Conclusion</vt:lpstr>
      <vt:lpstr>Possibilities for future work</vt:lpstr>
      <vt:lpstr>Literature</vt:lpstr>
      <vt:lpstr>Thank You!</vt:lpstr>
      <vt:lpstr>Additional Slides</vt:lpstr>
      <vt:lpstr>Additional SLides</vt:lpstr>
      <vt:lpstr>ADDitional slides</vt:lpstr>
      <vt:lpstr>ADDitional slides</vt:lpstr>
      <vt:lpstr>ADDitional slides</vt:lpstr>
      <vt:lpstr>ADDitional slides</vt:lpstr>
      <vt:lpstr>ADDitional slides</vt:lpstr>
      <vt:lpstr>Additional slides</vt:lpstr>
      <vt:lpstr>Additional slides</vt:lpstr>
      <vt:lpstr>Musicians by number of monthly Spotify Streams</vt:lpstr>
      <vt:lpstr>Additional Slides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Fame</dc:title>
  <dc:creator>Andrej</dc:creator>
  <cp:lastModifiedBy>Andrej</cp:lastModifiedBy>
  <cp:revision>143</cp:revision>
  <dcterms:created xsi:type="dcterms:W3CDTF">2018-04-30T21:00:16Z</dcterms:created>
  <dcterms:modified xsi:type="dcterms:W3CDTF">2018-07-06T20:18:58Z</dcterms:modified>
</cp:coreProperties>
</file>