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9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70" r:id="rId6"/>
    <p:sldId id="271" r:id="rId7"/>
    <p:sldId id="262" r:id="rId8"/>
    <p:sldId id="273" r:id="rId9"/>
    <p:sldId id="274" r:id="rId10"/>
    <p:sldId id="258" r:id="rId11"/>
    <p:sldId id="275" r:id="rId12"/>
    <p:sldId id="276" r:id="rId13"/>
    <p:sldId id="265" r:id="rId14"/>
    <p:sldId id="266" r:id="rId15"/>
    <p:sldId id="267" r:id="rId16"/>
    <p:sldId id="277" r:id="rId17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8B6C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02F2-B092-49F4-A352-404FE57275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CFF719-71D4-44D8-883E-877AE403F6A4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6DF1C2B7-2380-46EB-8AB7-BFAE43A88017}" type="parTrans" cxnId="{E36E90CD-F975-4B4C-B465-EA38902EF049}">
      <dgm:prSet/>
      <dgm:spPr/>
      <dgm:t>
        <a:bodyPr/>
        <a:lstStyle/>
        <a:p>
          <a:endParaRPr lang="hr-HR"/>
        </a:p>
      </dgm:t>
    </dgm:pt>
    <dgm:pt modelId="{4D1A18B5-B1BA-4E37-B48B-40F59E65B3D7}" type="sibTrans" cxnId="{E36E90CD-F975-4B4C-B465-EA38902EF049}">
      <dgm:prSet/>
      <dgm:spPr/>
      <dgm:t>
        <a:bodyPr/>
        <a:lstStyle/>
        <a:p>
          <a:endParaRPr lang="hr-HR"/>
        </a:p>
      </dgm:t>
    </dgm:pt>
    <dgm:pt modelId="{6E2C64CC-BBA1-4864-82B0-C04182FE6CFA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147A4D4D-A6EA-40CD-A2CD-0C79097DADBA}" type="parTrans" cxnId="{3D54F034-95B3-41F1-86D6-3EB0187C60A0}">
      <dgm:prSet/>
      <dgm:spPr/>
      <dgm:t>
        <a:bodyPr/>
        <a:lstStyle/>
        <a:p>
          <a:endParaRPr lang="hr-HR"/>
        </a:p>
      </dgm:t>
    </dgm:pt>
    <dgm:pt modelId="{6820D26E-DF2A-4EEB-B44A-ED76E605BF4B}" type="sibTrans" cxnId="{3D54F034-95B3-41F1-86D6-3EB0187C60A0}">
      <dgm:prSet/>
      <dgm:spPr/>
      <dgm:t>
        <a:bodyPr/>
        <a:lstStyle/>
        <a:p>
          <a:endParaRPr lang="hr-HR"/>
        </a:p>
      </dgm:t>
    </dgm:pt>
    <dgm:pt modelId="{5BD72E14-4ADC-4934-81D0-C467785A222F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5B4FBFFA-50FC-4035-899C-A854ED5335DE}" type="parTrans" cxnId="{15479595-33F0-4A5E-A560-59E398BC4E80}">
      <dgm:prSet/>
      <dgm:spPr/>
      <dgm:t>
        <a:bodyPr/>
        <a:lstStyle/>
        <a:p>
          <a:endParaRPr lang="hr-HR"/>
        </a:p>
      </dgm:t>
    </dgm:pt>
    <dgm:pt modelId="{1B045B32-A70B-408C-8A2B-9F0542B3AD7D}" type="sibTrans" cxnId="{15479595-33F0-4A5E-A560-59E398BC4E80}">
      <dgm:prSet/>
      <dgm:spPr/>
      <dgm:t>
        <a:bodyPr/>
        <a:lstStyle/>
        <a:p>
          <a:endParaRPr lang="hr-HR"/>
        </a:p>
      </dgm:t>
    </dgm:pt>
    <dgm:pt modelId="{8C9F75BF-388F-4DDD-AF9B-D2F2F24E276F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Experiment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38212C4C-B919-4419-B516-91E242EA6B9E}" type="parTrans" cxnId="{7A3D3900-4A8E-41A1-8713-FBF3E7792738}">
      <dgm:prSet/>
      <dgm:spPr/>
      <dgm:t>
        <a:bodyPr/>
        <a:lstStyle/>
        <a:p>
          <a:endParaRPr lang="hr-HR"/>
        </a:p>
      </dgm:t>
    </dgm:pt>
    <dgm:pt modelId="{2C8E9B33-51F8-44D1-84C5-BB802A5FFE77}" type="sibTrans" cxnId="{7A3D3900-4A8E-41A1-8713-FBF3E7792738}">
      <dgm:prSet/>
      <dgm:spPr/>
      <dgm:t>
        <a:bodyPr/>
        <a:lstStyle/>
        <a:p>
          <a:endParaRPr lang="hr-HR"/>
        </a:p>
      </dgm:t>
    </dgm:pt>
    <dgm:pt modelId="{85C6C629-F7D8-4B74-8731-E5058C1329C2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7B607DD5-1368-452E-A48D-87DB64BD385D}" type="parTrans" cxnId="{E0FC3DAB-FCAE-499B-A649-858D79602D10}">
      <dgm:prSet/>
      <dgm:spPr/>
      <dgm:t>
        <a:bodyPr/>
        <a:lstStyle/>
        <a:p>
          <a:endParaRPr lang="hr-HR"/>
        </a:p>
      </dgm:t>
    </dgm:pt>
    <dgm:pt modelId="{A1594DFE-8356-4374-A4BF-29E12691CE36}" type="sibTrans" cxnId="{E0FC3DAB-FCAE-499B-A649-858D79602D10}">
      <dgm:prSet/>
      <dgm:spPr/>
      <dgm:t>
        <a:bodyPr/>
        <a:lstStyle/>
        <a:p>
          <a:endParaRPr lang="hr-HR"/>
        </a:p>
      </dgm:t>
    </dgm:pt>
    <dgm:pt modelId="{79209411-0392-4901-A095-706FD7C43389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Results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03D164EF-D9A5-4C65-AF82-46582A54772E}" type="parTrans" cxnId="{A9F5EDDF-ADB0-443C-8E6D-5C547ACB3312}">
      <dgm:prSet/>
      <dgm:spPr/>
      <dgm:t>
        <a:bodyPr/>
        <a:lstStyle/>
        <a:p>
          <a:endParaRPr lang="hr-HR"/>
        </a:p>
      </dgm:t>
    </dgm:pt>
    <dgm:pt modelId="{DFCFF5FF-F776-4CA2-8813-B3ECBDCAE17D}" type="sibTrans" cxnId="{A9F5EDDF-ADB0-443C-8E6D-5C547ACB3312}">
      <dgm:prSet/>
      <dgm:spPr/>
      <dgm:t>
        <a:bodyPr/>
        <a:lstStyle/>
        <a:p>
          <a:endParaRPr lang="hr-HR"/>
        </a:p>
      </dgm:t>
    </dgm:pt>
    <dgm:pt modelId="{FB66A388-CD17-4340-AA4B-9A8FDE510B3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heat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how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it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can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be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transfered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gm:t>
    </dgm:pt>
    <dgm:pt modelId="{8474DAC3-EA77-4F26-B95E-735DBB844FA4}" type="parTrans" cxnId="{FA4D0EA3-AE61-46C8-9E04-4541A2C7DF83}">
      <dgm:prSet/>
      <dgm:spPr/>
      <dgm:t>
        <a:bodyPr/>
        <a:lstStyle/>
        <a:p>
          <a:endParaRPr lang="hr-HR"/>
        </a:p>
      </dgm:t>
    </dgm:pt>
    <dgm:pt modelId="{01B2E4F2-FD8C-47B1-B7D9-276ACF29EC17}" type="sibTrans" cxnId="{FA4D0EA3-AE61-46C8-9E04-4541A2C7DF83}">
      <dgm:prSet/>
      <dgm:spPr/>
      <dgm:t>
        <a:bodyPr/>
        <a:lstStyle/>
        <a:p>
          <a:endParaRPr lang="hr-HR"/>
        </a:p>
      </dgm:t>
    </dgm:pt>
    <dgm:pt modelId="{D847DDCD-7415-4AA2-A5D3-3DC95FD9D0CA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Setup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DDD6E-50D9-4C15-89D8-79B01218F742}" type="parTrans" cxnId="{CF1FAEB5-6F35-4A05-933B-236629AACB95}">
      <dgm:prSet/>
      <dgm:spPr/>
      <dgm:t>
        <a:bodyPr/>
        <a:lstStyle/>
        <a:p>
          <a:endParaRPr lang="hr-HR"/>
        </a:p>
      </dgm:t>
    </dgm:pt>
    <dgm:pt modelId="{143CA611-55A5-49E0-A023-3C42948E01B3}" type="sibTrans" cxnId="{CF1FAEB5-6F35-4A05-933B-236629AACB95}">
      <dgm:prSet/>
      <dgm:spPr/>
      <dgm:t>
        <a:bodyPr/>
        <a:lstStyle/>
        <a:p>
          <a:endParaRPr lang="hr-HR"/>
        </a:p>
      </dgm:t>
    </dgm:pt>
    <dgm:pt modelId="{B6599282-9376-4988-9041-28DE1054241D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Graphs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5FBE2-8A1C-4A11-9579-97C497B85EAC}" type="parTrans" cxnId="{AF9F0797-4B6E-4859-B28E-34E799FF9A5F}">
      <dgm:prSet/>
      <dgm:spPr/>
      <dgm:t>
        <a:bodyPr/>
        <a:lstStyle/>
        <a:p>
          <a:endParaRPr lang="hr-HR"/>
        </a:p>
      </dgm:t>
    </dgm:pt>
    <dgm:pt modelId="{2D015814-6261-40A0-9916-274567336392}" type="sibTrans" cxnId="{AF9F0797-4B6E-4859-B28E-34E799FF9A5F}">
      <dgm:prSet/>
      <dgm:spPr/>
      <dgm:t>
        <a:bodyPr/>
        <a:lstStyle/>
        <a:p>
          <a:endParaRPr lang="hr-HR"/>
        </a:p>
      </dgm:t>
    </dgm:pt>
    <dgm:pt modelId="{C5DAC632-CC39-4A14-AD33-B3DCAC12AA03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704AAB-8343-424F-AB7E-F801A2E532EE}" type="parTrans" cxnId="{7385C197-2FAF-4204-876B-BEBAAD8509AB}">
      <dgm:prSet/>
      <dgm:spPr/>
      <dgm:t>
        <a:bodyPr/>
        <a:lstStyle/>
        <a:p>
          <a:endParaRPr lang="hr-HR"/>
        </a:p>
      </dgm:t>
    </dgm:pt>
    <dgm:pt modelId="{48E935AA-042A-4EDD-8AB6-3DE132940F23}" type="sibTrans" cxnId="{7385C197-2FAF-4204-876B-BEBAAD8509AB}">
      <dgm:prSet/>
      <dgm:spPr/>
      <dgm:t>
        <a:bodyPr/>
        <a:lstStyle/>
        <a:p>
          <a:endParaRPr lang="hr-HR"/>
        </a:p>
      </dgm:t>
    </dgm:pt>
    <dgm:pt modelId="{9DF7D5F8-7A8D-4F61-85DC-78C4000E5E5F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Newton’s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law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cooling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8BEC34-403D-4971-A5A8-5686CE600739}" type="parTrans" cxnId="{0FEC8AEA-036E-467C-A2B8-4E3F8BF9AE43}">
      <dgm:prSet/>
      <dgm:spPr/>
      <dgm:t>
        <a:bodyPr/>
        <a:lstStyle/>
        <a:p>
          <a:endParaRPr lang="en-GB"/>
        </a:p>
      </dgm:t>
    </dgm:pt>
    <dgm:pt modelId="{E0FD2D04-7770-4A41-9C3E-E1D777C867F7}" type="sibTrans" cxnId="{0FEC8AEA-036E-467C-A2B8-4E3F8BF9AE43}">
      <dgm:prSet/>
      <dgm:spPr/>
      <dgm:t>
        <a:bodyPr/>
        <a:lstStyle/>
        <a:p>
          <a:endParaRPr lang="en-GB"/>
        </a:p>
      </dgm:t>
    </dgm:pt>
    <dgm:pt modelId="{8BE99A28-6188-4084-A183-EBAB84625364}" type="pres">
      <dgm:prSet presAssocID="{4CFF02F2-B092-49F4-A352-404FE5727586}" presName="linearFlow" presStyleCnt="0">
        <dgm:presLayoutVars>
          <dgm:dir/>
          <dgm:animLvl val="lvl"/>
          <dgm:resizeHandles val="exact"/>
        </dgm:presLayoutVars>
      </dgm:prSet>
      <dgm:spPr/>
    </dgm:pt>
    <dgm:pt modelId="{BA07A1EA-AC36-4770-978B-9A18F64B2BF6}" type="pres">
      <dgm:prSet presAssocID="{C5CFF719-71D4-44D8-883E-877AE403F6A4}" presName="composite" presStyleCnt="0"/>
      <dgm:spPr/>
    </dgm:pt>
    <dgm:pt modelId="{96FE3C58-F5B5-486A-B974-493C77B78F12}" type="pres">
      <dgm:prSet presAssocID="{C5CFF719-71D4-44D8-883E-877AE403F6A4}" presName="parentText" presStyleLbl="alignNode1" presStyleIdx="0" presStyleCnt="3" custLinFactNeighborX="2486" custLinFactNeighborY="-46">
        <dgm:presLayoutVars>
          <dgm:chMax val="1"/>
          <dgm:bulletEnabled val="1"/>
        </dgm:presLayoutVars>
      </dgm:prSet>
      <dgm:spPr/>
    </dgm:pt>
    <dgm:pt modelId="{C414619F-02CF-42A3-8C66-623B876B6AAF}" type="pres">
      <dgm:prSet presAssocID="{C5CFF719-71D4-44D8-883E-877AE403F6A4}" presName="descendantText" presStyleLbl="alignAcc1" presStyleIdx="0" presStyleCnt="3" custScaleY="107764" custLinFactNeighborY="-462">
        <dgm:presLayoutVars>
          <dgm:bulletEnabled val="1"/>
        </dgm:presLayoutVars>
      </dgm:prSet>
      <dgm:spPr/>
    </dgm:pt>
    <dgm:pt modelId="{EE86209E-FC2D-4C53-B9E8-9DF2B663227F}" type="pres">
      <dgm:prSet presAssocID="{4D1A18B5-B1BA-4E37-B48B-40F59E65B3D7}" presName="sp" presStyleCnt="0"/>
      <dgm:spPr/>
    </dgm:pt>
    <dgm:pt modelId="{DC6FA5C8-02A8-42DB-B21C-A24339AF9757}" type="pres">
      <dgm:prSet presAssocID="{5BD72E14-4ADC-4934-81D0-C467785A222F}" presName="composite" presStyleCnt="0"/>
      <dgm:spPr/>
    </dgm:pt>
    <dgm:pt modelId="{888A4CF6-6DFC-4763-92CD-785EB1C18309}" type="pres">
      <dgm:prSet presAssocID="{5BD72E14-4ADC-4934-81D0-C467785A22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919E84-7BA9-4D91-8537-89E127C8D61D}" type="pres">
      <dgm:prSet presAssocID="{5BD72E14-4ADC-4934-81D0-C467785A222F}" presName="descendantText" presStyleLbl="alignAcc1" presStyleIdx="1" presStyleCnt="3" custScaleY="120065">
        <dgm:presLayoutVars>
          <dgm:bulletEnabled val="1"/>
        </dgm:presLayoutVars>
      </dgm:prSet>
      <dgm:spPr/>
    </dgm:pt>
    <dgm:pt modelId="{0A7F0483-A1CF-4393-AAC2-99F6E09AE01D}" type="pres">
      <dgm:prSet presAssocID="{1B045B32-A70B-408C-8A2B-9F0542B3AD7D}" presName="sp" presStyleCnt="0"/>
      <dgm:spPr/>
    </dgm:pt>
    <dgm:pt modelId="{FEFB9EB6-C4D2-4B62-A8BD-719CBC311A04}" type="pres">
      <dgm:prSet presAssocID="{85C6C629-F7D8-4B74-8731-E5058C1329C2}" presName="composite" presStyleCnt="0"/>
      <dgm:spPr/>
    </dgm:pt>
    <dgm:pt modelId="{EE06D0CA-9862-4A99-A23E-E551B72CA373}" type="pres">
      <dgm:prSet presAssocID="{85C6C629-F7D8-4B74-8731-E5058C1329C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8ED8985-F1FE-4BD9-8869-EEE66C524610}" type="pres">
      <dgm:prSet presAssocID="{85C6C629-F7D8-4B74-8731-E5058C1329C2}" presName="descendantText" presStyleLbl="alignAcc1" presStyleIdx="2" presStyleCnt="3" custScaleY="108442">
        <dgm:presLayoutVars>
          <dgm:bulletEnabled val="1"/>
        </dgm:presLayoutVars>
      </dgm:prSet>
      <dgm:spPr/>
    </dgm:pt>
  </dgm:ptLst>
  <dgm:cxnLst>
    <dgm:cxn modelId="{7A3D3900-4A8E-41A1-8713-FBF3E7792738}" srcId="{5BD72E14-4ADC-4934-81D0-C467785A222F}" destId="{8C9F75BF-388F-4DDD-AF9B-D2F2F24E276F}" srcOrd="0" destOrd="0" parTransId="{38212C4C-B919-4419-B516-91E242EA6B9E}" sibTransId="{2C8E9B33-51F8-44D1-84C5-BB802A5FFE77}"/>
    <dgm:cxn modelId="{1F2BEF07-B57D-4B35-9876-151B47784194}" type="presOf" srcId="{6E2C64CC-BBA1-4864-82B0-C04182FE6CFA}" destId="{C414619F-02CF-42A3-8C66-623B876B6AAF}" srcOrd="0" destOrd="0" presId="urn:microsoft.com/office/officeart/2005/8/layout/chevron2"/>
    <dgm:cxn modelId="{EF82EF0D-AA88-482C-B1DB-71698E3436B3}" type="presOf" srcId="{4CFF02F2-B092-49F4-A352-404FE5727586}" destId="{8BE99A28-6188-4084-A183-EBAB84625364}" srcOrd="0" destOrd="0" presId="urn:microsoft.com/office/officeart/2005/8/layout/chevron2"/>
    <dgm:cxn modelId="{94CBC016-67EA-4F26-8474-D3833449E381}" type="presOf" srcId="{B6599282-9376-4988-9041-28DE1054241D}" destId="{38ED8985-F1FE-4BD9-8869-EEE66C524610}" srcOrd="0" destOrd="1" presId="urn:microsoft.com/office/officeart/2005/8/layout/chevron2"/>
    <dgm:cxn modelId="{F7ED471B-CE4B-4B50-AC82-8FE519361E66}" type="presOf" srcId="{8C9F75BF-388F-4DDD-AF9B-D2F2F24E276F}" destId="{56919E84-7BA9-4D91-8537-89E127C8D61D}" srcOrd="0" destOrd="0" presId="urn:microsoft.com/office/officeart/2005/8/layout/chevron2"/>
    <dgm:cxn modelId="{3D54F034-95B3-41F1-86D6-3EB0187C60A0}" srcId="{C5CFF719-71D4-44D8-883E-877AE403F6A4}" destId="{6E2C64CC-BBA1-4864-82B0-C04182FE6CFA}" srcOrd="0" destOrd="0" parTransId="{147A4D4D-A6EA-40CD-A2CD-0C79097DADBA}" sibTransId="{6820D26E-DF2A-4EEB-B44A-ED76E605BF4B}"/>
    <dgm:cxn modelId="{1FB11635-CD1C-436E-AE31-5194180EB108}" type="presOf" srcId="{5BD72E14-4ADC-4934-81D0-C467785A222F}" destId="{888A4CF6-6DFC-4763-92CD-785EB1C18309}" srcOrd="0" destOrd="0" presId="urn:microsoft.com/office/officeart/2005/8/layout/chevron2"/>
    <dgm:cxn modelId="{AA322335-4E81-4443-AE29-19AF82244F6B}" type="presOf" srcId="{C5DAC632-CC39-4A14-AD33-B3DCAC12AA03}" destId="{38ED8985-F1FE-4BD9-8869-EEE66C524610}" srcOrd="0" destOrd="2" presId="urn:microsoft.com/office/officeart/2005/8/layout/chevron2"/>
    <dgm:cxn modelId="{E966895F-C475-4A57-8637-9F368A44DB8A}" type="presOf" srcId="{C5CFF719-71D4-44D8-883E-877AE403F6A4}" destId="{96FE3C58-F5B5-486A-B974-493C77B78F12}" srcOrd="0" destOrd="0" presId="urn:microsoft.com/office/officeart/2005/8/layout/chevron2"/>
    <dgm:cxn modelId="{97EF344A-3DA1-49C3-B65F-51917118A9AC}" type="presOf" srcId="{D847DDCD-7415-4AA2-A5D3-3DC95FD9D0CA}" destId="{56919E84-7BA9-4D91-8537-89E127C8D61D}" srcOrd="0" destOrd="1" presId="urn:microsoft.com/office/officeart/2005/8/layout/chevron2"/>
    <dgm:cxn modelId="{15479595-33F0-4A5E-A560-59E398BC4E80}" srcId="{4CFF02F2-B092-49F4-A352-404FE5727586}" destId="{5BD72E14-4ADC-4934-81D0-C467785A222F}" srcOrd="1" destOrd="0" parTransId="{5B4FBFFA-50FC-4035-899C-A854ED5335DE}" sibTransId="{1B045B32-A70B-408C-8A2B-9F0542B3AD7D}"/>
    <dgm:cxn modelId="{AF9F0797-4B6E-4859-B28E-34E799FF9A5F}" srcId="{85C6C629-F7D8-4B74-8731-E5058C1329C2}" destId="{B6599282-9376-4988-9041-28DE1054241D}" srcOrd="1" destOrd="0" parTransId="{70C5FBE2-8A1C-4A11-9579-97C497B85EAC}" sibTransId="{2D015814-6261-40A0-9916-274567336392}"/>
    <dgm:cxn modelId="{FCE9A997-C381-4664-B5DF-28D5DEE9FFA8}" type="presOf" srcId="{9DF7D5F8-7A8D-4F61-85DC-78C4000E5E5F}" destId="{C414619F-02CF-42A3-8C66-623B876B6AAF}" srcOrd="0" destOrd="2" presId="urn:microsoft.com/office/officeart/2005/8/layout/chevron2"/>
    <dgm:cxn modelId="{7385C197-2FAF-4204-876B-BEBAAD8509AB}" srcId="{85C6C629-F7D8-4B74-8731-E5058C1329C2}" destId="{C5DAC632-CC39-4A14-AD33-B3DCAC12AA03}" srcOrd="2" destOrd="0" parTransId="{4F704AAB-8343-424F-AB7E-F801A2E532EE}" sibTransId="{48E935AA-042A-4EDD-8AB6-3DE132940F23}"/>
    <dgm:cxn modelId="{314DDE9B-84AC-46EC-B429-B803697044E9}" type="presOf" srcId="{FB66A388-CD17-4340-AA4B-9A8FDE510B3C}" destId="{C414619F-02CF-42A3-8C66-623B876B6AAF}" srcOrd="0" destOrd="1" presId="urn:microsoft.com/office/officeart/2005/8/layout/chevron2"/>
    <dgm:cxn modelId="{DF92B6A0-2DDC-4BE2-90E1-C672C6EF18FE}" type="presOf" srcId="{85C6C629-F7D8-4B74-8731-E5058C1329C2}" destId="{EE06D0CA-9862-4A99-A23E-E551B72CA373}" srcOrd="0" destOrd="0" presId="urn:microsoft.com/office/officeart/2005/8/layout/chevron2"/>
    <dgm:cxn modelId="{FA4D0EA3-AE61-46C8-9E04-4541A2C7DF83}" srcId="{C5CFF719-71D4-44D8-883E-877AE403F6A4}" destId="{FB66A388-CD17-4340-AA4B-9A8FDE510B3C}" srcOrd="1" destOrd="0" parTransId="{8474DAC3-EA77-4F26-B95E-735DBB844FA4}" sibTransId="{01B2E4F2-FD8C-47B1-B7D9-276ACF29EC17}"/>
    <dgm:cxn modelId="{14B612AA-03C1-4147-B9DB-74A045E98877}" type="presOf" srcId="{79209411-0392-4901-A095-706FD7C43389}" destId="{38ED8985-F1FE-4BD9-8869-EEE66C524610}" srcOrd="0" destOrd="0" presId="urn:microsoft.com/office/officeart/2005/8/layout/chevron2"/>
    <dgm:cxn modelId="{E0FC3DAB-FCAE-499B-A649-858D79602D10}" srcId="{4CFF02F2-B092-49F4-A352-404FE5727586}" destId="{85C6C629-F7D8-4B74-8731-E5058C1329C2}" srcOrd="2" destOrd="0" parTransId="{7B607DD5-1368-452E-A48D-87DB64BD385D}" sibTransId="{A1594DFE-8356-4374-A4BF-29E12691CE36}"/>
    <dgm:cxn modelId="{CF1FAEB5-6F35-4A05-933B-236629AACB95}" srcId="{5BD72E14-4ADC-4934-81D0-C467785A222F}" destId="{D847DDCD-7415-4AA2-A5D3-3DC95FD9D0CA}" srcOrd="1" destOrd="0" parTransId="{B0EDDD6E-50D9-4C15-89D8-79B01218F742}" sibTransId="{143CA611-55A5-49E0-A023-3C42948E01B3}"/>
    <dgm:cxn modelId="{E36E90CD-F975-4B4C-B465-EA38902EF049}" srcId="{4CFF02F2-B092-49F4-A352-404FE5727586}" destId="{C5CFF719-71D4-44D8-883E-877AE403F6A4}" srcOrd="0" destOrd="0" parTransId="{6DF1C2B7-2380-46EB-8AB7-BFAE43A88017}" sibTransId="{4D1A18B5-B1BA-4E37-B48B-40F59E65B3D7}"/>
    <dgm:cxn modelId="{A9F5EDDF-ADB0-443C-8E6D-5C547ACB3312}" srcId="{85C6C629-F7D8-4B74-8731-E5058C1329C2}" destId="{79209411-0392-4901-A095-706FD7C43389}" srcOrd="0" destOrd="0" parTransId="{03D164EF-D9A5-4C65-AF82-46582A54772E}" sibTransId="{DFCFF5FF-F776-4CA2-8813-B3ECBDCAE17D}"/>
    <dgm:cxn modelId="{0FEC8AEA-036E-467C-A2B8-4E3F8BF9AE43}" srcId="{C5CFF719-71D4-44D8-883E-877AE403F6A4}" destId="{9DF7D5F8-7A8D-4F61-85DC-78C4000E5E5F}" srcOrd="2" destOrd="0" parTransId="{C48BEC34-403D-4971-A5A8-5686CE600739}" sibTransId="{E0FD2D04-7770-4A41-9C3E-E1D777C867F7}"/>
    <dgm:cxn modelId="{DC07551E-FDF2-4804-B6A5-AAE4BAC26200}" type="presParOf" srcId="{8BE99A28-6188-4084-A183-EBAB84625364}" destId="{BA07A1EA-AC36-4770-978B-9A18F64B2BF6}" srcOrd="0" destOrd="0" presId="urn:microsoft.com/office/officeart/2005/8/layout/chevron2"/>
    <dgm:cxn modelId="{2618788A-6876-4703-9E34-F8D917DB22BF}" type="presParOf" srcId="{BA07A1EA-AC36-4770-978B-9A18F64B2BF6}" destId="{96FE3C58-F5B5-486A-B974-493C77B78F12}" srcOrd="0" destOrd="0" presId="urn:microsoft.com/office/officeart/2005/8/layout/chevron2"/>
    <dgm:cxn modelId="{ADBA0D63-0FFF-439D-86F9-C35FBAE72FE8}" type="presParOf" srcId="{BA07A1EA-AC36-4770-978B-9A18F64B2BF6}" destId="{C414619F-02CF-42A3-8C66-623B876B6AAF}" srcOrd="1" destOrd="0" presId="urn:microsoft.com/office/officeart/2005/8/layout/chevron2"/>
    <dgm:cxn modelId="{DBB1F327-D861-4A81-BD56-3038E0D0D8F1}" type="presParOf" srcId="{8BE99A28-6188-4084-A183-EBAB84625364}" destId="{EE86209E-FC2D-4C53-B9E8-9DF2B663227F}" srcOrd="1" destOrd="0" presId="urn:microsoft.com/office/officeart/2005/8/layout/chevron2"/>
    <dgm:cxn modelId="{EDCDA5D8-3B0E-4E05-9AB2-B0FB88A32A7F}" type="presParOf" srcId="{8BE99A28-6188-4084-A183-EBAB84625364}" destId="{DC6FA5C8-02A8-42DB-B21C-A24339AF9757}" srcOrd="2" destOrd="0" presId="urn:microsoft.com/office/officeart/2005/8/layout/chevron2"/>
    <dgm:cxn modelId="{26BCBA78-6E82-4C03-A4E7-12C6A4827FB5}" type="presParOf" srcId="{DC6FA5C8-02A8-42DB-B21C-A24339AF9757}" destId="{888A4CF6-6DFC-4763-92CD-785EB1C18309}" srcOrd="0" destOrd="0" presId="urn:microsoft.com/office/officeart/2005/8/layout/chevron2"/>
    <dgm:cxn modelId="{C1091007-0EE0-49D2-AC31-CD9F16E829A9}" type="presParOf" srcId="{DC6FA5C8-02A8-42DB-B21C-A24339AF9757}" destId="{56919E84-7BA9-4D91-8537-89E127C8D61D}" srcOrd="1" destOrd="0" presId="urn:microsoft.com/office/officeart/2005/8/layout/chevron2"/>
    <dgm:cxn modelId="{0F87A4C6-6200-4211-BD24-6AAAD0E6E335}" type="presParOf" srcId="{8BE99A28-6188-4084-A183-EBAB84625364}" destId="{0A7F0483-A1CF-4393-AAC2-99F6E09AE01D}" srcOrd="3" destOrd="0" presId="urn:microsoft.com/office/officeart/2005/8/layout/chevron2"/>
    <dgm:cxn modelId="{80D12454-4EF7-4C82-9D8A-DFF3BE1096B2}" type="presParOf" srcId="{8BE99A28-6188-4084-A183-EBAB84625364}" destId="{FEFB9EB6-C4D2-4B62-A8BD-719CBC311A04}" srcOrd="4" destOrd="0" presId="urn:microsoft.com/office/officeart/2005/8/layout/chevron2"/>
    <dgm:cxn modelId="{42C6FAB0-B0E1-472E-A2F6-2BB9060903AD}" type="presParOf" srcId="{FEFB9EB6-C4D2-4B62-A8BD-719CBC311A04}" destId="{EE06D0CA-9862-4A99-A23E-E551B72CA373}" srcOrd="0" destOrd="0" presId="urn:microsoft.com/office/officeart/2005/8/layout/chevron2"/>
    <dgm:cxn modelId="{277DED97-A16B-4D05-8840-DE832D63FA5D}" type="presParOf" srcId="{FEFB9EB6-C4D2-4B62-A8BD-719CBC311A04}" destId="{38ED8985-F1FE-4BD9-8869-EEE66C524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E3C58-F5B5-486A-B974-493C77B78F12}">
      <dsp:nvSpPr>
        <dsp:cNvPr id="0" name=""/>
        <dsp:cNvSpPr/>
      </dsp:nvSpPr>
      <dsp:spPr>
        <a:xfrm rot="5400000">
          <a:off x="-159209" y="212655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 </a:t>
          </a:r>
        </a:p>
      </dsp:txBody>
      <dsp:txXfrm rot="-5400000">
        <a:off x="20895" y="452792"/>
        <a:ext cx="840482" cy="360207"/>
      </dsp:txXfrm>
    </dsp:sp>
    <dsp:sp modelId="{C414619F-02CF-42A3-8C66-623B876B6AAF}">
      <dsp:nvSpPr>
        <dsp:cNvPr id="0" name=""/>
        <dsp:cNvSpPr/>
      </dsp:nvSpPr>
      <dsp:spPr>
        <a:xfrm rot="5400000">
          <a:off x="2959670" y="-2119187"/>
          <a:ext cx="841042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kern="12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heat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how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it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can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be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transfered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Newton’s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law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cooling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40482" y="41057"/>
        <a:ext cx="5038362" cy="758930"/>
      </dsp:txXfrm>
    </dsp:sp>
    <dsp:sp modelId="{888A4CF6-6DFC-4763-92CD-785EB1C18309}">
      <dsp:nvSpPr>
        <dsp:cNvPr id="0" name=""/>
        <dsp:cNvSpPr/>
      </dsp:nvSpPr>
      <dsp:spPr>
        <a:xfrm rot="5400000">
          <a:off x="-180103" y="1301180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 </a:t>
          </a:r>
        </a:p>
      </dsp:txBody>
      <dsp:txXfrm rot="-5400000">
        <a:off x="1" y="1541317"/>
        <a:ext cx="840482" cy="360207"/>
      </dsp:txXfrm>
    </dsp:sp>
    <dsp:sp modelId="{56919E84-7BA9-4D91-8537-89E127C8D61D}">
      <dsp:nvSpPr>
        <dsp:cNvPr id="0" name=""/>
        <dsp:cNvSpPr/>
      </dsp:nvSpPr>
      <dsp:spPr>
        <a:xfrm rot="5400000">
          <a:off x="2911669" y="-1028407"/>
          <a:ext cx="937045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latin typeface="Tw Cen MT Condensed" panose="020B0606020104020203" pitchFamily="34" charset="-18"/>
            </a:rPr>
            <a:t>Experiment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Setup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40483" y="1088522"/>
        <a:ext cx="5033675" cy="845559"/>
      </dsp:txXfrm>
    </dsp:sp>
    <dsp:sp modelId="{EE06D0CA-9862-4A99-A23E-E551B72CA373}">
      <dsp:nvSpPr>
        <dsp:cNvPr id="0" name=""/>
        <dsp:cNvSpPr/>
      </dsp:nvSpPr>
      <dsp:spPr>
        <a:xfrm rot="5400000">
          <a:off x="-180103" y="2343797"/>
          <a:ext cx="1200689" cy="840482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 </a:t>
          </a:r>
        </a:p>
      </dsp:txBody>
      <dsp:txXfrm rot="-5400000">
        <a:off x="1" y="2583934"/>
        <a:ext cx="840482" cy="360207"/>
      </dsp:txXfrm>
    </dsp:sp>
    <dsp:sp modelId="{38ED8985-F1FE-4BD9-8869-EEE66C524610}">
      <dsp:nvSpPr>
        <dsp:cNvPr id="0" name=""/>
        <dsp:cNvSpPr/>
      </dsp:nvSpPr>
      <dsp:spPr>
        <a:xfrm rot="5400000">
          <a:off x="2957025" y="14209"/>
          <a:ext cx="846333" cy="5079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latin typeface="Tw Cen MT Condensed" panose="020B0606020104020203" pitchFamily="34" charset="-18"/>
            </a:rPr>
            <a:t>Results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Graphs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Conclusion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40483" y="2172067"/>
        <a:ext cx="5038103" cy="763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Napisati literaturu (knjiga, pdf-ovi o toplini)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Dodati sliku cijelog postava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31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49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0" cy="3429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monstrations.wolfram.com/NewtonsLawOfCool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7702" y="1147598"/>
            <a:ext cx="6390450" cy="15394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hr-HR" sz="48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10. </a:t>
            </a:r>
            <a:r>
              <a:rPr lang="hr-HR" sz="4800" dirty="0" err="1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Greenhouse</a:t>
            </a:r>
            <a:endParaRPr sz="48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</a:t>
            </a:r>
            <a:r>
              <a:rPr lang="hr-HR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Elena Lukačević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Team</a:t>
            </a:r>
            <a:r>
              <a:rPr lang="en-GB" sz="28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Croatia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4CA67A0-D636-4920-B82A-8BDD4243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67550" y="7328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000" dirty="0" err="1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Experiment</a:t>
            </a:r>
            <a:r>
              <a:rPr lang="hr-HR" sz="4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 </a:t>
            </a:r>
            <a:r>
              <a:rPr lang="hr-HR" sz="4000" dirty="0" err="1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setup</a:t>
            </a:r>
            <a:endParaRPr sz="4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25623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If you have a short video of your experiment that is relevant, place it on this slide.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If the image or sketch did not fit on the previous slide, put it on this slide.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11199E2-4452-4917-BCCF-E6BB89316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10</a:t>
            </a:fld>
            <a:endParaRPr lang="en-GB" sz="1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CBCBE4-388C-481F-9735-1B1E6AA90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2" y="1497467"/>
            <a:ext cx="4682068" cy="26336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4F5019-2A10-405F-9EBF-DBE9B00BE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266063" y="2155454"/>
            <a:ext cx="3007942" cy="16919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5CC4CF6-E7B2-4B42-9496-F42F009B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ED841CD2-0A9B-464A-839D-8B44B06F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C9DCBB2-415F-4D77-AD19-2A8AD5B90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37313"/>
              </p:ext>
            </p:extLst>
          </p:nvPr>
        </p:nvGraphicFramePr>
        <p:xfrm>
          <a:off x="859732" y="229935"/>
          <a:ext cx="4996959" cy="394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SPW 11.0 Graph" r:id="rId3" imgW="5663520" imgH="4462920" progId="SigmaPlotGraphicObject.10">
                  <p:embed/>
                </p:oleObj>
              </mc:Choice>
              <mc:Fallback>
                <p:oleObj name="SPW 11.0 Graph" r:id="rId3" imgW="5663520" imgH="44629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732" y="229935"/>
                        <a:ext cx="4996959" cy="3944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2DC1DA68-6699-4A38-B963-456E67B59E5B}"/>
              </a:ext>
            </a:extLst>
          </p:cNvPr>
          <p:cNvSpPr txBox="1"/>
          <p:nvPr/>
        </p:nvSpPr>
        <p:spPr>
          <a:xfrm>
            <a:off x="780579" y="4267234"/>
            <a:ext cx="505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Conduction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fastest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heat</a:t>
            </a:r>
            <a:r>
              <a:rPr lang="hr-HR" dirty="0"/>
              <a:t> </a:t>
            </a:r>
            <a:r>
              <a:rPr lang="hr-HR" dirty="0" err="1"/>
              <a:t>loss</a:t>
            </a:r>
            <a:r>
              <a:rPr lang="hr-HR" dirty="0"/>
              <a:t> </a:t>
            </a:r>
            <a:r>
              <a:rPr lang="hr-HR" dirty="0" err="1"/>
              <a:t>because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touch</a:t>
            </a:r>
            <a:r>
              <a:rPr lang="hr-HR" dirty="0"/>
              <a:t> </a:t>
            </a:r>
            <a:r>
              <a:rPr lang="hr-HR" dirty="0" err="1"/>
              <a:t>while</a:t>
            </a:r>
            <a:r>
              <a:rPr lang="hr-HR" dirty="0"/>
              <a:t> </a:t>
            </a:r>
            <a:r>
              <a:rPr lang="hr-HR" dirty="0" err="1"/>
              <a:t>radiation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slowest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heat</a:t>
            </a:r>
            <a:r>
              <a:rPr lang="hr-HR" dirty="0"/>
              <a:t> </a:t>
            </a:r>
            <a:r>
              <a:rPr lang="hr-HR" dirty="0" err="1"/>
              <a:t>loss</a:t>
            </a:r>
            <a:r>
              <a:rPr lang="hr-H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77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FC08A-CEDF-4643-B4FF-B3589EE3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1F9DD2D-0563-4817-9BB7-945183D8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057EB66-AEDF-490C-9EDF-FEB6BEBD6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922825"/>
              </p:ext>
            </p:extLst>
          </p:nvPr>
        </p:nvGraphicFramePr>
        <p:xfrm>
          <a:off x="1318639" y="244972"/>
          <a:ext cx="4220722" cy="401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SPW 11.0 Graph" r:id="rId3" imgW="5579640" imgH="5295960" progId="SigmaPlotGraphicObject.10">
                  <p:embed/>
                </p:oleObj>
              </mc:Choice>
              <mc:Fallback>
                <p:oleObj name="SPW 11.0 Graph" r:id="rId3" imgW="5579640" imgH="5295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8639" y="244972"/>
                        <a:ext cx="4220722" cy="401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C4494909-C35D-4E5C-AFDE-F8F9E5809DEE}"/>
              </a:ext>
            </a:extLst>
          </p:cNvPr>
          <p:cNvSpPr txBox="1"/>
          <p:nvPr/>
        </p:nvSpPr>
        <p:spPr>
          <a:xfrm>
            <a:off x="576072" y="4381422"/>
            <a:ext cx="571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object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greenhouse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cooling</a:t>
            </a:r>
            <a:r>
              <a:rPr lang="hr-HR" dirty="0"/>
              <a:t> </a:t>
            </a:r>
            <a:r>
              <a:rPr lang="hr-HR" dirty="0" err="1"/>
              <a:t>slower</a:t>
            </a:r>
            <a:r>
              <a:rPr lang="hr-HR" dirty="0"/>
              <a:t>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outside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greenhouse</a:t>
            </a:r>
            <a:r>
              <a:rPr lang="hr-HR" dirty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5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40800" y="729752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Conclusion</a:t>
            </a:r>
            <a:endParaRPr sz="44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5329" y="1507294"/>
            <a:ext cx="379710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slowest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transfer.</a:t>
            </a:r>
          </a:p>
          <a:p>
            <a:pPr indent="-342900">
              <a:spcBef>
                <a:spcPts val="1200"/>
              </a:spcBef>
              <a:spcAft>
                <a:spcPts val="1200"/>
              </a:spcAft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Greenhouse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slower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preserving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infrared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waves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75A6216-01F2-45EA-8ED5-B7676CC411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13</a:t>
            </a:fld>
            <a:endParaRPr lang="en-GB" sz="1400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4126C67-6E38-471C-AA9C-B8AA6E4FA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81484"/>
              </p:ext>
            </p:extLst>
          </p:nvPr>
        </p:nvGraphicFramePr>
        <p:xfrm>
          <a:off x="3912429" y="1260877"/>
          <a:ext cx="2885336" cy="274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SPW 11.0 Graph" r:id="rId4" imgW="5579640" imgH="5295960" progId="SigmaPlotGraphicObject.10">
                  <p:embed/>
                </p:oleObj>
              </mc:Choice>
              <mc:Fallback>
                <p:oleObj name="SPW 11.0 Graph" r:id="rId4" imgW="5579640" imgH="5295960" progId="SigmaPlotGraphicObject.10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1057EB66-AEDF-490C-9EDF-FEB6BEBD6D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429" y="1260877"/>
                        <a:ext cx="2885336" cy="274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20777" y="68970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Literature</a:t>
            </a:r>
            <a:endParaRPr sz="44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33775" y="1507294"/>
            <a:ext cx="639045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Frank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Incropera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Theodore L. Bergman; David DeWitt; Adrienne S. Lavine (2007).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Fundamentals of Heat and Mass Transfer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(6th ed.)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(11.5.2018.)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http://demonstrations.wolfram.com/NewtonsLawOfCooling/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(11.5.2018.)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Mladen Paić; Toplina i termodinamika (1994.), Zagreb (11.5.2018.)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Dubravko Horvat, Mehanika i toplina (2002.), Zagreb (11.5.2018.)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A49E5C-9DE6-403A-AE2A-8A207EE93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14</a:t>
            </a:fld>
            <a:endParaRPr lang="en-GB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754213" y="1194726"/>
            <a:ext cx="5286168" cy="10769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Thank you</a:t>
            </a:r>
            <a:r>
              <a:rPr lang="hr-HR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!</a:t>
            </a:r>
            <a:endParaRPr sz="6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id="{444FA644-3D11-4979-883B-F93704B70A26}"/>
              </a:ext>
            </a:extLst>
          </p:cNvPr>
          <p:cNvSpPr txBox="1">
            <a:spLocks/>
          </p:cNvSpPr>
          <p:nvPr/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</a:t>
            </a:r>
            <a:r>
              <a:rPr lang="hr-HR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Elena Lukačević</a:t>
            </a:r>
            <a:endParaRPr lang="en-GB"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id="{0DFBD5AE-A1CB-417B-A135-DADCCB8CDC7B}"/>
              </a:ext>
            </a:extLst>
          </p:cNvPr>
          <p:cNvSpPr txBox="1">
            <a:spLocks/>
          </p:cNvSpPr>
          <p:nvPr/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3200">
                <a:latin typeface="Tw Cen MT Condensed" panose="020B0606020104020203" pitchFamily="34" charset="-18"/>
              </a:rPr>
              <a:t>Team</a:t>
            </a:r>
            <a:r>
              <a:rPr lang="en-GB" sz="2800">
                <a:latin typeface="Tw Cen MT Condensed" panose="020B0606020104020203" pitchFamily="34" charset="-18"/>
              </a:rPr>
              <a:t> </a:t>
            </a:r>
            <a:r>
              <a:rPr lang="en-GB" sz="3200">
                <a:latin typeface="Tw Cen MT Condensed" panose="020B0606020104020203" pitchFamily="34" charset="-18"/>
              </a:rPr>
              <a:t>Croatia</a:t>
            </a:r>
            <a:endParaRPr lang="en-GB" sz="3200" dirty="0">
              <a:latin typeface="Tw Cen MT Condensed" panose="020B0606020104020203" pitchFamily="34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06C2581-05F0-42F2-BDB4-4DC49EB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5C398-3B89-4513-9900-AB067568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DDA23C-99A0-44CC-89ED-8D66008EC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EBE792A-EA89-41E9-9EB9-B62C9C30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AF603-B064-4919-B7A8-CE071EB75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1703555"/>
            <a:ext cx="3832033" cy="17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20946" y="66951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10. </a:t>
            </a:r>
            <a:r>
              <a:rPr lang="hr-HR" sz="4400" dirty="0" err="1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Greenhouse</a:t>
            </a:r>
            <a:endParaRPr sz="44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47241" y="1405198"/>
            <a:ext cx="6286725" cy="7132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85725" indent="0">
              <a:buNone/>
            </a:pPr>
            <a:r>
              <a:rPr lang="en-US" dirty="0"/>
              <a:t>A hot object placed in the open air would gradually </a:t>
            </a:r>
            <a:r>
              <a:rPr lang="en-US" b="1" dirty="0"/>
              <a:t>cool down</a:t>
            </a:r>
            <a:r>
              <a:rPr lang="en-US" dirty="0"/>
              <a:t>. We can slow down this process by containing the object in a greenhouse. Compare </a:t>
            </a:r>
            <a:r>
              <a:rPr lang="en-US" b="1" dirty="0"/>
              <a:t>different mechanisms of heat loss</a:t>
            </a:r>
            <a:r>
              <a:rPr lang="en-US" dirty="0"/>
              <a:t> by the object and explain how </a:t>
            </a:r>
            <a:r>
              <a:rPr lang="en-US" b="1" dirty="0"/>
              <a:t>the presence of a greenhouse</a:t>
            </a:r>
            <a:r>
              <a:rPr lang="en-US" dirty="0"/>
              <a:t> </a:t>
            </a:r>
            <a:r>
              <a:rPr lang="en-US" b="1" dirty="0"/>
              <a:t>affects</a:t>
            </a:r>
            <a:r>
              <a:rPr lang="en-US" dirty="0"/>
              <a:t> them.</a:t>
            </a: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AB3F09C-C261-4290-A61C-1E4D97AEB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</a:t>
            </a:fld>
            <a:endParaRPr lang="en-GB" sz="1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D9108ED-7BC2-407A-A641-B4D8E0EF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897" y="2088646"/>
            <a:ext cx="3485447" cy="30548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7550" y="702283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Outline</a:t>
            </a:r>
            <a:endParaRPr sz="4400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ED181BC9-FEF5-4AFC-A35D-683CE8D7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173092"/>
              </p:ext>
            </p:extLst>
          </p:nvPr>
        </p:nvGraphicFramePr>
        <p:xfrm>
          <a:off x="467549" y="1527317"/>
          <a:ext cx="5919901" cy="336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6F86CD-F34B-4E28-8174-433A75A55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hr-HR" dirty="0"/>
              <a:t>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B6AB9B-4AA7-4672-A30B-37F82FCE8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3</a:t>
            </a:fld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Types</a:t>
            </a:r>
            <a:r>
              <a:rPr lang="hr-HR" sz="4400" dirty="0"/>
              <a:t> </a:t>
            </a:r>
            <a:r>
              <a:rPr lang="hr-HR" sz="4400" dirty="0" err="1"/>
              <a:t>of</a:t>
            </a:r>
            <a:r>
              <a:rPr lang="hr-HR" sz="4400" dirty="0"/>
              <a:t> </a:t>
            </a:r>
            <a:r>
              <a:rPr lang="hr-HR" sz="4400" dirty="0" err="1"/>
              <a:t>heat</a:t>
            </a:r>
            <a:r>
              <a:rPr lang="hr-HR" sz="4400" dirty="0"/>
              <a:t> </a:t>
            </a:r>
            <a:r>
              <a:rPr lang="hr-HR" sz="4400" dirty="0" err="1"/>
              <a:t>loss</a:t>
            </a:r>
            <a:endParaRPr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52668" y="1596681"/>
            <a:ext cx="6390450" cy="295317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71450" indent="-171450">
              <a:lnSpc>
                <a:spcPct val="150000"/>
              </a:lnSpc>
              <a:spcAft>
                <a:spcPts val="1200"/>
              </a:spcAft>
            </a:pPr>
            <a:r>
              <a:rPr lang="hr-HR" sz="1800" dirty="0"/>
              <a:t>  </a:t>
            </a:r>
            <a:r>
              <a:rPr lang="hr-HR" sz="1800" dirty="0" err="1"/>
              <a:t>Radiation</a:t>
            </a:r>
            <a:endParaRPr lang="hr-HR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</a:pPr>
            <a:r>
              <a:rPr lang="hr-HR" sz="1800" dirty="0" err="1"/>
              <a:t>Conduction</a:t>
            </a:r>
            <a:endParaRPr lang="hr-HR" sz="18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</a:pPr>
            <a:r>
              <a:rPr lang="hr-HR" sz="1800" dirty="0" err="1"/>
              <a:t>Convection</a:t>
            </a:r>
            <a:r>
              <a:rPr lang="hr-HR" sz="1800" dirty="0"/>
              <a:t>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4</a:t>
            </a:fld>
            <a:endParaRPr lang="en-GB" sz="1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469CA0-0A85-4C2E-BC5E-CC3AE0157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921" y="1342000"/>
            <a:ext cx="3289411" cy="34625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30EDB5-6023-48B0-B5F9-FF98C342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Radiation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46007D4-BD2D-4240-9E69-4DC1D59A85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71" y="1687068"/>
                <a:ext cx="5467541" cy="30175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𝑎𝑙𝑏𝑒𝑑𝑜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-HR" dirty="0"/>
                  <a:t> - </a:t>
                </a:r>
                <a:r>
                  <a:rPr lang="hr-HR" dirty="0" err="1"/>
                  <a:t>radiated</a:t>
                </a:r>
                <a:r>
                  <a:rPr lang="hr-HR" dirty="0"/>
                  <a:t> </a:t>
                </a:r>
                <a:r>
                  <a:rPr lang="hr-HR" dirty="0" err="1"/>
                  <a:t>surface</a:t>
                </a:r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</m:oMath>
                </a14:m>
                <a:r>
                  <a:rPr lang="hr-HR" dirty="0"/>
                  <a:t> - </a:t>
                </a:r>
                <a:r>
                  <a:rPr lang="hr-HR" dirty="0" err="1"/>
                  <a:t>radiation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</a:t>
                </a:r>
                <a:r>
                  <a:rPr lang="hr-HR" dirty="0" err="1"/>
                  <a:t>visible</a:t>
                </a:r>
                <a:r>
                  <a:rPr lang="hr-HR" dirty="0"/>
                  <a:t> </a:t>
                </a:r>
                <a:r>
                  <a:rPr lang="hr-HR" dirty="0" err="1"/>
                  <a:t>and</a:t>
                </a:r>
                <a:r>
                  <a:rPr lang="hr-HR" dirty="0"/>
                  <a:t> </a:t>
                </a:r>
                <a:br>
                  <a:rPr lang="hr-HR" dirty="0"/>
                </a:br>
                <a:r>
                  <a:rPr lang="hr-HR" dirty="0"/>
                  <a:t>	 </a:t>
                </a:r>
                <a:r>
                  <a:rPr lang="hr-HR" dirty="0" err="1"/>
                  <a:t>invisible</a:t>
                </a:r>
                <a:r>
                  <a:rPr lang="hr-HR" dirty="0"/>
                  <a:t> </a:t>
                </a:r>
                <a:r>
                  <a:rPr lang="hr-HR" dirty="0" err="1"/>
                  <a:t>spectre</a:t>
                </a:r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𝑎𝑙𝑏𝑒𝑑𝑜</m:t>
                    </m:r>
                  </m:oMath>
                </a14:m>
                <a:r>
                  <a:rPr lang="hr-HR" dirty="0"/>
                  <a:t> – </a:t>
                </a:r>
                <a:r>
                  <a:rPr lang="hr-HR" dirty="0" err="1"/>
                  <a:t>measure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</a:t>
                </a:r>
                <a:r>
                  <a:rPr lang="hr-HR" dirty="0" err="1"/>
                  <a:t>diffuse</a:t>
                </a:r>
                <a:br>
                  <a:rPr lang="hr-HR" dirty="0"/>
                </a:br>
                <a:r>
                  <a:rPr lang="hr-HR" dirty="0"/>
                  <a:t>	   </a:t>
                </a:r>
                <a:r>
                  <a:rPr lang="hr-HR" dirty="0" err="1"/>
                  <a:t>radiation</a:t>
                </a:r>
                <a:r>
                  <a:rPr lang="hr-HR" dirty="0"/>
                  <a:t> (0- </a:t>
                </a:r>
                <a:r>
                  <a:rPr lang="hr-HR" dirty="0" err="1"/>
                  <a:t>black</a:t>
                </a:r>
                <a:r>
                  <a:rPr lang="hr-HR" dirty="0"/>
                  <a:t> </a:t>
                </a:r>
                <a:r>
                  <a:rPr lang="hr-HR" dirty="0" err="1"/>
                  <a:t>body</a:t>
                </a:r>
                <a:r>
                  <a:rPr lang="hr-HR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dirty="0"/>
                  <a:t> - </a:t>
                </a:r>
                <a:r>
                  <a:rPr lang="hr-HR" dirty="0" err="1"/>
                  <a:t>heat</a:t>
                </a:r>
                <a:r>
                  <a:rPr lang="hr-HR" dirty="0"/>
                  <a:t> transfer </a:t>
                </a:r>
                <a:r>
                  <a:rPr lang="hr-HR" dirty="0" err="1"/>
                  <a:t>coefficent</a:t>
                </a:r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r-HR" dirty="0"/>
                  <a:t>- </a:t>
                </a:r>
                <a:r>
                  <a:rPr lang="hr-HR" dirty="0" err="1"/>
                  <a:t>surface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</a:t>
                </a:r>
                <a:r>
                  <a:rPr lang="hr-HR" dirty="0" err="1"/>
                  <a:t>object</a:t>
                </a:r>
                <a:endParaRPr lang="hr-HR" dirty="0"/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A46007D4-BD2D-4240-9E69-4DC1D59A8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71" y="1687068"/>
                <a:ext cx="5467541" cy="3017520"/>
              </a:xfrm>
              <a:blipFill>
                <a:blip r:embed="rId2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05B36B3-CBB4-432A-9018-7512B6A0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B43693E-020E-4F69-BF71-854E8BC5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53808"/>
            <a:ext cx="3025967" cy="2652138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8CA30511-FA08-4AC7-BEEB-B2A88E99FFD4}"/>
              </a:ext>
            </a:extLst>
          </p:cNvPr>
          <p:cNvSpPr/>
          <p:nvPr/>
        </p:nvSpPr>
        <p:spPr>
          <a:xfrm>
            <a:off x="4267200" y="1675853"/>
            <a:ext cx="397934" cy="36186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FAD93EA5-6C49-47C7-ABE4-77F136DC7A67}"/>
                  </a:ext>
                </a:extLst>
              </p:cNvPr>
              <p:cNvSpPr txBox="1"/>
              <p:nvPr/>
            </p:nvSpPr>
            <p:spPr>
              <a:xfrm>
                <a:off x="576071" y="4390451"/>
                <a:ext cx="2441574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∝∆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FAD93EA5-6C49-47C7-ABE4-77F136DC7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" y="4390451"/>
                <a:ext cx="2441574" cy="369332"/>
              </a:xfrm>
              <a:prstGeom prst="rect">
                <a:avLst/>
              </a:prstGeom>
              <a:blipFill>
                <a:blip r:embed="rId4"/>
                <a:stretch>
                  <a:fillRect b="-79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1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85283-6FEC-4E0E-8C40-D80D17D0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Convection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conduction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13D30F-E260-4DAD-A326-A520A8FF1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Newton’s</a:t>
            </a:r>
            <a:r>
              <a:rPr lang="hr-HR" dirty="0"/>
              <a:t> </a:t>
            </a:r>
            <a:r>
              <a:rPr lang="hr-HR" dirty="0" err="1"/>
              <a:t>law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cooling</a:t>
            </a:r>
            <a:r>
              <a:rPr lang="hr-HR" dirty="0"/>
              <a:t>:</a:t>
            </a:r>
          </a:p>
          <a:p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8EC262-CEB3-4FB1-A651-B0265CB3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13C71184-9439-481E-86DB-2F27DE92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9548" b="5842"/>
          <a:stretch/>
        </p:blipFill>
        <p:spPr>
          <a:xfrm>
            <a:off x="661175" y="2106449"/>
            <a:ext cx="3166033" cy="2811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C5A8F085-BFA8-4E40-9135-C982DEE2E5CF}"/>
                  </a:ext>
                </a:extLst>
              </p:cNvPr>
              <p:cNvSpPr txBox="1"/>
              <p:nvPr/>
            </p:nvSpPr>
            <p:spPr>
              <a:xfrm>
                <a:off x="661174" y="2895600"/>
                <a:ext cx="39362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𝑒𝑛𝑣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r-HR" dirty="0"/>
                  <a:t>- temperature </a:t>
                </a:r>
                <a:r>
                  <a:rPr lang="hr-HR" dirty="0" err="1"/>
                  <a:t>of</a:t>
                </a:r>
                <a:r>
                  <a:rPr lang="hr-HR" dirty="0"/>
                  <a:t> </a:t>
                </a:r>
                <a:r>
                  <a:rPr lang="hr-HR" dirty="0" err="1"/>
                  <a:t>environment</a:t>
                </a:r>
                <a:endParaRPr lang="hr-HR" dirty="0"/>
              </a:p>
              <a:p>
                <a:r>
                  <a:rPr lang="hr-HR" dirty="0"/>
                  <a:t>T(0) - </a:t>
                </a:r>
                <a:r>
                  <a:rPr lang="hr-HR" dirty="0" err="1"/>
                  <a:t>initial</a:t>
                </a:r>
                <a:r>
                  <a:rPr lang="hr-HR" dirty="0"/>
                  <a:t> temperature</a:t>
                </a:r>
              </a:p>
              <a:p>
                <a:r>
                  <a:rPr lang="hr-HR" dirty="0"/>
                  <a:t>r - time </a:t>
                </a:r>
                <a:r>
                  <a:rPr lang="hr-HR" dirty="0" err="1"/>
                  <a:t>constant</a:t>
                </a:r>
                <a:endParaRPr lang="hr-HR" dirty="0"/>
              </a:p>
              <a:p>
                <a:r>
                  <a:rPr lang="hr-HR" dirty="0"/>
                  <a:t>t - time</a:t>
                </a:r>
                <a:endParaRPr lang="en-GB" dirty="0"/>
              </a:p>
            </p:txBody>
          </p:sp>
        </mc:Choice>
        <mc:Fallback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C5A8F085-BFA8-4E40-9135-C982DEE2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74" y="2895600"/>
                <a:ext cx="3936225" cy="1200329"/>
              </a:xfrm>
              <a:prstGeom prst="rect">
                <a:avLst/>
              </a:prstGeom>
              <a:blipFill>
                <a:blip r:embed="rId4"/>
                <a:stretch>
                  <a:fillRect l="-1238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E4CCAC40-8C00-49EA-BC56-CADE6DC50E2F}"/>
              </a:ext>
            </a:extLst>
          </p:cNvPr>
          <p:cNvCxnSpPr>
            <a:cxnSpLocks/>
          </p:cNvCxnSpPr>
          <p:nvPr/>
        </p:nvCxnSpPr>
        <p:spPr>
          <a:xfrm flipH="1" flipV="1">
            <a:off x="3779712" y="2248926"/>
            <a:ext cx="529821" cy="392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599CFE9-1C90-408E-9C03-A459B17667C0}"/>
              </a:ext>
            </a:extLst>
          </p:cNvPr>
          <p:cNvSpPr txBox="1"/>
          <p:nvPr/>
        </p:nvSpPr>
        <p:spPr>
          <a:xfrm>
            <a:off x="4287961" y="2572434"/>
            <a:ext cx="1777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While</a:t>
            </a:r>
            <a:r>
              <a:rPr lang="hr-HR" dirty="0"/>
              <a:t> r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bigger</a:t>
            </a:r>
            <a:r>
              <a:rPr lang="hr-HR" dirty="0"/>
              <a:t>, temperature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lower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3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0800" y="7564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Experiment</a:t>
            </a:r>
            <a:r>
              <a:rPr lang="hr-HR" sz="4400" dirty="0"/>
              <a:t> - </a:t>
            </a:r>
            <a:r>
              <a:rPr lang="hr-HR" sz="4400" dirty="0" err="1"/>
              <a:t>radiation</a:t>
            </a:r>
            <a:endParaRPr sz="4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5ADEF3C-0F9A-4AFA-AA95-9AC782D65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7</a:t>
            </a:fld>
            <a:endParaRPr lang="en-GB" sz="14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1BF0550-D9EA-4120-9F68-8CA7582012E1}"/>
              </a:ext>
            </a:extLst>
          </p:cNvPr>
          <p:cNvSpPr/>
          <p:nvPr/>
        </p:nvSpPr>
        <p:spPr>
          <a:xfrm>
            <a:off x="1990434" y="1905669"/>
            <a:ext cx="2627292" cy="25425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CBB8E738-D7D6-4B25-A400-99B559E96D3D}"/>
              </a:ext>
            </a:extLst>
          </p:cNvPr>
          <p:cNvSpPr/>
          <p:nvPr/>
        </p:nvSpPr>
        <p:spPr>
          <a:xfrm>
            <a:off x="1969890" y="3833554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32714C38-C01F-4F79-9E55-CA4409F63287}"/>
              </a:ext>
            </a:extLst>
          </p:cNvPr>
          <p:cNvSpPr/>
          <p:nvPr/>
        </p:nvSpPr>
        <p:spPr>
          <a:xfrm>
            <a:off x="232549" y="1677685"/>
            <a:ext cx="6121795" cy="2904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E22B42C-F2A9-4061-9664-0A2E1E8BE06A}"/>
              </a:ext>
            </a:extLst>
          </p:cNvPr>
          <p:cNvSpPr/>
          <p:nvPr/>
        </p:nvSpPr>
        <p:spPr>
          <a:xfrm>
            <a:off x="2052062" y="1970669"/>
            <a:ext cx="2492543" cy="2434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22E3733C-B950-4A41-9086-AF21F9AAEDF3}"/>
              </a:ext>
            </a:extLst>
          </p:cNvPr>
          <p:cNvCxnSpPr>
            <a:cxnSpLocks/>
          </p:cNvCxnSpPr>
          <p:nvPr/>
        </p:nvCxnSpPr>
        <p:spPr>
          <a:xfrm>
            <a:off x="1278278" y="2867399"/>
            <a:ext cx="773785" cy="320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85F68D7-1AB0-4A2D-B6BC-3F15C96F7CFE}"/>
              </a:ext>
            </a:extLst>
          </p:cNvPr>
          <p:cNvSpPr txBox="1"/>
          <p:nvPr/>
        </p:nvSpPr>
        <p:spPr>
          <a:xfrm>
            <a:off x="514275" y="2667203"/>
            <a:ext cx="83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Glass </a:t>
            </a:r>
            <a:r>
              <a:rPr lang="hr-HR" sz="1200" dirty="0" err="1"/>
              <a:t>bell</a:t>
            </a:r>
            <a:endParaRPr lang="en-GB" sz="1200" dirty="0"/>
          </a:p>
        </p:txBody>
      </p: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8630592E-FBBC-4507-85CE-533D9DE2E1B4}"/>
              </a:ext>
            </a:extLst>
          </p:cNvPr>
          <p:cNvCxnSpPr>
            <a:cxnSpLocks/>
            <a:endCxn id="10" idx="0"/>
          </p:cNvCxnSpPr>
          <p:nvPr/>
        </p:nvCxnSpPr>
        <p:spPr>
          <a:xfrm flipH="1" flipV="1">
            <a:off x="3298334" y="1970669"/>
            <a:ext cx="6848" cy="778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utnik 14">
            <a:extLst>
              <a:ext uri="{FF2B5EF4-FFF2-40B4-BE49-F238E27FC236}">
                <a16:creationId xmlns:a16="http://schemas.microsoft.com/office/drawing/2014/main" id="{C2779622-3175-45C2-A3EF-C3C59FD53DBB}"/>
              </a:ext>
            </a:extLst>
          </p:cNvPr>
          <p:cNvSpPr/>
          <p:nvPr/>
        </p:nvSpPr>
        <p:spPr>
          <a:xfrm>
            <a:off x="4544605" y="3992576"/>
            <a:ext cx="1362066" cy="41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/>
              <a:t>Vacuum</a:t>
            </a:r>
            <a:r>
              <a:rPr lang="hr-HR" sz="1200" dirty="0"/>
              <a:t> </a:t>
            </a:r>
            <a:r>
              <a:rPr lang="hr-HR" sz="1200" dirty="0" err="1"/>
              <a:t>pump</a:t>
            </a:r>
            <a:endParaRPr lang="en-GB" sz="1200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B284FC18-3330-4F38-A02D-634BD949776C}"/>
              </a:ext>
            </a:extLst>
          </p:cNvPr>
          <p:cNvSpPr/>
          <p:nvPr/>
        </p:nvSpPr>
        <p:spPr>
          <a:xfrm>
            <a:off x="2052062" y="2499161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0B64F4BC-6B30-4A79-BECB-63B474870434}"/>
              </a:ext>
            </a:extLst>
          </p:cNvPr>
          <p:cNvSpPr/>
          <p:nvPr/>
        </p:nvSpPr>
        <p:spPr>
          <a:xfrm>
            <a:off x="3436636" y="3065093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C4A91ADF-0ED6-405C-8A68-EC193C4ADFB3}"/>
              </a:ext>
            </a:extLst>
          </p:cNvPr>
          <p:cNvSpPr/>
          <p:nvPr/>
        </p:nvSpPr>
        <p:spPr>
          <a:xfrm>
            <a:off x="1175563" y="3876648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92246561-045E-4C20-8B56-E2ACD9CD81E5}"/>
              </a:ext>
            </a:extLst>
          </p:cNvPr>
          <p:cNvCxnSpPr>
            <a:cxnSpLocks/>
          </p:cNvCxnSpPr>
          <p:nvPr/>
        </p:nvCxnSpPr>
        <p:spPr>
          <a:xfrm>
            <a:off x="1196106" y="3556143"/>
            <a:ext cx="773785" cy="320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D2314D01-7A24-440B-8B4C-B2C14C1487EF}"/>
              </a:ext>
            </a:extLst>
          </p:cNvPr>
          <p:cNvCxnSpPr>
            <a:cxnSpLocks/>
          </p:cNvCxnSpPr>
          <p:nvPr/>
        </p:nvCxnSpPr>
        <p:spPr>
          <a:xfrm flipH="1">
            <a:off x="3425016" y="2499161"/>
            <a:ext cx="1384935" cy="367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1F824CC5-3C1E-4185-BDA4-14B384402D80}"/>
              </a:ext>
            </a:extLst>
          </p:cNvPr>
          <p:cNvSpPr txBox="1"/>
          <p:nvPr/>
        </p:nvSpPr>
        <p:spPr>
          <a:xfrm>
            <a:off x="4733732" y="2337300"/>
            <a:ext cx="12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Hot </a:t>
            </a:r>
            <a:r>
              <a:rPr lang="hr-HR" sz="1200" dirty="0" err="1"/>
              <a:t>object</a:t>
            </a:r>
            <a:r>
              <a:rPr lang="hr-HR" sz="1200" dirty="0"/>
              <a:t> (</a:t>
            </a:r>
            <a:r>
              <a:rPr lang="hr-HR" sz="1200" dirty="0" err="1"/>
              <a:t>roller</a:t>
            </a:r>
            <a:r>
              <a:rPr lang="hr-HR" sz="1200" dirty="0"/>
              <a:t> 30g </a:t>
            </a:r>
            <a:r>
              <a:rPr lang="hr-HR" sz="1200" dirty="0" err="1"/>
              <a:t>made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hr-HR" sz="1200" dirty="0"/>
              <a:t> </a:t>
            </a:r>
            <a:r>
              <a:rPr lang="hr-HR" sz="1200" dirty="0" err="1"/>
              <a:t>brass</a:t>
            </a:r>
            <a:r>
              <a:rPr lang="hr-HR" sz="1200" dirty="0"/>
              <a:t>)</a:t>
            </a:r>
            <a:endParaRPr lang="en-GB" sz="1200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1815F1C-ACDA-4D52-9ED4-9A2CB031B27C}"/>
              </a:ext>
            </a:extLst>
          </p:cNvPr>
          <p:cNvSpPr txBox="1"/>
          <p:nvPr/>
        </p:nvSpPr>
        <p:spPr>
          <a:xfrm>
            <a:off x="237435" y="3224581"/>
            <a:ext cx="9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Sensors</a:t>
            </a:r>
            <a:r>
              <a:rPr lang="hr-HR" sz="1200" dirty="0"/>
              <a:t> for temperature</a:t>
            </a:r>
            <a:endParaRPr lang="en-GB" sz="1200" dirty="0"/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346A7D96-F29D-44FD-9452-30758B0415E7}"/>
              </a:ext>
            </a:extLst>
          </p:cNvPr>
          <p:cNvCxnSpPr>
            <a:cxnSpLocks/>
          </p:cNvCxnSpPr>
          <p:nvPr/>
        </p:nvCxnSpPr>
        <p:spPr>
          <a:xfrm>
            <a:off x="1185835" y="2011505"/>
            <a:ext cx="773785" cy="320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E84933BB-89B3-4455-AA37-850DEEFF12D8}"/>
              </a:ext>
            </a:extLst>
          </p:cNvPr>
          <p:cNvSpPr txBox="1"/>
          <p:nvPr/>
        </p:nvSpPr>
        <p:spPr>
          <a:xfrm>
            <a:off x="790897" y="1707011"/>
            <a:ext cx="85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Aluminum</a:t>
            </a:r>
            <a:r>
              <a:rPr lang="hr-HR" sz="1200" dirty="0"/>
              <a:t> </a:t>
            </a:r>
            <a:r>
              <a:rPr lang="hr-HR" sz="1200" dirty="0" err="1"/>
              <a:t>foil</a:t>
            </a:r>
            <a:endParaRPr lang="en-GB" sz="1200" dirty="0"/>
          </a:p>
        </p:txBody>
      </p:sp>
      <p:sp>
        <p:nvSpPr>
          <p:cNvPr id="6" name="Dijagram toka: Memorija s izravnim pristupom 5">
            <a:extLst>
              <a:ext uri="{FF2B5EF4-FFF2-40B4-BE49-F238E27FC236}">
                <a16:creationId xmlns:a16="http://schemas.microsoft.com/office/drawing/2014/main" id="{79A22529-1455-418D-B395-013229939554}"/>
              </a:ext>
            </a:extLst>
          </p:cNvPr>
          <p:cNvSpPr/>
          <p:nvPr/>
        </p:nvSpPr>
        <p:spPr>
          <a:xfrm rot="16200000">
            <a:off x="3000570" y="2879936"/>
            <a:ext cx="585752" cy="295429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D2E03534-5C24-4D66-B2AF-2057C5AD88B0}"/>
              </a:ext>
            </a:extLst>
          </p:cNvPr>
          <p:cNvCxnSpPr>
            <a:cxnSpLocks/>
          </p:cNvCxnSpPr>
          <p:nvPr/>
        </p:nvCxnSpPr>
        <p:spPr>
          <a:xfrm>
            <a:off x="832540" y="3680679"/>
            <a:ext cx="221053" cy="1602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0800" y="7564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Experiment</a:t>
            </a:r>
            <a:r>
              <a:rPr lang="hr-HR" sz="4400" dirty="0"/>
              <a:t> - </a:t>
            </a:r>
            <a:r>
              <a:rPr lang="hr-HR" sz="4400" dirty="0" err="1"/>
              <a:t>convection</a:t>
            </a:r>
            <a:endParaRPr sz="4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5ADEF3C-0F9A-4AFA-AA95-9AC782D65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8</a:t>
            </a:fld>
            <a:endParaRPr lang="en-GB" sz="1400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74E007CF-4944-4720-8D29-E8833EC1F3C5}"/>
              </a:ext>
            </a:extLst>
          </p:cNvPr>
          <p:cNvGrpSpPr/>
          <p:nvPr/>
        </p:nvGrpSpPr>
        <p:grpSpPr>
          <a:xfrm>
            <a:off x="232549" y="1677685"/>
            <a:ext cx="6121795" cy="2904999"/>
            <a:chOff x="449290" y="1541548"/>
            <a:chExt cx="6121795" cy="2904999"/>
          </a:xfrm>
        </p:grpSpPr>
        <p:sp>
          <p:nvSpPr>
            <p:cNvPr id="2" name="Pravokutnik 1">
              <a:extLst>
                <a:ext uri="{FF2B5EF4-FFF2-40B4-BE49-F238E27FC236}">
                  <a16:creationId xmlns:a16="http://schemas.microsoft.com/office/drawing/2014/main" id="{71BF0550-D9EA-4120-9F68-8CA7582012E1}"/>
                </a:ext>
              </a:extLst>
            </p:cNvPr>
            <p:cNvSpPr/>
            <p:nvPr/>
          </p:nvSpPr>
          <p:spPr>
            <a:xfrm>
              <a:off x="2207175" y="1769532"/>
              <a:ext cx="2627292" cy="2542508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CBB8E738-D7D6-4B25-A400-99B559E96D3D}"/>
                </a:ext>
              </a:extLst>
            </p:cNvPr>
            <p:cNvSpPr/>
            <p:nvPr/>
          </p:nvSpPr>
          <p:spPr>
            <a:xfrm>
              <a:off x="2186631" y="3697417"/>
              <a:ext cx="82172" cy="75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32714C38-C01F-4F79-9E55-CA4409F63287}"/>
                </a:ext>
              </a:extLst>
            </p:cNvPr>
            <p:cNvSpPr/>
            <p:nvPr/>
          </p:nvSpPr>
          <p:spPr>
            <a:xfrm>
              <a:off x="449290" y="1541548"/>
              <a:ext cx="6121795" cy="2904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ravokutnik 9">
              <a:extLst>
                <a:ext uri="{FF2B5EF4-FFF2-40B4-BE49-F238E27FC236}">
                  <a16:creationId xmlns:a16="http://schemas.microsoft.com/office/drawing/2014/main" id="{EE22B42C-F2A9-4061-9664-0A2E1E8BE06A}"/>
                </a:ext>
              </a:extLst>
            </p:cNvPr>
            <p:cNvSpPr/>
            <p:nvPr/>
          </p:nvSpPr>
          <p:spPr>
            <a:xfrm>
              <a:off x="2268803" y="1834532"/>
              <a:ext cx="2492543" cy="2434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Ravni poveznik sa strelicom 10">
              <a:extLst>
                <a:ext uri="{FF2B5EF4-FFF2-40B4-BE49-F238E27FC236}">
                  <a16:creationId xmlns:a16="http://schemas.microsoft.com/office/drawing/2014/main" id="{22E3733C-B950-4A41-9086-AF21F9AAEDF3}"/>
                </a:ext>
              </a:extLst>
            </p:cNvPr>
            <p:cNvCxnSpPr>
              <a:cxnSpLocks/>
            </p:cNvCxnSpPr>
            <p:nvPr/>
          </p:nvCxnSpPr>
          <p:spPr>
            <a:xfrm>
              <a:off x="1495019" y="2731262"/>
              <a:ext cx="773785" cy="320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E85F68D7-1AB0-4A2D-B6BC-3F15C96F7CFE}"/>
                </a:ext>
              </a:extLst>
            </p:cNvPr>
            <p:cNvSpPr txBox="1"/>
            <p:nvPr/>
          </p:nvSpPr>
          <p:spPr>
            <a:xfrm>
              <a:off x="731016" y="2531066"/>
              <a:ext cx="839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Glass </a:t>
              </a:r>
              <a:r>
                <a:rPr lang="hr-HR" sz="1200" dirty="0" err="1"/>
                <a:t>bell</a:t>
              </a:r>
              <a:endParaRPr lang="en-GB" sz="1200" dirty="0"/>
            </a:p>
          </p:txBody>
        </p:sp>
        <p:sp>
          <p:nvSpPr>
            <p:cNvPr id="13" name="Elipsa 12">
              <a:extLst>
                <a:ext uri="{FF2B5EF4-FFF2-40B4-BE49-F238E27FC236}">
                  <a16:creationId xmlns:a16="http://schemas.microsoft.com/office/drawing/2014/main" id="{6ECD57EC-A288-459E-8CD4-7965961AE795}"/>
                </a:ext>
              </a:extLst>
            </p:cNvPr>
            <p:cNvSpPr/>
            <p:nvPr/>
          </p:nvSpPr>
          <p:spPr>
            <a:xfrm>
              <a:off x="3384970" y="2612825"/>
              <a:ext cx="273906" cy="2266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8630592E-FBBC-4507-85CE-533D9DE2E1B4}"/>
                </a:ext>
              </a:extLst>
            </p:cNvPr>
            <p:cNvCxnSpPr>
              <a:cxnSpLocks/>
              <a:stCxn id="13" idx="0"/>
              <a:endCxn id="10" idx="0"/>
            </p:cNvCxnSpPr>
            <p:nvPr/>
          </p:nvCxnSpPr>
          <p:spPr>
            <a:xfrm flipH="1" flipV="1">
              <a:off x="3515075" y="1834532"/>
              <a:ext cx="6848" cy="778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a 16">
              <a:extLst>
                <a:ext uri="{FF2B5EF4-FFF2-40B4-BE49-F238E27FC236}">
                  <a16:creationId xmlns:a16="http://schemas.microsoft.com/office/drawing/2014/main" id="{B284FC18-3330-4F38-A02D-634BD949776C}"/>
                </a:ext>
              </a:extLst>
            </p:cNvPr>
            <p:cNvSpPr/>
            <p:nvPr/>
          </p:nvSpPr>
          <p:spPr>
            <a:xfrm>
              <a:off x="2268803" y="2363024"/>
              <a:ext cx="82172" cy="75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Elipsa 17">
              <a:extLst>
                <a:ext uri="{FF2B5EF4-FFF2-40B4-BE49-F238E27FC236}">
                  <a16:creationId xmlns:a16="http://schemas.microsoft.com/office/drawing/2014/main" id="{0B64F4BC-6B30-4A79-BECB-63B474870434}"/>
                </a:ext>
              </a:extLst>
            </p:cNvPr>
            <p:cNvSpPr/>
            <p:nvPr/>
          </p:nvSpPr>
          <p:spPr>
            <a:xfrm>
              <a:off x="3559585" y="2839468"/>
              <a:ext cx="82172" cy="75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Elipsa 19">
              <a:extLst>
                <a:ext uri="{FF2B5EF4-FFF2-40B4-BE49-F238E27FC236}">
                  <a16:creationId xmlns:a16="http://schemas.microsoft.com/office/drawing/2014/main" id="{C4A91ADF-0ED6-405C-8A68-EC193C4ADFB3}"/>
                </a:ext>
              </a:extLst>
            </p:cNvPr>
            <p:cNvSpPr/>
            <p:nvPr/>
          </p:nvSpPr>
          <p:spPr>
            <a:xfrm>
              <a:off x="1392304" y="3740511"/>
              <a:ext cx="82172" cy="750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1" name="Ravni poveznik sa strelicom 20">
              <a:extLst>
                <a:ext uri="{FF2B5EF4-FFF2-40B4-BE49-F238E27FC236}">
                  <a16:creationId xmlns:a16="http://schemas.microsoft.com/office/drawing/2014/main" id="{92246561-045E-4C20-8B56-E2ACD9CD81E5}"/>
                </a:ext>
              </a:extLst>
            </p:cNvPr>
            <p:cNvCxnSpPr>
              <a:cxnSpLocks/>
            </p:cNvCxnSpPr>
            <p:nvPr/>
          </p:nvCxnSpPr>
          <p:spPr>
            <a:xfrm>
              <a:off x="1412847" y="3420006"/>
              <a:ext cx="773785" cy="320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ni poveznik sa strelicom 22">
              <a:extLst>
                <a:ext uri="{FF2B5EF4-FFF2-40B4-BE49-F238E27FC236}">
                  <a16:creationId xmlns:a16="http://schemas.microsoft.com/office/drawing/2014/main" id="{D2314D01-7A24-440B-8B4C-B2C14C1487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1757" y="2363024"/>
              <a:ext cx="1384935" cy="367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niOkvir 23">
              <a:extLst>
                <a:ext uri="{FF2B5EF4-FFF2-40B4-BE49-F238E27FC236}">
                  <a16:creationId xmlns:a16="http://schemas.microsoft.com/office/drawing/2014/main" id="{1F824CC5-3C1E-4185-BDA4-14B384402D80}"/>
                </a:ext>
              </a:extLst>
            </p:cNvPr>
            <p:cNvSpPr txBox="1"/>
            <p:nvPr/>
          </p:nvSpPr>
          <p:spPr>
            <a:xfrm>
              <a:off x="4950473" y="2201163"/>
              <a:ext cx="1200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Hot </a:t>
              </a:r>
              <a:r>
                <a:rPr lang="hr-HR" sz="1200" dirty="0" err="1"/>
                <a:t>object</a:t>
              </a:r>
              <a:r>
                <a:rPr lang="hr-HR" sz="1200" dirty="0"/>
                <a:t> (</a:t>
              </a:r>
              <a:r>
                <a:rPr lang="hr-HR" sz="1200" dirty="0" err="1"/>
                <a:t>roller</a:t>
              </a:r>
              <a:r>
                <a:rPr lang="hr-HR" sz="1200" dirty="0"/>
                <a:t> 30g </a:t>
              </a:r>
              <a:r>
                <a:rPr lang="hr-HR" sz="1200" dirty="0" err="1"/>
                <a:t>made</a:t>
              </a:r>
              <a:r>
                <a:rPr lang="hr-HR" sz="1200" dirty="0"/>
                <a:t> </a:t>
              </a:r>
              <a:r>
                <a:rPr lang="hr-HR" sz="1200" dirty="0" err="1"/>
                <a:t>of</a:t>
              </a:r>
              <a:r>
                <a:rPr lang="hr-HR" sz="1200" dirty="0"/>
                <a:t> </a:t>
              </a:r>
              <a:r>
                <a:rPr lang="hr-HR" sz="1200" dirty="0" err="1"/>
                <a:t>brass</a:t>
              </a:r>
              <a:r>
                <a:rPr lang="hr-HR" sz="1200" dirty="0"/>
                <a:t>)</a:t>
              </a:r>
              <a:endParaRPr lang="en-GB" sz="1200" dirty="0"/>
            </a:p>
          </p:txBody>
        </p:sp>
        <p:sp>
          <p:nvSpPr>
            <p:cNvPr id="25" name="TekstniOkvir 24">
              <a:extLst>
                <a:ext uri="{FF2B5EF4-FFF2-40B4-BE49-F238E27FC236}">
                  <a16:creationId xmlns:a16="http://schemas.microsoft.com/office/drawing/2014/main" id="{E1815F1C-ACDA-4D52-9ED4-9A2CB031B27C}"/>
                </a:ext>
              </a:extLst>
            </p:cNvPr>
            <p:cNvSpPr txBox="1"/>
            <p:nvPr/>
          </p:nvSpPr>
          <p:spPr>
            <a:xfrm>
              <a:off x="454176" y="3088444"/>
              <a:ext cx="979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 err="1"/>
                <a:t>Sensors</a:t>
              </a:r>
              <a:r>
                <a:rPr lang="hr-HR" sz="1200" dirty="0"/>
                <a:t> for temperature</a:t>
              </a:r>
              <a:endParaRPr lang="en-GB" sz="1200" dirty="0"/>
            </a:p>
          </p:txBody>
        </p:sp>
        <p:cxnSp>
          <p:nvCxnSpPr>
            <p:cNvPr id="27" name="Ravni poveznik sa strelicom 26">
              <a:extLst>
                <a:ext uri="{FF2B5EF4-FFF2-40B4-BE49-F238E27FC236}">
                  <a16:creationId xmlns:a16="http://schemas.microsoft.com/office/drawing/2014/main" id="{346A7D96-F29D-44FD-9452-30758B0415E7}"/>
                </a:ext>
              </a:extLst>
            </p:cNvPr>
            <p:cNvCxnSpPr>
              <a:cxnSpLocks/>
            </p:cNvCxnSpPr>
            <p:nvPr/>
          </p:nvCxnSpPr>
          <p:spPr>
            <a:xfrm>
              <a:off x="1402576" y="1875368"/>
              <a:ext cx="773785" cy="3205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kstniOkvir 3">
              <a:extLst>
                <a:ext uri="{FF2B5EF4-FFF2-40B4-BE49-F238E27FC236}">
                  <a16:creationId xmlns:a16="http://schemas.microsoft.com/office/drawing/2014/main" id="{E84933BB-89B3-4455-AA37-850DEEFF12D8}"/>
                </a:ext>
              </a:extLst>
            </p:cNvPr>
            <p:cNvSpPr txBox="1"/>
            <p:nvPr/>
          </p:nvSpPr>
          <p:spPr>
            <a:xfrm>
              <a:off x="1007638" y="1570874"/>
              <a:ext cx="85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 err="1"/>
                <a:t>Aluminum</a:t>
              </a:r>
              <a:r>
                <a:rPr lang="hr-HR" sz="1200" dirty="0"/>
                <a:t> </a:t>
              </a:r>
              <a:r>
                <a:rPr lang="hr-HR" sz="1200" dirty="0" err="1"/>
                <a:t>foil</a:t>
              </a:r>
              <a:endParaRPr lang="en-GB" sz="1200" dirty="0"/>
            </a:p>
          </p:txBody>
        </p:sp>
      </p:grpSp>
      <p:sp>
        <p:nvSpPr>
          <p:cNvPr id="22" name="Dijagram toka: Memorija s izravnim pristupom 21">
            <a:extLst>
              <a:ext uri="{FF2B5EF4-FFF2-40B4-BE49-F238E27FC236}">
                <a16:creationId xmlns:a16="http://schemas.microsoft.com/office/drawing/2014/main" id="{E761724A-1B99-41DF-B8B9-A3281689FD97}"/>
              </a:ext>
            </a:extLst>
          </p:cNvPr>
          <p:cNvSpPr/>
          <p:nvPr/>
        </p:nvSpPr>
        <p:spPr>
          <a:xfrm rot="16200000">
            <a:off x="3008882" y="2843584"/>
            <a:ext cx="585752" cy="295429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4834F793-6A3C-41F7-9965-764079C581D0}"/>
              </a:ext>
            </a:extLst>
          </p:cNvPr>
          <p:cNvCxnSpPr>
            <a:cxnSpLocks/>
          </p:cNvCxnSpPr>
          <p:nvPr/>
        </p:nvCxnSpPr>
        <p:spPr>
          <a:xfrm>
            <a:off x="829090" y="3686246"/>
            <a:ext cx="293895" cy="168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>
            <a:extLst>
              <a:ext uri="{FF2B5EF4-FFF2-40B4-BE49-F238E27FC236}">
                <a16:creationId xmlns:a16="http://schemas.microsoft.com/office/drawing/2014/main" id="{EA8922D7-F4D7-48CD-9F67-B69B3B0DF1BB}"/>
              </a:ext>
            </a:extLst>
          </p:cNvPr>
          <p:cNvSpPr/>
          <p:nvPr/>
        </p:nvSpPr>
        <p:spPr>
          <a:xfrm>
            <a:off x="3436636" y="3065093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CD8495FC-0E5B-462C-8C1A-94FD3526E18D}"/>
              </a:ext>
            </a:extLst>
          </p:cNvPr>
          <p:cNvSpPr/>
          <p:nvPr/>
        </p:nvSpPr>
        <p:spPr>
          <a:xfrm>
            <a:off x="4544605" y="3992576"/>
            <a:ext cx="1362066" cy="41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/>
              <a:t>Vacuum</a:t>
            </a:r>
            <a:r>
              <a:rPr lang="hr-HR" sz="1200" dirty="0"/>
              <a:t> </a:t>
            </a:r>
            <a:r>
              <a:rPr lang="hr-HR" sz="1200" dirty="0" err="1"/>
              <a:t>pump</a:t>
            </a:r>
            <a:endParaRPr lang="en-GB" sz="1200" dirty="0"/>
          </a:p>
        </p:txBody>
      </p:sp>
      <p:sp>
        <p:nvSpPr>
          <p:cNvPr id="8" name="Znak množenja 7">
            <a:extLst>
              <a:ext uri="{FF2B5EF4-FFF2-40B4-BE49-F238E27FC236}">
                <a16:creationId xmlns:a16="http://schemas.microsoft.com/office/drawing/2014/main" id="{A81AF7D7-E9E9-4A53-AC2D-3064AA4EE392}"/>
              </a:ext>
            </a:extLst>
          </p:cNvPr>
          <p:cNvSpPr/>
          <p:nvPr/>
        </p:nvSpPr>
        <p:spPr>
          <a:xfrm>
            <a:off x="4733732" y="3686246"/>
            <a:ext cx="1172939" cy="105829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0800" y="7564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Experiment</a:t>
            </a:r>
            <a:r>
              <a:rPr lang="hr-HR" sz="4400" dirty="0"/>
              <a:t> - </a:t>
            </a:r>
            <a:r>
              <a:rPr lang="hr-HR" sz="4400" dirty="0" err="1"/>
              <a:t>conduction</a:t>
            </a:r>
            <a:endParaRPr sz="4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5ADEF3C-0F9A-4AFA-AA95-9AC782D651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9</a:t>
            </a:fld>
            <a:endParaRPr lang="en-GB" sz="14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1BF0550-D9EA-4120-9F68-8CA7582012E1}"/>
              </a:ext>
            </a:extLst>
          </p:cNvPr>
          <p:cNvSpPr/>
          <p:nvPr/>
        </p:nvSpPr>
        <p:spPr>
          <a:xfrm>
            <a:off x="1990434" y="1905669"/>
            <a:ext cx="2627292" cy="254250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CBB8E738-D7D6-4B25-A400-99B559E96D3D}"/>
              </a:ext>
            </a:extLst>
          </p:cNvPr>
          <p:cNvSpPr/>
          <p:nvPr/>
        </p:nvSpPr>
        <p:spPr>
          <a:xfrm>
            <a:off x="1969890" y="3833554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32714C38-C01F-4F79-9E55-CA4409F63287}"/>
              </a:ext>
            </a:extLst>
          </p:cNvPr>
          <p:cNvSpPr/>
          <p:nvPr/>
        </p:nvSpPr>
        <p:spPr>
          <a:xfrm>
            <a:off x="232549" y="1677685"/>
            <a:ext cx="6121795" cy="2904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E22B42C-F2A9-4061-9664-0A2E1E8BE06A}"/>
              </a:ext>
            </a:extLst>
          </p:cNvPr>
          <p:cNvSpPr/>
          <p:nvPr/>
        </p:nvSpPr>
        <p:spPr>
          <a:xfrm>
            <a:off x="2052062" y="1970669"/>
            <a:ext cx="2492543" cy="2434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22E3733C-B950-4A41-9086-AF21F9AAEDF3}"/>
              </a:ext>
            </a:extLst>
          </p:cNvPr>
          <p:cNvCxnSpPr>
            <a:cxnSpLocks/>
          </p:cNvCxnSpPr>
          <p:nvPr/>
        </p:nvCxnSpPr>
        <p:spPr>
          <a:xfrm>
            <a:off x="1278278" y="2867399"/>
            <a:ext cx="773785" cy="320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85F68D7-1AB0-4A2D-B6BC-3F15C96F7CFE}"/>
              </a:ext>
            </a:extLst>
          </p:cNvPr>
          <p:cNvSpPr txBox="1"/>
          <p:nvPr/>
        </p:nvSpPr>
        <p:spPr>
          <a:xfrm>
            <a:off x="514275" y="2667203"/>
            <a:ext cx="83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Glass </a:t>
            </a:r>
            <a:r>
              <a:rPr lang="hr-HR" sz="1200" dirty="0" err="1"/>
              <a:t>bell</a:t>
            </a:r>
            <a:endParaRPr lang="en-GB" sz="1200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C2779622-3175-45C2-A3EF-C3C59FD53DBB}"/>
              </a:ext>
            </a:extLst>
          </p:cNvPr>
          <p:cNvSpPr/>
          <p:nvPr/>
        </p:nvSpPr>
        <p:spPr>
          <a:xfrm>
            <a:off x="4544605" y="3992576"/>
            <a:ext cx="1362066" cy="41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/>
              <a:t>Vacuum</a:t>
            </a:r>
            <a:r>
              <a:rPr lang="hr-HR" sz="1200" dirty="0"/>
              <a:t> </a:t>
            </a:r>
            <a:r>
              <a:rPr lang="hr-HR" sz="1200" dirty="0" err="1"/>
              <a:t>pump</a:t>
            </a:r>
            <a:endParaRPr lang="en-GB" sz="1200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B284FC18-3330-4F38-A02D-634BD949776C}"/>
              </a:ext>
            </a:extLst>
          </p:cNvPr>
          <p:cNvSpPr/>
          <p:nvPr/>
        </p:nvSpPr>
        <p:spPr>
          <a:xfrm>
            <a:off x="2052062" y="2499161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0B64F4BC-6B30-4A79-BECB-63B474870434}"/>
              </a:ext>
            </a:extLst>
          </p:cNvPr>
          <p:cNvSpPr/>
          <p:nvPr/>
        </p:nvSpPr>
        <p:spPr>
          <a:xfrm>
            <a:off x="3145838" y="3781578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C4A91ADF-0ED6-405C-8A68-EC193C4ADFB3}"/>
              </a:ext>
            </a:extLst>
          </p:cNvPr>
          <p:cNvSpPr/>
          <p:nvPr/>
        </p:nvSpPr>
        <p:spPr>
          <a:xfrm>
            <a:off x="1175563" y="3876648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92246561-045E-4C20-8B56-E2ACD9CD81E5}"/>
              </a:ext>
            </a:extLst>
          </p:cNvPr>
          <p:cNvCxnSpPr>
            <a:cxnSpLocks/>
          </p:cNvCxnSpPr>
          <p:nvPr/>
        </p:nvCxnSpPr>
        <p:spPr>
          <a:xfrm>
            <a:off x="1196106" y="3556143"/>
            <a:ext cx="773785" cy="320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D2314D01-7A24-440B-8B4C-B2C14C1487EF}"/>
              </a:ext>
            </a:extLst>
          </p:cNvPr>
          <p:cNvCxnSpPr>
            <a:cxnSpLocks/>
          </p:cNvCxnSpPr>
          <p:nvPr/>
        </p:nvCxnSpPr>
        <p:spPr>
          <a:xfrm flipH="1">
            <a:off x="3294419" y="3795767"/>
            <a:ext cx="1384935" cy="367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1F824CC5-3C1E-4185-BDA4-14B384402D80}"/>
              </a:ext>
            </a:extLst>
          </p:cNvPr>
          <p:cNvSpPr txBox="1"/>
          <p:nvPr/>
        </p:nvSpPr>
        <p:spPr>
          <a:xfrm>
            <a:off x="4639767" y="3262235"/>
            <a:ext cx="120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Hot </a:t>
            </a:r>
            <a:r>
              <a:rPr lang="hr-HR" sz="1200" dirty="0" err="1"/>
              <a:t>object</a:t>
            </a:r>
            <a:r>
              <a:rPr lang="hr-HR" sz="1200" dirty="0"/>
              <a:t> (</a:t>
            </a:r>
            <a:r>
              <a:rPr lang="hr-HR" sz="1200" dirty="0" err="1"/>
              <a:t>roller</a:t>
            </a:r>
            <a:r>
              <a:rPr lang="hr-HR" sz="1200" dirty="0"/>
              <a:t> 30g </a:t>
            </a:r>
            <a:r>
              <a:rPr lang="hr-HR" sz="1200" dirty="0" err="1"/>
              <a:t>made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hr-HR" sz="1200" dirty="0"/>
              <a:t> </a:t>
            </a:r>
            <a:r>
              <a:rPr lang="hr-HR" sz="1200" dirty="0" err="1"/>
              <a:t>brass</a:t>
            </a:r>
            <a:r>
              <a:rPr lang="hr-HR" sz="1200" dirty="0"/>
              <a:t>)</a:t>
            </a:r>
            <a:endParaRPr lang="en-GB" sz="1200" dirty="0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1815F1C-ACDA-4D52-9ED4-9A2CB031B27C}"/>
              </a:ext>
            </a:extLst>
          </p:cNvPr>
          <p:cNvSpPr txBox="1"/>
          <p:nvPr/>
        </p:nvSpPr>
        <p:spPr>
          <a:xfrm>
            <a:off x="237435" y="3224581"/>
            <a:ext cx="97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Sensors</a:t>
            </a:r>
            <a:r>
              <a:rPr lang="hr-HR" sz="1200" dirty="0"/>
              <a:t> for temperature</a:t>
            </a:r>
            <a:endParaRPr lang="en-GB" sz="1200" dirty="0"/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346A7D96-F29D-44FD-9452-30758B0415E7}"/>
              </a:ext>
            </a:extLst>
          </p:cNvPr>
          <p:cNvCxnSpPr>
            <a:cxnSpLocks/>
          </p:cNvCxnSpPr>
          <p:nvPr/>
        </p:nvCxnSpPr>
        <p:spPr>
          <a:xfrm>
            <a:off x="1185835" y="2011505"/>
            <a:ext cx="773785" cy="3205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E84933BB-89B3-4455-AA37-850DEEFF12D8}"/>
              </a:ext>
            </a:extLst>
          </p:cNvPr>
          <p:cNvSpPr txBox="1"/>
          <p:nvPr/>
        </p:nvSpPr>
        <p:spPr>
          <a:xfrm>
            <a:off x="790897" y="1707011"/>
            <a:ext cx="85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Aluminum</a:t>
            </a:r>
            <a:r>
              <a:rPr lang="hr-HR" sz="1200" dirty="0"/>
              <a:t> </a:t>
            </a:r>
            <a:r>
              <a:rPr lang="hr-HR" sz="1200" dirty="0" err="1"/>
              <a:t>foil</a:t>
            </a:r>
            <a:endParaRPr lang="en-GB" sz="12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484A7D38-3B60-4108-9D8B-1C49242E3F03}"/>
              </a:ext>
            </a:extLst>
          </p:cNvPr>
          <p:cNvSpPr/>
          <p:nvPr/>
        </p:nvSpPr>
        <p:spPr>
          <a:xfrm>
            <a:off x="2834023" y="4301170"/>
            <a:ext cx="711200" cy="750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Ravni poveznik sa strelicom 25">
            <a:extLst>
              <a:ext uri="{FF2B5EF4-FFF2-40B4-BE49-F238E27FC236}">
                <a16:creationId xmlns:a16="http://schemas.microsoft.com/office/drawing/2014/main" id="{774501F9-EB86-4562-8975-5848AE03717C}"/>
              </a:ext>
            </a:extLst>
          </p:cNvPr>
          <p:cNvCxnSpPr>
            <a:cxnSpLocks/>
          </p:cNvCxnSpPr>
          <p:nvPr/>
        </p:nvCxnSpPr>
        <p:spPr>
          <a:xfrm>
            <a:off x="2838890" y="3600007"/>
            <a:ext cx="0" cy="703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>
            <a:extLst>
              <a:ext uri="{FF2B5EF4-FFF2-40B4-BE49-F238E27FC236}">
                <a16:creationId xmlns:a16="http://schemas.microsoft.com/office/drawing/2014/main" id="{CB4D580B-8ACC-4B2D-8FB5-9ABEEF849B44}"/>
              </a:ext>
            </a:extLst>
          </p:cNvPr>
          <p:cNvSpPr/>
          <p:nvPr/>
        </p:nvSpPr>
        <p:spPr>
          <a:xfrm>
            <a:off x="3471048" y="4216381"/>
            <a:ext cx="82172" cy="75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35C0FD6E-C020-4006-95FD-C74ED53F375C}"/>
              </a:ext>
            </a:extLst>
          </p:cNvPr>
          <p:cNvSpPr txBox="1"/>
          <p:nvPr/>
        </p:nvSpPr>
        <p:spPr>
          <a:xfrm>
            <a:off x="2360057" y="3305085"/>
            <a:ext cx="1137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/>
              <a:t>Aluminum</a:t>
            </a:r>
            <a:r>
              <a:rPr lang="hr-HR" sz="1200" dirty="0"/>
              <a:t> plate</a:t>
            </a:r>
            <a:endParaRPr lang="en-GB" sz="1200" dirty="0"/>
          </a:p>
        </p:txBody>
      </p:sp>
      <p:sp>
        <p:nvSpPr>
          <p:cNvPr id="30" name="Dijagram toka: Memorija s izravnim pristupom 29">
            <a:extLst>
              <a:ext uri="{FF2B5EF4-FFF2-40B4-BE49-F238E27FC236}">
                <a16:creationId xmlns:a16="http://schemas.microsoft.com/office/drawing/2014/main" id="{E81F5F5C-9049-4C5F-A571-2788A46BCB6C}"/>
              </a:ext>
            </a:extLst>
          </p:cNvPr>
          <p:cNvSpPr/>
          <p:nvPr/>
        </p:nvSpPr>
        <p:spPr>
          <a:xfrm rot="16200000">
            <a:off x="2967847" y="3960246"/>
            <a:ext cx="422123" cy="254926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Ravni poveznik sa strelicom 30">
            <a:extLst>
              <a:ext uri="{FF2B5EF4-FFF2-40B4-BE49-F238E27FC236}">
                <a16:creationId xmlns:a16="http://schemas.microsoft.com/office/drawing/2014/main" id="{B9002159-A4E0-47C6-B7C7-9BBEA3596326}"/>
              </a:ext>
            </a:extLst>
          </p:cNvPr>
          <p:cNvCxnSpPr>
            <a:cxnSpLocks/>
          </p:cNvCxnSpPr>
          <p:nvPr/>
        </p:nvCxnSpPr>
        <p:spPr>
          <a:xfrm>
            <a:off x="868616" y="3700102"/>
            <a:ext cx="232603" cy="156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50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955</TotalTime>
  <Words>425</Words>
  <Application>Microsoft Office PowerPoint</Application>
  <PresentationFormat>Prilagođeno</PresentationFormat>
  <Paragraphs>88</Paragraphs>
  <Slides>16</Slides>
  <Notes>11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Droid Sans</vt:lpstr>
      <vt:lpstr>Tw Cen MT</vt:lpstr>
      <vt:lpstr>Tw Cen MT Condensed</vt:lpstr>
      <vt:lpstr>Wingdings 3</vt:lpstr>
      <vt:lpstr>Integral</vt:lpstr>
      <vt:lpstr>SigmaPlot 11.0 Graph</vt:lpstr>
      <vt:lpstr>10. Greenhouse</vt:lpstr>
      <vt:lpstr>10. Greenhouse</vt:lpstr>
      <vt:lpstr>Outline</vt:lpstr>
      <vt:lpstr>Types of heat loss</vt:lpstr>
      <vt:lpstr>Radiation</vt:lpstr>
      <vt:lpstr>Convection and conduction</vt:lpstr>
      <vt:lpstr>Experiment - radiation</vt:lpstr>
      <vt:lpstr>Experiment - convection</vt:lpstr>
      <vt:lpstr>Experiment - conduction</vt:lpstr>
      <vt:lpstr>Experiment setup</vt:lpstr>
      <vt:lpstr>PowerPoint prezentacija</vt:lpstr>
      <vt:lpstr>PowerPoint prezentacija</vt:lpstr>
      <vt:lpstr>Conclusion</vt:lpstr>
      <vt:lpstr>Literature</vt:lpstr>
      <vt:lpstr>Thank you!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Name of the Problem</dc:title>
  <cp:lastModifiedBy>Elena</cp:lastModifiedBy>
  <cp:revision>46</cp:revision>
  <dcterms:modified xsi:type="dcterms:W3CDTF">2018-07-06T20:42:23Z</dcterms:modified>
</cp:coreProperties>
</file>