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29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9" r:id="rId6"/>
    <p:sldId id="270" r:id="rId7"/>
    <p:sldId id="258" r:id="rId8"/>
    <p:sldId id="262" r:id="rId9"/>
    <p:sldId id="263" r:id="rId10"/>
    <p:sldId id="271" r:id="rId11"/>
    <p:sldId id="273" r:id="rId12"/>
    <p:sldId id="276" r:id="rId13"/>
    <p:sldId id="279" r:id="rId14"/>
    <p:sldId id="265" r:id="rId15"/>
    <p:sldId id="266" r:id="rId16"/>
    <p:sldId id="267" r:id="rId17"/>
    <p:sldId id="275" r:id="rId18"/>
    <p:sldId id="278" r:id="rId19"/>
    <p:sldId id="280" r:id="rId20"/>
    <p:sldId id="281" r:id="rId21"/>
    <p:sldId id="283" r:id="rId22"/>
    <p:sldId id="284" r:id="rId23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C0"/>
    <a:srgbClr val="FF505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1662" y="-18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cat>
            <c:strRef>
              <c:f>Sheet1!$A$9:$C$9</c:f>
              <c:strCache>
                <c:ptCount val="3"/>
                <c:pt idx="0">
                  <c:v>cow whey</c:v>
                </c:pt>
                <c:pt idx="1">
                  <c:v>goat whey</c:v>
                </c:pt>
                <c:pt idx="2">
                  <c:v>sheep whey</c:v>
                </c:pt>
              </c:strCache>
            </c:strRef>
          </c:cat>
          <c:val>
            <c:numRef>
              <c:f>Sheet1!$A$10:$C$10</c:f>
              <c:numCache>
                <c:formatCode>General</c:formatCode>
                <c:ptCount val="3"/>
                <c:pt idx="0">
                  <c:v>2.7029999999999998</c:v>
                </c:pt>
                <c:pt idx="1">
                  <c:v>2.7650000000000001</c:v>
                </c:pt>
                <c:pt idx="2">
                  <c:v>2.702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064512"/>
        <c:axId val="80066048"/>
      </c:barChart>
      <c:catAx>
        <c:axId val="80064512"/>
        <c:scaling>
          <c:orientation val="minMax"/>
        </c:scaling>
        <c:delete val="0"/>
        <c:axPos val="b"/>
        <c:majorTickMark val="out"/>
        <c:minorTickMark val="none"/>
        <c:tickLblPos val="nextTo"/>
        <c:crossAx val="80066048"/>
        <c:crosses val="autoZero"/>
        <c:auto val="1"/>
        <c:lblAlgn val="ctr"/>
        <c:lblOffset val="100"/>
        <c:noMultiLvlLbl val="0"/>
      </c:catAx>
      <c:valAx>
        <c:axId val="80066048"/>
        <c:scaling>
          <c:orientation val="minMax"/>
          <c:min val="2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hr-HR"/>
                  <a:t>whey</a:t>
                </a:r>
                <a:r>
                  <a:rPr lang="hr-HR" baseline="0"/>
                  <a:t> volume (L)</a:t>
                </a:r>
                <a:endParaRPr lang="hr-HR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0645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277610877314495"/>
          <c:y val="6.9921683613226801E-2"/>
          <c:w val="0.75448581536417003"/>
          <c:h val="0.807063013638766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58B6C0"/>
            </a:solidFill>
          </c:spPr>
          <c:invertIfNegative val="0"/>
          <c:cat>
            <c:strRef>
              <c:f>Sheet1!$A$1:$C$1</c:f>
              <c:strCache>
                <c:ptCount val="3"/>
                <c:pt idx="0">
                  <c:v>cow cheese</c:v>
                </c:pt>
                <c:pt idx="1">
                  <c:v>goat cheese</c:v>
                </c:pt>
                <c:pt idx="2">
                  <c:v>sheep cheese</c:v>
                </c:pt>
              </c:strCache>
            </c:strRef>
          </c:cat>
          <c:val>
            <c:numRef>
              <c:f>Sheet1!$A$2:$C$2</c:f>
              <c:numCache>
                <c:formatCode>General</c:formatCode>
                <c:ptCount val="3"/>
                <c:pt idx="0">
                  <c:v>653</c:v>
                </c:pt>
                <c:pt idx="1">
                  <c:v>581</c:v>
                </c:pt>
                <c:pt idx="2">
                  <c:v>719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407488"/>
        <c:axId val="91409024"/>
      </c:barChart>
      <c:catAx>
        <c:axId val="91407488"/>
        <c:scaling>
          <c:orientation val="minMax"/>
        </c:scaling>
        <c:delete val="0"/>
        <c:axPos val="b"/>
        <c:majorTickMark val="out"/>
        <c:minorTickMark val="none"/>
        <c:tickLblPos val="nextTo"/>
        <c:crossAx val="91409024"/>
        <c:crosses val="autoZero"/>
        <c:auto val="1"/>
        <c:lblAlgn val="ctr"/>
        <c:lblOffset val="100"/>
        <c:noMultiLvlLbl val="0"/>
      </c:catAx>
      <c:valAx>
        <c:axId val="914090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hr-HR"/>
                  <a:t>cheese</a:t>
                </a:r>
                <a:r>
                  <a:rPr lang="hr-HR" baseline="0"/>
                  <a:t> mass (g)</a:t>
                </a:r>
                <a:endParaRPr lang="hr-HR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14074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FF02F2-B092-49F4-A352-404FE572758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5CFF719-71D4-44D8-883E-877AE403F6A4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6DF1C2B7-2380-46EB-8AB7-BFAE43A88017}" type="parTrans" cxnId="{E36E90CD-F975-4B4C-B465-EA38902EF049}">
      <dgm:prSet/>
      <dgm:spPr/>
      <dgm:t>
        <a:bodyPr/>
        <a:lstStyle/>
        <a:p>
          <a:endParaRPr lang="hr-HR"/>
        </a:p>
      </dgm:t>
    </dgm:pt>
    <dgm:pt modelId="{4D1A18B5-B1BA-4E37-B48B-40F59E65B3D7}" type="sibTrans" cxnId="{E36E90CD-F975-4B4C-B465-EA38902EF049}">
      <dgm:prSet/>
      <dgm:spPr/>
      <dgm:t>
        <a:bodyPr/>
        <a:lstStyle/>
        <a:p>
          <a:endParaRPr lang="hr-HR"/>
        </a:p>
      </dgm:t>
    </dgm:pt>
    <dgm:pt modelId="{6E2C64CC-BBA1-4864-82B0-C04182FE6CFA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>
            <a:buFontTx/>
            <a:buNone/>
          </a:pPr>
          <a:r>
            <a:rPr lang="hr-HR" sz="2400" dirty="0" err="1">
              <a:solidFill>
                <a:schemeClr val="bg2">
                  <a:lumMod val="10000"/>
                </a:schemeClr>
              </a:solidFill>
              <a:latin typeface="+mj-lt"/>
            </a:rPr>
            <a:t>Theoretical</a:t>
          </a:r>
          <a:r>
            <a:rPr lang="hr-HR" sz="2400" dirty="0">
              <a:solidFill>
                <a:schemeClr val="bg2">
                  <a:lumMod val="10000"/>
                </a:schemeClr>
              </a:solidFill>
              <a:latin typeface="+mj-lt"/>
            </a:rPr>
            <a:t> </a:t>
          </a:r>
          <a:r>
            <a:rPr lang="hr-HR" sz="2400" dirty="0" err="1">
              <a:solidFill>
                <a:schemeClr val="bg2">
                  <a:lumMod val="10000"/>
                </a:schemeClr>
              </a:solidFill>
              <a:latin typeface="+mj-lt"/>
            </a:rPr>
            <a:t>introduction</a:t>
          </a:r>
          <a:endParaRPr lang="hr-HR" sz="2400" dirty="0">
            <a:solidFill>
              <a:schemeClr val="bg2">
                <a:lumMod val="10000"/>
              </a:schemeClr>
            </a:solidFill>
            <a:latin typeface="+mj-lt"/>
          </a:endParaRPr>
        </a:p>
      </dgm:t>
    </dgm:pt>
    <dgm:pt modelId="{147A4D4D-A6EA-40CD-A2CD-0C79097DADBA}" type="parTrans" cxnId="{3D54F034-95B3-41F1-86D6-3EB0187C60A0}">
      <dgm:prSet/>
      <dgm:spPr/>
      <dgm:t>
        <a:bodyPr/>
        <a:lstStyle/>
        <a:p>
          <a:endParaRPr lang="hr-HR"/>
        </a:p>
      </dgm:t>
    </dgm:pt>
    <dgm:pt modelId="{6820D26E-DF2A-4EEB-B44A-ED76E605BF4B}" type="sibTrans" cxnId="{3D54F034-95B3-41F1-86D6-3EB0187C60A0}">
      <dgm:prSet/>
      <dgm:spPr/>
      <dgm:t>
        <a:bodyPr/>
        <a:lstStyle/>
        <a:p>
          <a:endParaRPr lang="hr-HR"/>
        </a:p>
      </dgm:t>
    </dgm:pt>
    <dgm:pt modelId="{5BD72E14-4ADC-4934-81D0-C467785A222F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5B4FBFFA-50FC-4035-899C-A854ED5335DE}" type="parTrans" cxnId="{15479595-33F0-4A5E-A560-59E398BC4E80}">
      <dgm:prSet/>
      <dgm:spPr/>
      <dgm:t>
        <a:bodyPr/>
        <a:lstStyle/>
        <a:p>
          <a:endParaRPr lang="hr-HR"/>
        </a:p>
      </dgm:t>
    </dgm:pt>
    <dgm:pt modelId="{1B045B32-A70B-408C-8A2B-9F0542B3AD7D}" type="sibTrans" cxnId="{15479595-33F0-4A5E-A560-59E398BC4E80}">
      <dgm:prSet/>
      <dgm:spPr/>
      <dgm:t>
        <a:bodyPr/>
        <a:lstStyle/>
        <a:p>
          <a:endParaRPr lang="hr-HR"/>
        </a:p>
      </dgm:t>
    </dgm:pt>
    <dgm:pt modelId="{8C9F75BF-388F-4DDD-AF9B-D2F2F24E276F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>
            <a:buFontTx/>
            <a:buNone/>
          </a:pPr>
          <a:r>
            <a:rPr lang="hr-HR" sz="2400" dirty="0" err="1">
              <a:latin typeface="Tw Cen MT Condensed" panose="020B0606020104020203" pitchFamily="34" charset="-18"/>
            </a:rPr>
            <a:t>Experiment</a:t>
          </a:r>
          <a:endParaRPr lang="hr-HR" sz="2400" dirty="0">
            <a:latin typeface="Tw Cen MT Condensed" panose="020B0606020104020203" pitchFamily="34" charset="-18"/>
          </a:endParaRPr>
        </a:p>
      </dgm:t>
    </dgm:pt>
    <dgm:pt modelId="{38212C4C-B919-4419-B516-91E242EA6B9E}" type="parTrans" cxnId="{7A3D3900-4A8E-41A1-8713-FBF3E7792738}">
      <dgm:prSet/>
      <dgm:spPr/>
      <dgm:t>
        <a:bodyPr/>
        <a:lstStyle/>
        <a:p>
          <a:endParaRPr lang="hr-HR"/>
        </a:p>
      </dgm:t>
    </dgm:pt>
    <dgm:pt modelId="{2C8E9B33-51F8-44D1-84C5-BB802A5FFE77}" type="sibTrans" cxnId="{7A3D3900-4A8E-41A1-8713-FBF3E7792738}">
      <dgm:prSet/>
      <dgm:spPr/>
      <dgm:t>
        <a:bodyPr/>
        <a:lstStyle/>
        <a:p>
          <a:endParaRPr lang="hr-HR"/>
        </a:p>
      </dgm:t>
    </dgm:pt>
    <dgm:pt modelId="{85C6C629-F7D8-4B74-8731-E5058C1329C2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7B607DD5-1368-452E-A48D-87DB64BD385D}" type="parTrans" cxnId="{E0FC3DAB-FCAE-499B-A649-858D79602D10}">
      <dgm:prSet/>
      <dgm:spPr/>
      <dgm:t>
        <a:bodyPr/>
        <a:lstStyle/>
        <a:p>
          <a:endParaRPr lang="hr-HR"/>
        </a:p>
      </dgm:t>
    </dgm:pt>
    <dgm:pt modelId="{A1594DFE-8356-4374-A4BF-29E12691CE36}" type="sibTrans" cxnId="{E0FC3DAB-FCAE-499B-A649-858D79602D10}">
      <dgm:prSet/>
      <dgm:spPr/>
      <dgm:t>
        <a:bodyPr/>
        <a:lstStyle/>
        <a:p>
          <a:endParaRPr lang="hr-HR"/>
        </a:p>
      </dgm:t>
    </dgm:pt>
    <dgm:pt modelId="{79209411-0392-4901-A095-706FD7C43389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>
            <a:buFontTx/>
            <a:buNone/>
          </a:pPr>
          <a:r>
            <a:rPr lang="hr-HR" sz="2400" dirty="0" err="1">
              <a:latin typeface="Tw Cen MT Condensed" panose="020B0606020104020203" pitchFamily="34" charset="-18"/>
            </a:rPr>
            <a:t>Results</a:t>
          </a:r>
          <a:endParaRPr lang="hr-HR" sz="2400" dirty="0">
            <a:latin typeface="Tw Cen MT Condensed" panose="020B0606020104020203" pitchFamily="34" charset="-18"/>
          </a:endParaRPr>
        </a:p>
      </dgm:t>
    </dgm:pt>
    <dgm:pt modelId="{03D164EF-D9A5-4C65-AF82-46582A54772E}" type="parTrans" cxnId="{A9F5EDDF-ADB0-443C-8E6D-5C547ACB3312}">
      <dgm:prSet/>
      <dgm:spPr/>
      <dgm:t>
        <a:bodyPr/>
        <a:lstStyle/>
        <a:p>
          <a:endParaRPr lang="hr-HR"/>
        </a:p>
      </dgm:t>
    </dgm:pt>
    <dgm:pt modelId="{DFCFF5FF-F776-4CA2-8813-B3ECBDCAE17D}" type="sibTrans" cxnId="{A9F5EDDF-ADB0-443C-8E6D-5C547ACB3312}">
      <dgm:prSet/>
      <dgm:spPr/>
      <dgm:t>
        <a:bodyPr/>
        <a:lstStyle/>
        <a:p>
          <a:endParaRPr lang="hr-HR"/>
        </a:p>
      </dgm:t>
    </dgm:pt>
    <dgm:pt modelId="{4229531A-C367-4245-813D-7A290CC0653B}">
      <dgm:prSet phldrT="[Tekst]"/>
      <dgm:spPr>
        <a:ln>
          <a:solidFill>
            <a:srgbClr val="58B6C0"/>
          </a:solidFill>
        </a:ln>
      </dgm:spPr>
      <dgm:t>
        <a:bodyPr/>
        <a:lstStyle/>
        <a:p>
          <a:r>
            <a:rPr lang="hr-HR" sz="1500" dirty="0" smtClean="0">
              <a:latin typeface="Calibri" panose="020F0502020204030204" pitchFamily="34" charset="0"/>
              <a:cs typeface="Calibri" panose="020F0502020204030204" pitchFamily="34" charset="0"/>
            </a:rPr>
            <a:t>Chemical composition </a:t>
          </a:r>
          <a:endParaRPr lang="hr-HR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DC2B7B-81CE-4394-84DC-926786C05228}" type="parTrans" cxnId="{7D3DD701-00E7-4C59-9D76-608F1931735A}">
      <dgm:prSet/>
      <dgm:spPr/>
      <dgm:t>
        <a:bodyPr/>
        <a:lstStyle/>
        <a:p>
          <a:endParaRPr lang="hr-HR"/>
        </a:p>
      </dgm:t>
    </dgm:pt>
    <dgm:pt modelId="{51660543-A584-4DA7-8F42-FD36CC444D9B}" type="sibTrans" cxnId="{7D3DD701-00E7-4C59-9D76-608F1931735A}">
      <dgm:prSet/>
      <dgm:spPr/>
      <dgm:t>
        <a:bodyPr/>
        <a:lstStyle/>
        <a:p>
          <a:endParaRPr lang="hr-HR"/>
        </a:p>
      </dgm:t>
    </dgm:pt>
    <dgm:pt modelId="{D847DDCD-7415-4AA2-A5D3-3DC95FD9D0CA}">
      <dgm:prSet phldrT="[Tekst]"/>
      <dgm:spPr>
        <a:ln>
          <a:solidFill>
            <a:srgbClr val="58B6C0"/>
          </a:solidFill>
        </a:ln>
      </dgm:spPr>
      <dgm:t>
        <a:bodyPr/>
        <a:lstStyle/>
        <a:p>
          <a:r>
            <a:rPr lang="hr-HR" sz="1500" dirty="0" smtClean="0">
              <a:latin typeface="Calibri" panose="020F0502020204030204" pitchFamily="34" charset="0"/>
              <a:cs typeface="Calibri" panose="020F0502020204030204" pitchFamily="34" charset="0"/>
            </a:rPr>
            <a:t> Making of cheese </a:t>
          </a:r>
          <a:endParaRPr lang="hr-HR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EDDD6E-50D9-4C15-89D8-79B01218F742}" type="parTrans" cxnId="{CF1FAEB5-6F35-4A05-933B-236629AACB95}">
      <dgm:prSet/>
      <dgm:spPr/>
      <dgm:t>
        <a:bodyPr/>
        <a:lstStyle/>
        <a:p>
          <a:endParaRPr lang="hr-HR"/>
        </a:p>
      </dgm:t>
    </dgm:pt>
    <dgm:pt modelId="{143CA611-55A5-49E0-A023-3C42948E01B3}" type="sibTrans" cxnId="{CF1FAEB5-6F35-4A05-933B-236629AACB95}">
      <dgm:prSet/>
      <dgm:spPr/>
      <dgm:t>
        <a:bodyPr/>
        <a:lstStyle/>
        <a:p>
          <a:endParaRPr lang="hr-HR"/>
        </a:p>
      </dgm:t>
    </dgm:pt>
    <dgm:pt modelId="{DAF4EC00-932B-4B11-A216-678497DA17EC}">
      <dgm:prSet phldrT="[Tekst]"/>
      <dgm:spPr>
        <a:ln>
          <a:solidFill>
            <a:srgbClr val="58B6C0"/>
          </a:solidFill>
        </a:ln>
      </dgm:spPr>
      <dgm:t>
        <a:bodyPr/>
        <a:lstStyle/>
        <a:p>
          <a:r>
            <a:rPr lang="hr-HR" sz="1500" dirty="0" smtClean="0">
              <a:latin typeface="Calibri" panose="020F0502020204030204" pitchFamily="34" charset="0"/>
              <a:cs typeface="Calibri" panose="020F0502020204030204" pitchFamily="34" charset="0"/>
            </a:rPr>
            <a:t>Analysis</a:t>
          </a:r>
          <a:endParaRPr lang="hr-HR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8CF90E8-EC78-4569-BF03-F9280123C5FE}" type="parTrans" cxnId="{547C4CFC-2FE4-43C7-89A9-F564B8F2BE0D}">
      <dgm:prSet/>
      <dgm:spPr/>
      <dgm:t>
        <a:bodyPr/>
        <a:lstStyle/>
        <a:p>
          <a:endParaRPr lang="hr-HR"/>
        </a:p>
      </dgm:t>
    </dgm:pt>
    <dgm:pt modelId="{58CE06FF-24FC-40F5-BCE6-081D942B7F2F}" type="sibTrans" cxnId="{547C4CFC-2FE4-43C7-89A9-F564B8F2BE0D}">
      <dgm:prSet/>
      <dgm:spPr/>
      <dgm:t>
        <a:bodyPr/>
        <a:lstStyle/>
        <a:p>
          <a:endParaRPr lang="hr-HR"/>
        </a:p>
      </dgm:t>
    </dgm:pt>
    <dgm:pt modelId="{B6599282-9376-4988-9041-28DE1054241D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r>
            <a:rPr lang="hr-HR" sz="1500" dirty="0" smtClean="0">
              <a:latin typeface="Calibri" panose="020F0502020204030204" pitchFamily="34" charset="0"/>
              <a:cs typeface="Calibri" panose="020F0502020204030204" pitchFamily="34" charset="0"/>
            </a:rPr>
            <a:t>Chemical analysis</a:t>
          </a:r>
          <a:endParaRPr lang="hr-HR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0C5FBE2-8A1C-4A11-9579-97C497B85EAC}" type="parTrans" cxnId="{AF9F0797-4B6E-4859-B28E-34E799FF9A5F}">
      <dgm:prSet/>
      <dgm:spPr/>
      <dgm:t>
        <a:bodyPr/>
        <a:lstStyle/>
        <a:p>
          <a:endParaRPr lang="hr-HR"/>
        </a:p>
      </dgm:t>
    </dgm:pt>
    <dgm:pt modelId="{2D015814-6261-40A0-9916-274567336392}" type="sibTrans" cxnId="{AF9F0797-4B6E-4859-B28E-34E799FF9A5F}">
      <dgm:prSet/>
      <dgm:spPr/>
      <dgm:t>
        <a:bodyPr/>
        <a:lstStyle/>
        <a:p>
          <a:endParaRPr lang="hr-HR"/>
        </a:p>
      </dgm:t>
    </dgm:pt>
    <dgm:pt modelId="{C5DAC632-CC39-4A14-AD33-B3DCAC12AA03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r>
            <a:rPr lang="hr-HR" sz="1500" dirty="0" smtClean="0">
              <a:latin typeface="Calibri" panose="020F0502020204030204" pitchFamily="34" charset="0"/>
              <a:cs typeface="Calibri" panose="020F0502020204030204" pitchFamily="34" charset="0"/>
            </a:rPr>
            <a:t>Microbiological analysis</a:t>
          </a:r>
          <a:endParaRPr lang="hr-HR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F704AAB-8343-424F-AB7E-F801A2E532EE}" type="parTrans" cxnId="{7385C197-2FAF-4204-876B-BEBAAD8509AB}">
      <dgm:prSet/>
      <dgm:spPr/>
      <dgm:t>
        <a:bodyPr/>
        <a:lstStyle/>
        <a:p>
          <a:endParaRPr lang="hr-HR"/>
        </a:p>
      </dgm:t>
    </dgm:pt>
    <dgm:pt modelId="{48E935AA-042A-4EDD-8AB6-3DE132940F23}" type="sibTrans" cxnId="{7385C197-2FAF-4204-876B-BEBAAD8509AB}">
      <dgm:prSet/>
      <dgm:spPr/>
      <dgm:t>
        <a:bodyPr/>
        <a:lstStyle/>
        <a:p>
          <a:endParaRPr lang="hr-HR"/>
        </a:p>
      </dgm:t>
    </dgm:pt>
    <dgm:pt modelId="{A7913101-A997-4B09-8900-AC4605242390}">
      <dgm:prSet phldrT="[Tekst]"/>
      <dgm:spPr>
        <a:ln>
          <a:solidFill>
            <a:srgbClr val="58B6C0"/>
          </a:solidFill>
        </a:ln>
      </dgm:spPr>
      <dgm:t>
        <a:bodyPr/>
        <a:lstStyle/>
        <a:p>
          <a:r>
            <a:rPr lang="hr-HR" sz="1500" dirty="0" smtClean="0">
              <a:latin typeface="Calibri" panose="020F0502020204030204" pitchFamily="34" charset="0"/>
              <a:cs typeface="Calibri" panose="020F0502020204030204" pitchFamily="34" charset="0"/>
            </a:rPr>
            <a:t>Quark cheese</a:t>
          </a:r>
          <a:endParaRPr lang="hr-HR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F6E3F35-580A-4C9E-B87A-79482254AEF8}" type="parTrans" cxnId="{3BDEA45D-A05B-4EFF-9E5D-18604F2A56A2}">
      <dgm:prSet/>
      <dgm:spPr/>
    </dgm:pt>
    <dgm:pt modelId="{D58FBCDF-7FD9-44CC-AEF0-B6223CB03563}" type="sibTrans" cxnId="{3BDEA45D-A05B-4EFF-9E5D-18604F2A56A2}">
      <dgm:prSet/>
      <dgm:spPr/>
    </dgm:pt>
    <dgm:pt modelId="{8BE99A28-6188-4084-A183-EBAB84625364}" type="pres">
      <dgm:prSet presAssocID="{4CFF02F2-B092-49F4-A352-404FE572758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A07A1EA-AC36-4770-978B-9A18F64B2BF6}" type="pres">
      <dgm:prSet presAssocID="{C5CFF719-71D4-44D8-883E-877AE403F6A4}" presName="composite" presStyleCnt="0"/>
      <dgm:spPr/>
    </dgm:pt>
    <dgm:pt modelId="{96FE3C58-F5B5-486A-B974-493C77B78F12}" type="pres">
      <dgm:prSet presAssocID="{C5CFF719-71D4-44D8-883E-877AE403F6A4}" presName="parentText" presStyleLbl="alignNode1" presStyleIdx="0" presStyleCnt="3" custLinFactNeighborX="2486" custLinFactNeighborY="-46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414619F-02CF-42A3-8C66-623B876B6AAF}" type="pres">
      <dgm:prSet presAssocID="{C5CFF719-71D4-44D8-883E-877AE403F6A4}" presName="descendantText" presStyleLbl="alignAcc1" presStyleIdx="0" presStyleCnt="3" custScaleY="107764" custLinFactNeighborY="-46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E86209E-FC2D-4C53-B9E8-9DF2B663227F}" type="pres">
      <dgm:prSet presAssocID="{4D1A18B5-B1BA-4E37-B48B-40F59E65B3D7}" presName="sp" presStyleCnt="0"/>
      <dgm:spPr/>
    </dgm:pt>
    <dgm:pt modelId="{DC6FA5C8-02A8-42DB-B21C-A24339AF9757}" type="pres">
      <dgm:prSet presAssocID="{5BD72E14-4ADC-4934-81D0-C467785A222F}" presName="composite" presStyleCnt="0"/>
      <dgm:spPr/>
    </dgm:pt>
    <dgm:pt modelId="{888A4CF6-6DFC-4763-92CD-785EB1C18309}" type="pres">
      <dgm:prSet presAssocID="{5BD72E14-4ADC-4934-81D0-C467785A222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6919E84-7BA9-4D91-8537-89E127C8D61D}" type="pres">
      <dgm:prSet presAssocID="{5BD72E14-4ADC-4934-81D0-C467785A222F}" presName="descendantText" presStyleLbl="alignAcc1" presStyleIdx="1" presStyleCnt="3" custScaleY="12006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A7F0483-A1CF-4393-AAC2-99F6E09AE01D}" type="pres">
      <dgm:prSet presAssocID="{1B045B32-A70B-408C-8A2B-9F0542B3AD7D}" presName="sp" presStyleCnt="0"/>
      <dgm:spPr/>
    </dgm:pt>
    <dgm:pt modelId="{FEFB9EB6-C4D2-4B62-A8BD-719CBC311A04}" type="pres">
      <dgm:prSet presAssocID="{85C6C629-F7D8-4B74-8731-E5058C1329C2}" presName="composite" presStyleCnt="0"/>
      <dgm:spPr/>
    </dgm:pt>
    <dgm:pt modelId="{EE06D0CA-9862-4A99-A23E-E551B72CA373}" type="pres">
      <dgm:prSet presAssocID="{85C6C629-F7D8-4B74-8731-E5058C1329C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8ED8985-F1FE-4BD9-8869-EEE66C524610}" type="pres">
      <dgm:prSet presAssocID="{85C6C629-F7D8-4B74-8731-E5058C1329C2}" presName="descendantText" presStyleLbl="alignAcc1" presStyleIdx="2" presStyleCnt="3" custScaleY="10844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E36E90CD-F975-4B4C-B465-EA38902EF049}" srcId="{4CFF02F2-B092-49F4-A352-404FE5727586}" destId="{C5CFF719-71D4-44D8-883E-877AE403F6A4}" srcOrd="0" destOrd="0" parTransId="{6DF1C2B7-2380-46EB-8AB7-BFAE43A88017}" sibTransId="{4D1A18B5-B1BA-4E37-B48B-40F59E65B3D7}"/>
    <dgm:cxn modelId="{6859491A-F056-4DE7-B00D-D95E30916833}" type="presOf" srcId="{A7913101-A997-4B09-8900-AC4605242390}" destId="{C414619F-02CF-42A3-8C66-623B876B6AAF}" srcOrd="0" destOrd="1" presId="urn:microsoft.com/office/officeart/2005/8/layout/chevron2"/>
    <dgm:cxn modelId="{3BDEA45D-A05B-4EFF-9E5D-18604F2A56A2}" srcId="{C5CFF719-71D4-44D8-883E-877AE403F6A4}" destId="{A7913101-A997-4B09-8900-AC4605242390}" srcOrd="1" destOrd="0" parTransId="{5F6E3F35-580A-4C9E-B87A-79482254AEF8}" sibTransId="{D58FBCDF-7FD9-44CC-AEF0-B6223CB03563}"/>
    <dgm:cxn modelId="{15479595-33F0-4A5E-A560-59E398BC4E80}" srcId="{4CFF02F2-B092-49F4-A352-404FE5727586}" destId="{5BD72E14-4ADC-4934-81D0-C467785A222F}" srcOrd="1" destOrd="0" parTransId="{5B4FBFFA-50FC-4035-899C-A854ED5335DE}" sibTransId="{1B045B32-A70B-408C-8A2B-9F0542B3AD7D}"/>
    <dgm:cxn modelId="{547C4CFC-2FE4-43C7-89A9-F564B8F2BE0D}" srcId="{5BD72E14-4ADC-4934-81D0-C467785A222F}" destId="{DAF4EC00-932B-4B11-A216-678497DA17EC}" srcOrd="2" destOrd="0" parTransId="{08CF90E8-EC78-4569-BF03-F9280123C5FE}" sibTransId="{58CE06FF-24FC-40F5-BCE6-081D942B7F2F}"/>
    <dgm:cxn modelId="{1F2BEF07-B57D-4B35-9876-151B47784194}" type="presOf" srcId="{6E2C64CC-BBA1-4864-82B0-C04182FE6CFA}" destId="{C414619F-02CF-42A3-8C66-623B876B6AAF}" srcOrd="0" destOrd="0" presId="urn:microsoft.com/office/officeart/2005/8/layout/chevron2"/>
    <dgm:cxn modelId="{14B612AA-03C1-4147-B9DB-74A045E98877}" type="presOf" srcId="{79209411-0392-4901-A095-706FD7C43389}" destId="{38ED8985-F1FE-4BD9-8869-EEE66C524610}" srcOrd="0" destOrd="0" presId="urn:microsoft.com/office/officeart/2005/8/layout/chevron2"/>
    <dgm:cxn modelId="{7A3D3900-4A8E-41A1-8713-FBF3E7792738}" srcId="{5BD72E14-4ADC-4934-81D0-C467785A222F}" destId="{8C9F75BF-388F-4DDD-AF9B-D2F2F24E276F}" srcOrd="0" destOrd="0" parTransId="{38212C4C-B919-4419-B516-91E242EA6B9E}" sibTransId="{2C8E9B33-51F8-44D1-84C5-BB802A5FFE77}"/>
    <dgm:cxn modelId="{DF92B6A0-2DDC-4BE2-90E1-C672C6EF18FE}" type="presOf" srcId="{85C6C629-F7D8-4B74-8731-E5058C1329C2}" destId="{EE06D0CA-9862-4A99-A23E-E551B72CA373}" srcOrd="0" destOrd="0" presId="urn:microsoft.com/office/officeart/2005/8/layout/chevron2"/>
    <dgm:cxn modelId="{F7ED471B-CE4B-4B50-AC82-8FE519361E66}" type="presOf" srcId="{8C9F75BF-388F-4DDD-AF9B-D2F2F24E276F}" destId="{56919E84-7BA9-4D91-8537-89E127C8D61D}" srcOrd="0" destOrd="0" presId="urn:microsoft.com/office/officeart/2005/8/layout/chevron2"/>
    <dgm:cxn modelId="{AF9F0797-4B6E-4859-B28E-34E799FF9A5F}" srcId="{85C6C629-F7D8-4B74-8731-E5058C1329C2}" destId="{B6599282-9376-4988-9041-28DE1054241D}" srcOrd="1" destOrd="0" parTransId="{70C5FBE2-8A1C-4A11-9579-97C497B85EAC}" sibTransId="{2D015814-6261-40A0-9916-274567336392}"/>
    <dgm:cxn modelId="{7D3DD701-00E7-4C59-9D76-608F1931735A}" srcId="{C5CFF719-71D4-44D8-883E-877AE403F6A4}" destId="{4229531A-C367-4245-813D-7A290CC0653B}" srcOrd="2" destOrd="0" parTransId="{48DC2B7B-81CE-4394-84DC-926786C05228}" sibTransId="{51660543-A584-4DA7-8F42-FD36CC444D9B}"/>
    <dgm:cxn modelId="{97EF344A-3DA1-49C3-B65F-51917118A9AC}" type="presOf" srcId="{D847DDCD-7415-4AA2-A5D3-3DC95FD9D0CA}" destId="{56919E84-7BA9-4D91-8537-89E127C8D61D}" srcOrd="0" destOrd="1" presId="urn:microsoft.com/office/officeart/2005/8/layout/chevron2"/>
    <dgm:cxn modelId="{CF1FAEB5-6F35-4A05-933B-236629AACB95}" srcId="{5BD72E14-4ADC-4934-81D0-C467785A222F}" destId="{D847DDCD-7415-4AA2-A5D3-3DC95FD9D0CA}" srcOrd="1" destOrd="0" parTransId="{B0EDDD6E-50D9-4C15-89D8-79B01218F742}" sibTransId="{143CA611-55A5-49E0-A023-3C42948E01B3}"/>
    <dgm:cxn modelId="{A9F5EDDF-ADB0-443C-8E6D-5C547ACB3312}" srcId="{85C6C629-F7D8-4B74-8731-E5058C1329C2}" destId="{79209411-0392-4901-A095-706FD7C43389}" srcOrd="0" destOrd="0" parTransId="{03D164EF-D9A5-4C65-AF82-46582A54772E}" sibTransId="{DFCFF5FF-F776-4CA2-8813-B3ECBDCAE17D}"/>
    <dgm:cxn modelId="{7385C197-2FAF-4204-876B-BEBAAD8509AB}" srcId="{85C6C629-F7D8-4B74-8731-E5058C1329C2}" destId="{C5DAC632-CC39-4A14-AD33-B3DCAC12AA03}" srcOrd="2" destOrd="0" parTransId="{4F704AAB-8343-424F-AB7E-F801A2E532EE}" sibTransId="{48E935AA-042A-4EDD-8AB6-3DE132940F23}"/>
    <dgm:cxn modelId="{3D54F034-95B3-41F1-86D6-3EB0187C60A0}" srcId="{C5CFF719-71D4-44D8-883E-877AE403F6A4}" destId="{6E2C64CC-BBA1-4864-82B0-C04182FE6CFA}" srcOrd="0" destOrd="0" parTransId="{147A4D4D-A6EA-40CD-A2CD-0C79097DADBA}" sibTransId="{6820D26E-DF2A-4EEB-B44A-ED76E605BF4B}"/>
    <dgm:cxn modelId="{AA322335-4E81-4443-AE29-19AF82244F6B}" type="presOf" srcId="{C5DAC632-CC39-4A14-AD33-B3DCAC12AA03}" destId="{38ED8985-F1FE-4BD9-8869-EEE66C524610}" srcOrd="0" destOrd="2" presId="urn:microsoft.com/office/officeart/2005/8/layout/chevron2"/>
    <dgm:cxn modelId="{EF82EF0D-AA88-482C-B1DB-71698E3436B3}" type="presOf" srcId="{4CFF02F2-B092-49F4-A352-404FE5727586}" destId="{8BE99A28-6188-4084-A183-EBAB84625364}" srcOrd="0" destOrd="0" presId="urn:microsoft.com/office/officeart/2005/8/layout/chevron2"/>
    <dgm:cxn modelId="{2876E8DB-B03B-4100-8422-F2D18E0E42BC}" type="presOf" srcId="{DAF4EC00-932B-4B11-A216-678497DA17EC}" destId="{56919E84-7BA9-4D91-8537-89E127C8D61D}" srcOrd="0" destOrd="2" presId="urn:microsoft.com/office/officeart/2005/8/layout/chevron2"/>
    <dgm:cxn modelId="{1FB11635-CD1C-436E-AE31-5194180EB108}" type="presOf" srcId="{5BD72E14-4ADC-4934-81D0-C467785A222F}" destId="{888A4CF6-6DFC-4763-92CD-785EB1C18309}" srcOrd="0" destOrd="0" presId="urn:microsoft.com/office/officeart/2005/8/layout/chevron2"/>
    <dgm:cxn modelId="{E0FC3DAB-FCAE-499B-A649-858D79602D10}" srcId="{4CFF02F2-B092-49F4-A352-404FE5727586}" destId="{85C6C629-F7D8-4B74-8731-E5058C1329C2}" srcOrd="2" destOrd="0" parTransId="{7B607DD5-1368-452E-A48D-87DB64BD385D}" sibTransId="{A1594DFE-8356-4374-A4BF-29E12691CE36}"/>
    <dgm:cxn modelId="{94CBC016-67EA-4F26-8474-D3833449E381}" type="presOf" srcId="{B6599282-9376-4988-9041-28DE1054241D}" destId="{38ED8985-F1FE-4BD9-8869-EEE66C524610}" srcOrd="0" destOrd="1" presId="urn:microsoft.com/office/officeart/2005/8/layout/chevron2"/>
    <dgm:cxn modelId="{C943AA2C-83DD-41FD-9379-5825FFD941CA}" type="presOf" srcId="{4229531A-C367-4245-813D-7A290CC0653B}" destId="{C414619F-02CF-42A3-8C66-623B876B6AAF}" srcOrd="0" destOrd="2" presId="urn:microsoft.com/office/officeart/2005/8/layout/chevron2"/>
    <dgm:cxn modelId="{E966895F-C475-4A57-8637-9F368A44DB8A}" type="presOf" srcId="{C5CFF719-71D4-44D8-883E-877AE403F6A4}" destId="{96FE3C58-F5B5-486A-B974-493C77B78F12}" srcOrd="0" destOrd="0" presId="urn:microsoft.com/office/officeart/2005/8/layout/chevron2"/>
    <dgm:cxn modelId="{DC07551E-FDF2-4804-B6A5-AAE4BAC26200}" type="presParOf" srcId="{8BE99A28-6188-4084-A183-EBAB84625364}" destId="{BA07A1EA-AC36-4770-978B-9A18F64B2BF6}" srcOrd="0" destOrd="0" presId="urn:microsoft.com/office/officeart/2005/8/layout/chevron2"/>
    <dgm:cxn modelId="{2618788A-6876-4703-9E34-F8D917DB22BF}" type="presParOf" srcId="{BA07A1EA-AC36-4770-978B-9A18F64B2BF6}" destId="{96FE3C58-F5B5-486A-B974-493C77B78F12}" srcOrd="0" destOrd="0" presId="urn:microsoft.com/office/officeart/2005/8/layout/chevron2"/>
    <dgm:cxn modelId="{ADBA0D63-0FFF-439D-86F9-C35FBAE72FE8}" type="presParOf" srcId="{BA07A1EA-AC36-4770-978B-9A18F64B2BF6}" destId="{C414619F-02CF-42A3-8C66-623B876B6AAF}" srcOrd="1" destOrd="0" presId="urn:microsoft.com/office/officeart/2005/8/layout/chevron2"/>
    <dgm:cxn modelId="{DBB1F327-D861-4A81-BD56-3038E0D0D8F1}" type="presParOf" srcId="{8BE99A28-6188-4084-A183-EBAB84625364}" destId="{EE86209E-FC2D-4C53-B9E8-9DF2B663227F}" srcOrd="1" destOrd="0" presId="urn:microsoft.com/office/officeart/2005/8/layout/chevron2"/>
    <dgm:cxn modelId="{EDCDA5D8-3B0E-4E05-9AB2-B0FB88A32A7F}" type="presParOf" srcId="{8BE99A28-6188-4084-A183-EBAB84625364}" destId="{DC6FA5C8-02A8-42DB-B21C-A24339AF9757}" srcOrd="2" destOrd="0" presId="urn:microsoft.com/office/officeart/2005/8/layout/chevron2"/>
    <dgm:cxn modelId="{26BCBA78-6E82-4C03-A4E7-12C6A4827FB5}" type="presParOf" srcId="{DC6FA5C8-02A8-42DB-B21C-A24339AF9757}" destId="{888A4CF6-6DFC-4763-92CD-785EB1C18309}" srcOrd="0" destOrd="0" presId="urn:microsoft.com/office/officeart/2005/8/layout/chevron2"/>
    <dgm:cxn modelId="{C1091007-0EE0-49D2-AC31-CD9F16E829A9}" type="presParOf" srcId="{DC6FA5C8-02A8-42DB-B21C-A24339AF9757}" destId="{56919E84-7BA9-4D91-8537-89E127C8D61D}" srcOrd="1" destOrd="0" presId="urn:microsoft.com/office/officeart/2005/8/layout/chevron2"/>
    <dgm:cxn modelId="{0F87A4C6-6200-4211-BD24-6AAAD0E6E335}" type="presParOf" srcId="{8BE99A28-6188-4084-A183-EBAB84625364}" destId="{0A7F0483-A1CF-4393-AAC2-99F6E09AE01D}" srcOrd="3" destOrd="0" presId="urn:microsoft.com/office/officeart/2005/8/layout/chevron2"/>
    <dgm:cxn modelId="{80D12454-4EF7-4C82-9D8A-DFF3BE1096B2}" type="presParOf" srcId="{8BE99A28-6188-4084-A183-EBAB84625364}" destId="{FEFB9EB6-C4D2-4B62-A8BD-719CBC311A04}" srcOrd="4" destOrd="0" presId="urn:microsoft.com/office/officeart/2005/8/layout/chevron2"/>
    <dgm:cxn modelId="{42C6FAB0-B0E1-472E-A2F6-2BB9060903AD}" type="presParOf" srcId="{FEFB9EB6-C4D2-4B62-A8BD-719CBC311A04}" destId="{EE06D0CA-9862-4A99-A23E-E551B72CA373}" srcOrd="0" destOrd="0" presId="urn:microsoft.com/office/officeart/2005/8/layout/chevron2"/>
    <dgm:cxn modelId="{277DED97-A16B-4D05-8840-DE832D63FA5D}" type="presParOf" srcId="{FEFB9EB6-C4D2-4B62-A8BD-719CBC311A04}" destId="{38ED8985-F1FE-4BD9-8869-EEE66C52461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E3C58-F5B5-486A-B974-493C77B78F12}">
      <dsp:nvSpPr>
        <dsp:cNvPr id="0" name=""/>
        <dsp:cNvSpPr/>
      </dsp:nvSpPr>
      <dsp:spPr>
        <a:xfrm rot="5400000">
          <a:off x="-159209" y="212655"/>
          <a:ext cx="1200689" cy="840482"/>
        </a:xfrm>
        <a:prstGeom prst="chevron">
          <a:avLst/>
        </a:prstGeom>
        <a:solidFill>
          <a:srgbClr val="58B6C0"/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/>
            <a:t> </a:t>
          </a:r>
        </a:p>
      </dsp:txBody>
      <dsp:txXfrm rot="-5400000">
        <a:off x="20895" y="452792"/>
        <a:ext cx="840482" cy="360207"/>
      </dsp:txXfrm>
    </dsp:sp>
    <dsp:sp modelId="{C414619F-02CF-42A3-8C66-623B876B6AAF}">
      <dsp:nvSpPr>
        <dsp:cNvPr id="0" name=""/>
        <dsp:cNvSpPr/>
      </dsp:nvSpPr>
      <dsp:spPr>
        <a:xfrm rot="5400000">
          <a:off x="2959670" y="-2119187"/>
          <a:ext cx="841042" cy="5079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hr-HR" sz="2400" kern="1200" dirty="0" err="1">
              <a:solidFill>
                <a:schemeClr val="bg2">
                  <a:lumMod val="10000"/>
                </a:schemeClr>
              </a:solidFill>
              <a:latin typeface="+mj-lt"/>
            </a:rPr>
            <a:t>Theoretical</a:t>
          </a:r>
          <a:r>
            <a:rPr lang="hr-HR" sz="2400" kern="1200" dirty="0">
              <a:solidFill>
                <a:schemeClr val="bg2">
                  <a:lumMod val="10000"/>
                </a:schemeClr>
              </a:solidFill>
              <a:latin typeface="+mj-lt"/>
            </a:rPr>
            <a:t> </a:t>
          </a:r>
          <a:r>
            <a:rPr lang="hr-HR" sz="2400" kern="1200" dirty="0" err="1">
              <a:solidFill>
                <a:schemeClr val="bg2">
                  <a:lumMod val="10000"/>
                </a:schemeClr>
              </a:solidFill>
              <a:latin typeface="+mj-lt"/>
            </a:rPr>
            <a:t>introduction</a:t>
          </a:r>
          <a:endParaRPr lang="hr-HR" sz="2400" kern="1200" dirty="0">
            <a:solidFill>
              <a:schemeClr val="bg2">
                <a:lumMod val="10000"/>
              </a:schemeClr>
            </a:solidFill>
            <a:latin typeface="+mj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Quark cheese</a:t>
          </a:r>
          <a:endParaRPr lang="hr-HR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Chemical composition </a:t>
          </a:r>
          <a:endParaRPr lang="hr-HR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840482" y="41057"/>
        <a:ext cx="5038362" cy="758930"/>
      </dsp:txXfrm>
    </dsp:sp>
    <dsp:sp modelId="{888A4CF6-6DFC-4763-92CD-785EB1C18309}">
      <dsp:nvSpPr>
        <dsp:cNvPr id="0" name=""/>
        <dsp:cNvSpPr/>
      </dsp:nvSpPr>
      <dsp:spPr>
        <a:xfrm rot="5400000">
          <a:off x="-180103" y="1301180"/>
          <a:ext cx="1200689" cy="840482"/>
        </a:xfrm>
        <a:prstGeom prst="chevron">
          <a:avLst/>
        </a:prstGeom>
        <a:solidFill>
          <a:srgbClr val="58B6C0"/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/>
            <a:t> </a:t>
          </a:r>
        </a:p>
      </dsp:txBody>
      <dsp:txXfrm rot="-5400000">
        <a:off x="1" y="1541317"/>
        <a:ext cx="840482" cy="360207"/>
      </dsp:txXfrm>
    </dsp:sp>
    <dsp:sp modelId="{56919E84-7BA9-4D91-8537-89E127C8D61D}">
      <dsp:nvSpPr>
        <dsp:cNvPr id="0" name=""/>
        <dsp:cNvSpPr/>
      </dsp:nvSpPr>
      <dsp:spPr>
        <a:xfrm rot="5400000">
          <a:off x="2911669" y="-1028407"/>
          <a:ext cx="937045" cy="5079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hr-HR" sz="2400" kern="1200" dirty="0" err="1">
              <a:latin typeface="Tw Cen MT Condensed" panose="020B0606020104020203" pitchFamily="34" charset="-18"/>
            </a:rPr>
            <a:t>Experiment</a:t>
          </a:r>
          <a:endParaRPr lang="hr-HR" sz="2400" kern="1200" dirty="0">
            <a:latin typeface="Tw Cen MT Condensed" panose="020B0606020104020203" pitchFamily="34" charset="-18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Making of cheese </a:t>
          </a:r>
          <a:endParaRPr lang="hr-HR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Analysis</a:t>
          </a:r>
          <a:endParaRPr lang="hr-HR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840483" y="1088522"/>
        <a:ext cx="5033675" cy="845559"/>
      </dsp:txXfrm>
    </dsp:sp>
    <dsp:sp modelId="{EE06D0CA-9862-4A99-A23E-E551B72CA373}">
      <dsp:nvSpPr>
        <dsp:cNvPr id="0" name=""/>
        <dsp:cNvSpPr/>
      </dsp:nvSpPr>
      <dsp:spPr>
        <a:xfrm rot="5400000">
          <a:off x="-180103" y="2343797"/>
          <a:ext cx="1200689" cy="840482"/>
        </a:xfrm>
        <a:prstGeom prst="chevron">
          <a:avLst/>
        </a:prstGeom>
        <a:solidFill>
          <a:srgbClr val="58B6C0"/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/>
            <a:t> </a:t>
          </a:r>
        </a:p>
      </dsp:txBody>
      <dsp:txXfrm rot="-5400000">
        <a:off x="1" y="2583934"/>
        <a:ext cx="840482" cy="360207"/>
      </dsp:txXfrm>
    </dsp:sp>
    <dsp:sp modelId="{38ED8985-F1FE-4BD9-8869-EEE66C524610}">
      <dsp:nvSpPr>
        <dsp:cNvPr id="0" name=""/>
        <dsp:cNvSpPr/>
      </dsp:nvSpPr>
      <dsp:spPr>
        <a:xfrm rot="5400000">
          <a:off x="2957025" y="14209"/>
          <a:ext cx="846333" cy="5079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hr-HR" sz="2400" kern="1200" dirty="0" err="1">
              <a:latin typeface="Tw Cen MT Condensed" panose="020B0606020104020203" pitchFamily="34" charset="-18"/>
            </a:rPr>
            <a:t>Results</a:t>
          </a:r>
          <a:endParaRPr lang="hr-HR" sz="2400" kern="1200" dirty="0">
            <a:latin typeface="Tw Cen MT Condensed" panose="020B0606020104020203" pitchFamily="34" charset="-18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Chemical analysis</a:t>
          </a:r>
          <a:endParaRPr lang="hr-HR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5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Microbiological analysis</a:t>
          </a:r>
          <a:endParaRPr lang="hr-HR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840483" y="2172067"/>
        <a:ext cx="5038103" cy="763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67046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12444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5" y="3720103"/>
            <a:ext cx="4371975" cy="1097280"/>
          </a:xfrm>
        </p:spPr>
        <p:txBody>
          <a:bodyPr anchor="ctr">
            <a:normAutofit/>
          </a:bodyPr>
          <a:lstStyle>
            <a:lvl1pPr algn="r">
              <a:defRPr sz="3300" spc="15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3463" y="3720103"/>
            <a:ext cx="1800225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6858000" cy="3429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65100" ty="-7620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4717599" y="3948080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42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89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8" y="571500"/>
            <a:ext cx="1478756" cy="4057650"/>
          </a:xfrm>
        </p:spPr>
        <p:txBody>
          <a:bodyPr vert="eaVert" lIns="45720" tIns="91440" rIns="45720" bIns="9144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7214" y="571500"/>
            <a:ext cx="4264819" cy="40576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5657850" y="130172"/>
            <a:ext cx="0" cy="5143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62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56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92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3720103"/>
            <a:ext cx="4371975" cy="1097280"/>
          </a:xfrm>
        </p:spPr>
        <p:txBody>
          <a:bodyPr anchor="ctr">
            <a:normAutofit/>
          </a:bodyPr>
          <a:lstStyle>
            <a:lvl1pPr algn="r">
              <a:defRPr sz="3300" b="0" spc="15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3463" y="3720103"/>
            <a:ext cx="1800225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858000" cy="3429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65100" ty="-7620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4717599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8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38912"/>
            <a:ext cx="5467541" cy="112471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714500"/>
            <a:ext cx="2674620" cy="301752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8993" y="1714500"/>
            <a:ext cx="2674620" cy="301752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84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76072" y="438912"/>
            <a:ext cx="5467541" cy="112471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34727"/>
            <a:ext cx="267462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50" b="0" cap="none" baseline="0">
                <a:solidFill>
                  <a:schemeClr val="accent2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225841"/>
            <a:ext cx="2674620" cy="25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8993" y="1634727"/>
            <a:ext cx="267462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65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68993" y="2225841"/>
            <a:ext cx="2674620" cy="25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2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399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09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6072" y="353632"/>
            <a:ext cx="246888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27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4687" y="617220"/>
            <a:ext cx="3194114" cy="388848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693129"/>
            <a:ext cx="246888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43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3720104"/>
            <a:ext cx="4371975" cy="1097280"/>
          </a:xfrm>
        </p:spPr>
        <p:txBody>
          <a:bodyPr anchor="ctr">
            <a:normAutofit/>
          </a:bodyPr>
          <a:lstStyle>
            <a:lvl1pPr algn="r">
              <a:defRPr sz="3300" spc="15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6856286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43463" y="3720104"/>
            <a:ext cx="1800225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717599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86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38912"/>
            <a:ext cx="5467541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3" y="1714500"/>
            <a:ext cx="5467541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073" y="4853028"/>
            <a:ext cx="1211705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4150" y="4853028"/>
            <a:ext cx="3319571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0" y="4853028"/>
            <a:ext cx="547688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28625" y="61974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68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hf hdr="0" ft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30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17702" y="1147598"/>
            <a:ext cx="6390450" cy="153945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algn="ctr"/>
            <a:r>
              <a:rPr lang="hr-HR" sz="4800" dirty="0" smtClean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4. </a:t>
            </a:r>
            <a:r>
              <a:rPr lang="en-US" sz="4800" dirty="0" smtClean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Making </a:t>
            </a:r>
            <a:r>
              <a:rPr lang="en-US" sz="48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quark</a:t>
            </a:r>
            <a:br>
              <a:rPr lang="en-US" sz="48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</a:br>
            <a:endParaRPr sz="4800" dirty="0">
              <a:latin typeface="Tw Cen MT Condensed" panose="020B0606020104020203" pitchFamily="34" charset="-18"/>
              <a:ea typeface="Droid Sans"/>
              <a:cs typeface="Droid Sans"/>
              <a:sym typeface="Droid Sans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217702" y="4082154"/>
            <a:ext cx="6390450" cy="5944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/>
            <a:r>
              <a:rPr lang="en-GB" sz="3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Reporter</a:t>
            </a:r>
            <a:r>
              <a:rPr lang="en-GB" sz="3200" dirty="0" smtClean="0">
                <a:solidFill>
                  <a:schemeClr val="tx1"/>
                </a:solidFill>
                <a:latin typeface="Tw Cen MT Condensed" panose="020B0606020104020203" pitchFamily="34" charset="-18"/>
              </a:rPr>
              <a:t>:</a:t>
            </a:r>
            <a:r>
              <a:rPr lang="hr-HR" sz="3200" dirty="0" smtClean="0">
                <a:solidFill>
                  <a:schemeClr val="tx1"/>
                </a:solidFill>
                <a:latin typeface="Tw Cen MT Condensed" panose="020B0606020104020203" pitchFamily="34" charset="-18"/>
              </a:rPr>
              <a:t> Ana Ćenan</a:t>
            </a:r>
            <a:endParaRPr sz="3200" dirty="0">
              <a:solidFill>
                <a:schemeClr val="tx1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subTitle" idx="4294967295"/>
          </p:nvPr>
        </p:nvSpPr>
        <p:spPr>
          <a:xfrm>
            <a:off x="147776" y="3653702"/>
            <a:ext cx="6389687" cy="59531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/>
            <a:r>
              <a:rPr lang="en-GB" sz="3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Team</a:t>
            </a:r>
            <a:r>
              <a:rPr lang="en-GB" sz="28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GB" sz="3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Croatia</a:t>
            </a:r>
            <a:endParaRPr sz="3200" dirty="0">
              <a:solidFill>
                <a:schemeClr val="tx1"/>
              </a:solidFill>
              <a:latin typeface="Tw Cen MT Condensed" panose="020B0606020104020203" pitchFamily="34" charset="-18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14CA67A0-D636-4920-B82A-8BDD42430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144" y="3653702"/>
            <a:ext cx="1153945" cy="1361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935" y="445025"/>
            <a:ext cx="6072290" cy="572700"/>
          </a:xfrm>
        </p:spPr>
        <p:txBody>
          <a:bodyPr>
            <a:noAutofit/>
          </a:bodyPr>
          <a:lstStyle/>
          <a:p>
            <a:r>
              <a:rPr lang="hr-HR" sz="4000" dirty="0" smtClean="0"/>
              <a:t>Microbiological analysis</a:t>
            </a:r>
            <a:endParaRPr lang="hr-HR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775" y="1326291"/>
            <a:ext cx="6390450" cy="3242583"/>
          </a:xfrm>
        </p:spPr>
        <p:txBody>
          <a:bodyPr>
            <a:normAutofit/>
          </a:bodyPr>
          <a:lstStyle/>
          <a:p>
            <a:r>
              <a:rPr lang="hr-HR" dirty="0" smtClean="0"/>
              <a:t>Tested for:</a:t>
            </a:r>
          </a:p>
          <a:p>
            <a:endParaRPr lang="hr-HR" dirty="0"/>
          </a:p>
          <a:p>
            <a:pPr fontAlgn="b"/>
            <a:r>
              <a:rPr lang="en-GB" sz="1600" dirty="0"/>
              <a:t>Escherichia </a:t>
            </a:r>
            <a:r>
              <a:rPr lang="en-GB" sz="1600" dirty="0" smtClean="0"/>
              <a:t>coli</a:t>
            </a:r>
            <a:endParaRPr lang="hr-HR" sz="1600" dirty="0"/>
          </a:p>
          <a:p>
            <a:pPr fontAlgn="b"/>
            <a:r>
              <a:rPr lang="en-GB" sz="1600" dirty="0" err="1" smtClean="0"/>
              <a:t>Enterobacteri</a:t>
            </a:r>
            <a:r>
              <a:rPr lang="hr-HR" sz="1600" dirty="0" smtClean="0"/>
              <a:t>a</a:t>
            </a:r>
            <a:endParaRPr lang="hr-HR" sz="1600" dirty="0"/>
          </a:p>
          <a:p>
            <a:pPr fontAlgn="b"/>
            <a:r>
              <a:rPr lang="en-GB" sz="1600" dirty="0" smtClean="0"/>
              <a:t>Salmonella </a:t>
            </a:r>
            <a:r>
              <a:rPr lang="en-GB" sz="1600" dirty="0" err="1"/>
              <a:t>spp</a:t>
            </a:r>
            <a:endParaRPr lang="hr-HR" sz="1600" dirty="0"/>
          </a:p>
          <a:p>
            <a:pPr fontAlgn="b"/>
            <a:r>
              <a:rPr lang="en-GB" sz="1600" dirty="0" smtClean="0"/>
              <a:t>Li</a:t>
            </a:r>
            <a:r>
              <a:rPr lang="hr-HR" sz="1600" dirty="0" smtClean="0"/>
              <a:t>s</a:t>
            </a:r>
            <a:r>
              <a:rPr lang="en-GB" sz="1600" dirty="0" err="1" smtClean="0"/>
              <a:t>teria</a:t>
            </a:r>
            <a:r>
              <a:rPr lang="en-GB" sz="1600" dirty="0" smtClean="0"/>
              <a:t> </a:t>
            </a:r>
            <a:r>
              <a:rPr lang="en-GB" sz="1600" dirty="0"/>
              <a:t>monocytogenes</a:t>
            </a:r>
            <a:endParaRPr lang="hr-HR" sz="1600" dirty="0"/>
          </a:p>
          <a:p>
            <a:pPr fontAlgn="ctr"/>
            <a:r>
              <a:rPr lang="en-GB" sz="1600" dirty="0" smtClean="0"/>
              <a:t>Staphylococcus aureus</a:t>
            </a:r>
            <a:endParaRPr lang="hr-HR" sz="1600" dirty="0"/>
          </a:p>
          <a:p>
            <a:pPr fontAlgn="b"/>
            <a:r>
              <a:rPr lang="en-GB" sz="1600" dirty="0" smtClean="0"/>
              <a:t>Yeasts</a:t>
            </a:r>
            <a:endParaRPr lang="hr-HR" sz="1600" dirty="0" smtClean="0"/>
          </a:p>
          <a:p>
            <a:pPr fontAlgn="b"/>
            <a:r>
              <a:rPr lang="en-GB" sz="1600" dirty="0" err="1" smtClean="0"/>
              <a:t>Mold</a:t>
            </a:r>
            <a:endParaRPr lang="hr-HR" sz="1600" dirty="0" smtClean="0"/>
          </a:p>
          <a:p>
            <a:pPr marL="0" indent="0" fontAlgn="b">
              <a:buNone/>
            </a:pPr>
            <a:r>
              <a:rPr lang="en-GB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old</a:t>
            </a:r>
            <a:endParaRPr lang="hr-HR" sz="1400" dirty="0" smtClean="0">
              <a:latin typeface="Arial"/>
            </a:endParaRPr>
          </a:p>
          <a:p>
            <a:pPr marL="85725" indent="0">
              <a:buNone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10</a:t>
            </a:fld>
            <a:endParaRPr lang="en-GB" dirty="0"/>
          </a:p>
        </p:txBody>
      </p:sp>
      <p:pic>
        <p:nvPicPr>
          <p:cNvPr id="8194" name="Picture 2" descr="C:\Users\Ljiljana\Downloads\image3 (2)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2"/>
          <a:stretch/>
        </p:blipFill>
        <p:spPr bwMode="auto">
          <a:xfrm>
            <a:off x="4594160" y="1198761"/>
            <a:ext cx="2085333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jiljana\Downloads\image2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494" y="2817860"/>
            <a:ext cx="2063999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Ljiljana\Downloads\image2 (2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6" b="29209"/>
          <a:stretch/>
        </p:blipFill>
        <p:spPr bwMode="auto">
          <a:xfrm>
            <a:off x="2279117" y="3033860"/>
            <a:ext cx="1933637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48129" y="4391738"/>
            <a:ext cx="1933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m</a:t>
            </a:r>
            <a:r>
              <a:rPr lang="hr-HR" sz="1600" dirty="0" smtClean="0"/>
              <a:t>edium for listeria and salmonella</a:t>
            </a:r>
            <a:endParaRPr lang="hr-HR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733093" y="437448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petri </a:t>
            </a:r>
            <a:r>
              <a:rPr lang="hr-HR" sz="1600" dirty="0" smtClean="0"/>
              <a:t>dishes with samples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26471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431" y="445025"/>
            <a:ext cx="6287794" cy="572700"/>
          </a:xfrm>
        </p:spPr>
        <p:txBody>
          <a:bodyPr>
            <a:noAutofit/>
          </a:bodyPr>
          <a:lstStyle/>
          <a:p>
            <a:r>
              <a:rPr lang="hr-HR" sz="4000" dirty="0" smtClean="0"/>
              <a:t>RESULTS </a:t>
            </a:r>
            <a:r>
              <a:rPr lang="hr-HR" sz="4000" dirty="0"/>
              <a:t>- Microbiological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000" dirty="0"/>
              <a:t>Escherichia </a:t>
            </a:r>
            <a:r>
              <a:rPr lang="hr-HR" sz="2000" dirty="0" smtClean="0"/>
              <a:t>coli, Salmonella spp, Listeria monocytogenes, Staphylococcus aureus, yeast, mold – </a:t>
            </a:r>
            <a:r>
              <a:rPr lang="hr-HR" sz="2000" b="1" dirty="0" smtClean="0"/>
              <a:t>absent </a:t>
            </a:r>
            <a:r>
              <a:rPr lang="hr-HR" sz="2000" b="1" dirty="0" smtClean="0">
                <a:sym typeface="Wingdings" panose="05000000000000000000" pitchFamily="2" charset="2"/>
              </a:rPr>
              <a:t></a:t>
            </a:r>
          </a:p>
          <a:p>
            <a:pPr marL="85725" indent="0">
              <a:buNone/>
            </a:pPr>
            <a:endParaRPr lang="hr-HR" sz="2000" dirty="0" smtClean="0"/>
          </a:p>
          <a:p>
            <a:r>
              <a:rPr lang="hr-HR" sz="2000" dirty="0" smtClean="0"/>
              <a:t>Enterobacteria – low quantities found in cow cheese </a:t>
            </a:r>
            <a:r>
              <a:rPr lang="hr-HR" sz="2000" dirty="0"/>
              <a:t> (</a:t>
            </a:r>
            <a:r>
              <a:rPr lang="hr-HR" sz="2000" dirty="0" smtClean="0"/>
              <a:t>5.0x10²) </a:t>
            </a:r>
            <a:r>
              <a:rPr lang="hr-HR" sz="2000" dirty="0" smtClean="0">
                <a:sym typeface="Wingdings" panose="05000000000000000000" pitchFamily="2" charset="2"/>
              </a:rPr>
              <a:t></a:t>
            </a:r>
            <a:endParaRPr lang="hr-HR" sz="2000" dirty="0" smtClean="0"/>
          </a:p>
          <a:p>
            <a:pPr marL="85725" indent="0">
              <a:buNone/>
            </a:pPr>
            <a:endParaRPr lang="hr-HR" sz="2000" dirty="0" smtClean="0"/>
          </a:p>
          <a:p>
            <a:r>
              <a:rPr lang="hr-HR" sz="2000" dirty="0"/>
              <a:t>A</a:t>
            </a:r>
            <a:r>
              <a:rPr lang="hr-HR" sz="2000" dirty="0" smtClean="0"/>
              <a:t>ccording </a:t>
            </a:r>
            <a:r>
              <a:rPr lang="hr-HR" sz="2000" dirty="0"/>
              <a:t>to rule </a:t>
            </a:r>
            <a:r>
              <a:rPr lang="hr-HR" sz="2000" b="1" dirty="0" smtClean="0"/>
              <a:t>food safety criteria </a:t>
            </a:r>
            <a:r>
              <a:rPr lang="hr-HR" sz="2000" dirty="0" smtClean="0"/>
              <a:t>regulations all of the cheeses except cow cheese were </a:t>
            </a:r>
            <a:r>
              <a:rPr lang="hr-HR" sz="2000" b="1" dirty="0" smtClean="0"/>
              <a:t>safe</a:t>
            </a:r>
            <a:r>
              <a:rPr lang="hr-HR" sz="2000" dirty="0" smtClean="0"/>
              <a:t> to </a:t>
            </a:r>
            <a:r>
              <a:rPr lang="hr-HR" sz="2000" b="1" dirty="0" smtClean="0"/>
              <a:t>eat</a:t>
            </a:r>
            <a:endParaRPr lang="hr-HR" sz="2000" b="1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11</a:t>
            </a:fld>
            <a:endParaRPr lang="en-GB" sz="1400" dirty="0"/>
          </a:p>
        </p:txBody>
      </p:sp>
      <p:pic>
        <p:nvPicPr>
          <p:cNvPr id="1027" name="Picture 3" descr="C:\Users\Ljiljana\Pictures\2018-03-03 sir\sir 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9600" y="-12973050"/>
            <a:ext cx="135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jiljana\Pictures\2018-03-03 sir\sir 9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1946" y="3135542"/>
            <a:ext cx="1458981" cy="227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3234906" y="3986687"/>
            <a:ext cx="1561380" cy="309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01395" y="3549702"/>
            <a:ext cx="1759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colonies  of bacteria found in cow cheese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60751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85" y="445025"/>
            <a:ext cx="6106640" cy="572700"/>
          </a:xfrm>
        </p:spPr>
        <p:txBody>
          <a:bodyPr>
            <a:noAutofit/>
          </a:bodyPr>
          <a:lstStyle/>
          <a:p>
            <a:r>
              <a:rPr lang="hr-HR" sz="3200" dirty="0" smtClean="0"/>
              <a:t>Results - whey volume and cheese mass</a:t>
            </a:r>
            <a:endParaRPr lang="hr-HR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12</a:t>
            </a:fld>
            <a:endParaRPr lang="en-GB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8088395"/>
              </p:ext>
            </p:extLst>
          </p:nvPr>
        </p:nvGraphicFramePr>
        <p:xfrm>
          <a:off x="0" y="1809449"/>
          <a:ext cx="3210697" cy="2238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96681"/>
              </p:ext>
            </p:extLst>
          </p:nvPr>
        </p:nvGraphicFramePr>
        <p:xfrm>
          <a:off x="3327697" y="1717278"/>
          <a:ext cx="3268748" cy="2379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14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67" y="445025"/>
            <a:ext cx="6210157" cy="572700"/>
          </a:xfrm>
        </p:spPr>
        <p:txBody>
          <a:bodyPr>
            <a:noAutofit/>
          </a:bodyPr>
          <a:lstStyle/>
          <a:p>
            <a:r>
              <a:rPr lang="hr-HR" sz="4000" dirty="0" smtClean="0"/>
              <a:t>Results - chemical analysis</a:t>
            </a:r>
            <a:endParaRPr lang="hr-HR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896" y="1152475"/>
            <a:ext cx="6390450" cy="3416400"/>
          </a:xfrm>
        </p:spPr>
        <p:txBody>
          <a:bodyPr/>
          <a:lstStyle/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13</a:t>
            </a:fld>
            <a:endParaRPr lang="en-GB" sz="1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463800"/>
              </p:ext>
            </p:extLst>
          </p:nvPr>
        </p:nvGraphicFramePr>
        <p:xfrm>
          <a:off x="146650" y="1561380"/>
          <a:ext cx="6625085" cy="3062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017"/>
                <a:gridCol w="1325017"/>
                <a:gridCol w="1325017"/>
                <a:gridCol w="1325017"/>
                <a:gridCol w="1325017"/>
              </a:tblGrid>
              <a:tr h="765594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Dry matter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Milk fat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pH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Proteins</a:t>
                      </a:r>
                    </a:p>
                    <a:p>
                      <a:endParaRPr lang="hr-HR" dirty="0"/>
                    </a:p>
                  </a:txBody>
                  <a:tcPr/>
                </a:tc>
              </a:tr>
              <a:tr h="765594">
                <a:tc>
                  <a:txBody>
                    <a:bodyPr/>
                    <a:lstStyle/>
                    <a:p>
                      <a:r>
                        <a:rPr lang="hr-HR" dirty="0" smtClean="0"/>
                        <a:t>Cow cheese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48,47%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rgbClr val="FF0000"/>
                          </a:solidFill>
                        </a:rPr>
                        <a:t>27%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rgbClr val="FF0000"/>
                          </a:solidFill>
                        </a:rPr>
                        <a:t>6,36</a:t>
                      </a:r>
                      <a:endParaRPr lang="hr-H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18.25%</a:t>
                      </a:r>
                    </a:p>
                    <a:p>
                      <a:endParaRPr lang="hr-HR" dirty="0"/>
                    </a:p>
                  </a:txBody>
                  <a:tcPr/>
                </a:tc>
              </a:tr>
              <a:tr h="765594">
                <a:tc>
                  <a:txBody>
                    <a:bodyPr/>
                    <a:lstStyle/>
                    <a:p>
                      <a:r>
                        <a:rPr lang="hr-HR" dirty="0" smtClean="0"/>
                        <a:t>Goat cheese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49,21%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26%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6,15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20.16%</a:t>
                      </a:r>
                      <a:endParaRPr lang="hr-HR" dirty="0"/>
                    </a:p>
                  </a:txBody>
                  <a:tcPr/>
                </a:tc>
              </a:tr>
              <a:tr h="765594">
                <a:tc>
                  <a:txBody>
                    <a:bodyPr/>
                    <a:lstStyle/>
                    <a:p>
                      <a:r>
                        <a:rPr lang="hr-HR" dirty="0" smtClean="0"/>
                        <a:t>Sheep cheese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 smtClean="0">
                          <a:solidFill>
                            <a:srgbClr val="FF0000"/>
                          </a:solidFill>
                        </a:rPr>
                        <a:t>49,55%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13%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 smtClean="0"/>
                        <a:t>6,09</a:t>
                      </a:r>
                    </a:p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b="1" dirty="0" smtClean="0">
                          <a:solidFill>
                            <a:srgbClr val="FF0000"/>
                          </a:solidFill>
                        </a:rPr>
                        <a:t>21.34%</a:t>
                      </a:r>
                      <a:endParaRPr lang="hr-HR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5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540800" y="729752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000" dirty="0"/>
              <a:t>Conclusion</a:t>
            </a:r>
            <a:endParaRPr sz="4000"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233775" y="1507294"/>
            <a:ext cx="3797100" cy="25623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buNone/>
            </a:pP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body" idx="4294967295"/>
          </p:nvPr>
        </p:nvSpPr>
        <p:spPr>
          <a:xfrm>
            <a:off x="4813540" y="2907102"/>
            <a:ext cx="1724086" cy="86264"/>
          </a:xfrm>
          <a:prstGeom prst="rect">
            <a:avLst/>
          </a:prstGeom>
          <a:solidFill>
            <a:srgbClr val="A4C2F4"/>
          </a:solidFill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buNone/>
            </a:pPr>
            <a:r>
              <a:rPr lang="en-GB" dirty="0"/>
              <a:t>An image goes here (or a graph or a sketch). </a:t>
            </a:r>
            <a:endParaRPr dirty="0"/>
          </a:p>
          <a:p>
            <a:pPr marL="0" indent="0">
              <a:spcBef>
                <a:spcPts val="1200"/>
              </a:spcBef>
              <a:buNone/>
            </a:pPr>
            <a:endParaRPr dirty="0"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775A6216-01F2-45EA-8ED5-B7676CC411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-GB" sz="1400" smtClean="0"/>
              <a:pPr/>
              <a:t>14</a:t>
            </a:fld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18983" y="1548714"/>
            <a:ext cx="35699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hr-HR" sz="1600" dirty="0" smtClean="0"/>
              <a:t>Cow cheese </a:t>
            </a:r>
            <a:r>
              <a:rPr lang="hr-HR" sz="1600" dirty="0" smtClean="0">
                <a:sym typeface="Wingdings" panose="05000000000000000000" pitchFamily="2" charset="2"/>
              </a:rPr>
              <a:t> the most nutritious one</a:t>
            </a:r>
            <a:endParaRPr lang="hr-HR" sz="1600" dirty="0" smtClean="0"/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hr-HR" sz="1600" dirty="0" smtClean="0"/>
              <a:t>Sheep cheese has the most dry matter and proteins, but has a small amount of milk fat 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hr-HR" sz="1600" smtClean="0"/>
              <a:t>Even a small amount of enterobacteria can be harmful</a:t>
            </a:r>
            <a:endParaRPr lang="hr-HR" sz="1600" dirty="0" smtClean="0"/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hr-HR" sz="1600" dirty="0" smtClean="0"/>
              <a:t>Pasteurization is necessary  to avoid food poisoning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61" y="1833387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520777" y="689704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400" dirty="0"/>
              <a:t>Literature</a:t>
            </a:r>
            <a:endParaRPr sz="4400" dirty="0"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233775" y="1507294"/>
            <a:ext cx="6390450" cy="25623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buNone/>
            </a:pP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Lj.Tratnik, R. Božanić (2012): Mlijeko i mliječni proizvodi. Udžbenik, Hrvatska mljekarska udruga, </a:t>
            </a:r>
            <a:r>
              <a:rPr lang="hr-H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Zagreb</a:t>
            </a:r>
          </a:p>
          <a:p>
            <a:pPr marL="285750" indent="-285750"/>
            <a:endParaRPr lang="hr-H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Stilinović B., Hrenović J. (2009): Praktikum iz bakteriologije. Kugler, Zagreb, p. 199. </a:t>
            </a:r>
          </a:p>
          <a:p>
            <a:pPr marL="0" indent="0">
              <a:buNone/>
            </a:pP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Juretić, N., 2002: Osnove biljne virologije, Školska knjiga, Zagreb, 319 str</a:t>
            </a:r>
            <a:r>
              <a:rPr lang="hr-H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/>
            <a:endParaRPr lang="hr-H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Prescott, L.M., Harley, J.P., Klein, D.A., 1996: Microbiology. WCB </a:t>
            </a:r>
            <a:r>
              <a:rPr lang="hr-H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McGraw Hill,Boston</a:t>
            </a: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Atlas</a:t>
            </a: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, R. M., 1997: Principles of Microbiology. WBC McGraw-Hill, Boston. </a:t>
            </a:r>
          </a:p>
          <a:p>
            <a:pPr marL="0" indent="0">
              <a:buNone/>
            </a:pPr>
            <a:r>
              <a:rPr lang="hr-H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Nester</a:t>
            </a: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, E. W., Anderson, D. G., Roberts, C. E., Pearsall, N. N., Nester, M. T., 2001: Microbiology. McGraw-Hill, Boston</a:t>
            </a:r>
            <a:r>
              <a:rPr lang="hr-H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/>
            <a:endParaRPr lang="hr-H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1400" smtClean="0">
                <a:latin typeface="Calibri" panose="020F0502020204030204" pitchFamily="34" charset="0"/>
                <a:cs typeface="Calibri" panose="020F0502020204030204" pitchFamily="34" charset="0"/>
              </a:rPr>
              <a:t>Patrick </a:t>
            </a:r>
            <a:r>
              <a:rPr lang="hr-HR" sz="1400" dirty="0">
                <a:latin typeface="Calibri" panose="020F0502020204030204" pitchFamily="34" charset="0"/>
                <a:cs typeface="Calibri" panose="020F0502020204030204" pitchFamily="34" charset="0"/>
              </a:rPr>
              <a:t>F. Fox (February 28, 1999). Cheese: chemistry, physics and microbiology, Volume 1. Springer, 1999. p. 1. ISBN 978-0-8342-1338-8. Retrieved March 23, 2011.</a:t>
            </a:r>
          </a:p>
          <a:p>
            <a:pPr marL="0" indent="0">
              <a:buNone/>
            </a:pP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6AA49E5C-9DE6-403A-AE2A-8A207EE935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-GB" sz="1400" smtClean="0"/>
              <a:pPr/>
              <a:t>15</a:t>
            </a:fld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ctrTitle"/>
          </p:nvPr>
        </p:nvSpPr>
        <p:spPr>
          <a:xfrm>
            <a:off x="754213" y="1194726"/>
            <a:ext cx="5286168" cy="107695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algn="ctr"/>
            <a:r>
              <a:rPr lang="en-GB" sz="60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Thank you</a:t>
            </a:r>
            <a:r>
              <a:rPr lang="hr-HR" sz="60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!</a:t>
            </a:r>
            <a:endParaRPr sz="6000" dirty="0">
              <a:latin typeface="Tw Cen MT Condensed" panose="020B0606020104020203" pitchFamily="34" charset="-18"/>
              <a:ea typeface="Droid Sans"/>
              <a:cs typeface="Droid Sans"/>
              <a:sym typeface="Droid Sans"/>
            </a:endParaRPr>
          </a:p>
        </p:txBody>
      </p:sp>
      <p:sp>
        <p:nvSpPr>
          <p:cNvPr id="7" name="Shape 55">
            <a:extLst>
              <a:ext uri="{FF2B5EF4-FFF2-40B4-BE49-F238E27FC236}">
                <a16:creationId xmlns="" xmlns:a16="http://schemas.microsoft.com/office/drawing/2014/main" id="{444FA644-3D11-4979-883B-F93704B70A26}"/>
              </a:ext>
            </a:extLst>
          </p:cNvPr>
          <p:cNvSpPr txBox="1">
            <a:spLocks/>
          </p:cNvSpPr>
          <p:nvPr/>
        </p:nvSpPr>
        <p:spPr>
          <a:xfrm>
            <a:off x="217702" y="4082154"/>
            <a:ext cx="6390450" cy="5944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2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Reporter: </a:t>
            </a:r>
            <a:r>
              <a:rPr lang="hr-HR" sz="3200" dirty="0" smtClean="0">
                <a:solidFill>
                  <a:schemeClr val="tx1"/>
                </a:solidFill>
                <a:latin typeface="Tw Cen MT Condensed" panose="020B0606020104020203" pitchFamily="34" charset="-18"/>
              </a:rPr>
              <a:t>Ana Ćenan</a:t>
            </a:r>
            <a:endParaRPr lang="en-GB" sz="3200" dirty="0">
              <a:solidFill>
                <a:schemeClr val="tx1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8" name="Shape 56">
            <a:extLst>
              <a:ext uri="{FF2B5EF4-FFF2-40B4-BE49-F238E27FC236}">
                <a16:creationId xmlns="" xmlns:a16="http://schemas.microsoft.com/office/drawing/2014/main" id="{0DFBD5AE-A1CB-417B-A135-DADCCB8CDC7B}"/>
              </a:ext>
            </a:extLst>
          </p:cNvPr>
          <p:cNvSpPr txBox="1">
            <a:spLocks/>
          </p:cNvSpPr>
          <p:nvPr/>
        </p:nvSpPr>
        <p:spPr>
          <a:xfrm>
            <a:off x="147776" y="3653702"/>
            <a:ext cx="6389687" cy="595313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88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360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577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293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5528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14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18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3200">
                <a:latin typeface="Tw Cen MT Condensed" panose="020B0606020104020203" pitchFamily="34" charset="-18"/>
              </a:rPr>
              <a:t>Team</a:t>
            </a:r>
            <a:r>
              <a:rPr lang="en-GB" sz="2800">
                <a:latin typeface="Tw Cen MT Condensed" panose="020B0606020104020203" pitchFamily="34" charset="-18"/>
              </a:rPr>
              <a:t> </a:t>
            </a:r>
            <a:r>
              <a:rPr lang="en-GB" sz="3200">
                <a:latin typeface="Tw Cen MT Condensed" panose="020B0606020104020203" pitchFamily="34" charset="-18"/>
              </a:rPr>
              <a:t>Croatia</a:t>
            </a:r>
            <a:endParaRPr lang="en-GB" sz="3200" dirty="0">
              <a:latin typeface="Tw Cen MT Condensed" panose="020B0606020104020203" pitchFamily="34" charset="-18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B06C2581-05F0-42F2-BDB4-4DC49EB70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144" y="3653702"/>
            <a:ext cx="1153945" cy="1361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/>
              <a:t>COAGULATION OF PROTEIN</a:t>
            </a:r>
            <a:endParaRPr lang="hr-H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en-US" dirty="0"/>
              <a:t>The basic difference in cheese production process is in coagulation of protein (curdling):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By the acid action sour curd is formed: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By milk souring under the influence of mesophilic culture (lactic acid bacteria and fermentation)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By addition of  acetic or citric acid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 startAt="2"/>
            </a:pPr>
            <a:r>
              <a:rPr lang="en-US" dirty="0" smtClean="0"/>
              <a:t>By </a:t>
            </a:r>
            <a:r>
              <a:rPr lang="en-US" dirty="0"/>
              <a:t>the action of proteolytic enzymes (this is usually used in making semi-hard and hard cheeses) 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 startAt="3"/>
            </a:pPr>
            <a:r>
              <a:rPr lang="en-US" dirty="0"/>
              <a:t>By the action of heat from 90 °C to 95 °C to in production of whey cheese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17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642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609"/>
            <a:ext cx="6857102" cy="734663"/>
          </a:xfrm>
          <a:prstGeom prst="rect">
            <a:avLst/>
          </a:prstGeom>
          <a:noFill/>
          <a:ln>
            <a:noFill/>
          </a:ln>
        </p:spPr>
        <p:txBody>
          <a:bodyPr wrap="square" lIns="60113" tIns="30056" rIns="60113" bIns="30056" rtlCol="0" anchor="ctr" anchorCtr="0">
            <a:noAutofit/>
          </a:bodyPr>
          <a:lstStyle/>
          <a:p>
            <a:r>
              <a:rPr lang="en-GB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Microbiological analysis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967757"/>
            <a:ext cx="6857102" cy="3673315"/>
          </a:xfrm>
          <a:prstGeom prst="rect">
            <a:avLst/>
          </a:prstGeom>
          <a:noFill/>
          <a:ln>
            <a:noFill/>
          </a:ln>
        </p:spPr>
        <p:txBody>
          <a:bodyPr wrap="square" lIns="60113" tIns="30056" rIns="60113" bIns="30056" rtlCol="0">
            <a:noAutofit/>
          </a:bodyPr>
          <a:lstStyle/>
          <a:p>
            <a:pPr algn="just"/>
            <a:endParaRPr lang="hr-HR" sz="16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95344" y="4652865"/>
            <a:ext cx="461758" cy="490634"/>
          </a:xfrm>
          <a:noFill/>
        </p:spPr>
        <p:txBody>
          <a:bodyPr/>
          <a:lstStyle/>
          <a:p>
            <a:pPr algn="ctr"/>
            <a:fld id="{B6F15528-21DE-4FAA-801E-634DDDAF4B2B}" type="slidenum"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ctr"/>
              <a:t>18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07536"/>
              </p:ext>
            </p:extLst>
          </p:nvPr>
        </p:nvGraphicFramePr>
        <p:xfrm>
          <a:off x="-1" y="1016713"/>
          <a:ext cx="6857103" cy="3695132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1881367"/>
                <a:gridCol w="756688"/>
                <a:gridCol w="766321"/>
                <a:gridCol w="814484"/>
                <a:gridCol w="824117"/>
                <a:gridCol w="902247"/>
                <a:gridCol w="911879"/>
              </a:tblGrid>
              <a:tr h="395275"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Cow milk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Goat milk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Cow whey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Goat whey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Cow cheese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Goat cheese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</a:tr>
              <a:tr h="39527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Escherichia </a:t>
                      </a:r>
                      <a:r>
                        <a:rPr lang="en-GB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coli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</a:tr>
              <a:tr h="39527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Enterobacteriaceae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1.6∙10</a:t>
                      </a:r>
                      <a:r>
                        <a:rPr lang="en-GB" sz="14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7.6∙10</a:t>
                      </a:r>
                      <a:r>
                        <a:rPr lang="en-GB" sz="14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1.6∙10</a:t>
                      </a:r>
                      <a:r>
                        <a:rPr lang="en-GB" sz="14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5.0∙10</a:t>
                      </a:r>
                      <a:r>
                        <a:rPr lang="en-GB" sz="14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</a:tr>
              <a:tr h="37917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Salmonella </a:t>
                      </a:r>
                      <a:r>
                        <a:rPr lang="en-GB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spp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</a:tr>
              <a:tr h="39527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Lichteria</a:t>
                      </a:r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monocytogenes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absent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</a:tr>
              <a:tr h="45319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Aerobic mesophilic </a:t>
                      </a:r>
                      <a:endParaRPr lang="hr-HR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en-GB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bacteria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1.9∙10</a:t>
                      </a:r>
                      <a:r>
                        <a:rPr lang="en-GB" sz="1400" u="none" strike="noStrike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9.1∙10</a:t>
                      </a:r>
                      <a:r>
                        <a:rPr lang="en-GB" sz="1400" u="none" strike="noStrike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2.3∙10</a:t>
                      </a:r>
                      <a:r>
                        <a:rPr lang="en-GB" sz="1400" u="none" strike="noStrike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1.3∙10</a:t>
                      </a:r>
                      <a:r>
                        <a:rPr lang="en-GB" sz="14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</a:tr>
              <a:tr h="45319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Staphylococcus </a:t>
                      </a:r>
                      <a:endParaRPr lang="hr-HR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en-GB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aureus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2.1∙10</a:t>
                      </a:r>
                      <a:r>
                        <a:rPr lang="en-GB" sz="1400" u="none" strike="noStrike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</a:tr>
              <a:tr h="39527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Yeasts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1.1∙10</a:t>
                      </a:r>
                      <a:r>
                        <a:rPr lang="en-GB" sz="1400" u="none" strike="noStrike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</a:tr>
              <a:tr h="39527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Mold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9" marR="6109" marT="647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29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/>
              <a:t>KJELDAHL method - proteins</a:t>
            </a:r>
            <a:endParaRPr lang="hr-HR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en-US" dirty="0" smtClean="0"/>
              <a:t>method </a:t>
            </a:r>
            <a:r>
              <a:rPr lang="en-US" dirty="0"/>
              <a:t>for the quantitative determination of </a:t>
            </a:r>
            <a:r>
              <a:rPr lang="en-US" dirty="0" smtClean="0"/>
              <a:t>nitrogen</a:t>
            </a: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Degradation: Sample + H2SO4 </a:t>
            </a:r>
            <a:r>
              <a:rPr lang="hr-HR" sz="2000" dirty="0"/>
              <a:t>→</a:t>
            </a:r>
            <a:r>
              <a:rPr lang="hr-HR" dirty="0"/>
              <a:t> (NH4)2SO4(aq) + CO2(g) + SO2(g) + H2O(g)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Liberation of ammonia: (NH4)2SO4(aq) + 2NaOH </a:t>
            </a:r>
            <a:r>
              <a:rPr lang="hr-HR" sz="2000" dirty="0"/>
              <a:t>→</a:t>
            </a:r>
            <a:r>
              <a:rPr lang="hr-HR" dirty="0"/>
              <a:t> Na2SO4(aq) + 2H2O(l) + 2NH3(g)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Capture of ammonia: B(OH)3 + H2O + NH3 </a:t>
            </a:r>
            <a:r>
              <a:rPr lang="hr-HR" sz="2000" dirty="0"/>
              <a:t>→</a:t>
            </a:r>
            <a:r>
              <a:rPr lang="hr-HR" dirty="0"/>
              <a:t> NH4+ + B(OH)4−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Back-titration: B(OH)3 + H2O + Na2CO3 </a:t>
            </a:r>
            <a:r>
              <a:rPr lang="hr-HR" sz="2000" dirty="0"/>
              <a:t>→</a:t>
            </a:r>
            <a:r>
              <a:rPr lang="hr-HR" dirty="0"/>
              <a:t> NaHCO3(aq) + </a:t>
            </a:r>
            <a:r>
              <a:rPr lang="hr-HR" dirty="0" smtClean="0"/>
              <a:t>  NaB(OH)4(aq</a:t>
            </a:r>
            <a:r>
              <a:rPr lang="hr-HR" dirty="0"/>
              <a:t>) + CO2(g) + H2O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05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520946" y="669519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hr-HR" sz="40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1. </a:t>
            </a:r>
            <a:r>
              <a:rPr lang="hr-HR" sz="4000" dirty="0" smtClean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Making quark</a:t>
            </a:r>
            <a:endParaRPr sz="4000" dirty="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47241" y="1405198"/>
            <a:ext cx="6286725" cy="95259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Quark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cottage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cheese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and similar varieties of white acid-set cheese can be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produced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milk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Investigate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experimentally and study the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the resulting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product.</a:t>
            </a:r>
            <a:endParaRPr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body" idx="4294967295"/>
          </p:nvPr>
        </p:nvSpPr>
        <p:spPr>
          <a:xfrm>
            <a:off x="3995351" y="3064476"/>
            <a:ext cx="906163" cy="881448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BAB3F09C-C261-4290-A61C-1E4D97AEBB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2</a:t>
            </a:fld>
            <a:endParaRPr lang="en-GB" sz="1400" dirty="0"/>
          </a:p>
        </p:txBody>
      </p:sp>
      <p:pic>
        <p:nvPicPr>
          <p:cNvPr id="1026" name="Picture 2" descr="C:\Users\Ljiljana\Downloads\image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46" y="2814292"/>
            <a:ext cx="2256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jiljana\Downloads\Image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35" y="2796292"/>
            <a:ext cx="2304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525177"/>
            <a:ext cx="5467541" cy="1124712"/>
          </a:xfrm>
        </p:spPr>
        <p:txBody>
          <a:bodyPr>
            <a:normAutofit/>
          </a:bodyPr>
          <a:lstStyle/>
          <a:p>
            <a:r>
              <a:rPr lang="hr-HR" sz="3600" dirty="0" smtClean="0"/>
              <a:t>Process of determining milk fat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 weighing 3 grams of each cheese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 putting them in special test tubes with measures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  </a:t>
            </a:r>
            <a:r>
              <a:rPr lang="hr-HR" dirty="0" smtClean="0"/>
              <a:t>adding </a:t>
            </a:r>
            <a:r>
              <a:rPr lang="hr-HR" dirty="0"/>
              <a:t>isomeric alcohol </a:t>
            </a:r>
            <a:r>
              <a:rPr lang="hr-HR" dirty="0" smtClean="0"/>
              <a:t>and sulfuric acid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 putting the sample in the centrifuge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  separation of the milk fat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20</a:t>
            </a:fld>
            <a:endParaRPr lang="en-GB" sz="1400" dirty="0"/>
          </a:p>
        </p:txBody>
      </p:sp>
      <p:pic>
        <p:nvPicPr>
          <p:cNvPr id="1026" name="Picture 2" descr="C:\Users\Ljiljana\Pictures\2018-03-03 sir\sir 8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05" y="2734573"/>
            <a:ext cx="2231366" cy="167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79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/>
              <a:t>Bacterial growth medium</a:t>
            </a:r>
            <a:br>
              <a:rPr lang="hr-HR" sz="4000" dirty="0" smtClean="0"/>
            </a:br>
            <a:endParaRPr lang="hr-H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sz="1800" dirty="0" smtClean="0"/>
              <a:t>  agar plates </a:t>
            </a:r>
            <a:r>
              <a:rPr lang="hr-HR" sz="1800" dirty="0" smtClean="0">
                <a:sym typeface="Wingdings" panose="05000000000000000000" pitchFamily="2" charset="2"/>
              </a:rPr>
              <a:t> agar and nutrients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800" dirty="0">
                <a:sym typeface="Wingdings" panose="05000000000000000000" pitchFamily="2" charset="2"/>
              </a:rPr>
              <a:t>   unicellular organisms, blood serum, ammonium </a:t>
            </a:r>
            <a:r>
              <a:rPr lang="hr-HR" sz="1800" dirty="0" smtClean="0">
                <a:sym typeface="Wingdings" panose="05000000000000000000" pitchFamily="2" charset="2"/>
              </a:rPr>
              <a:t>salts or glucose </a:t>
            </a:r>
            <a:r>
              <a:rPr lang="hr-HR" sz="1800" dirty="0">
                <a:sym typeface="Wingdings" panose="05000000000000000000" pitchFamily="2" charset="2"/>
              </a:rPr>
              <a:t>can be </a:t>
            </a:r>
            <a:r>
              <a:rPr lang="hr-HR" sz="1800" dirty="0" smtClean="0">
                <a:sym typeface="Wingdings" panose="05000000000000000000" pitchFamily="2" charset="2"/>
              </a:rPr>
              <a:t>added</a:t>
            </a:r>
          </a:p>
          <a:p>
            <a:pPr>
              <a:buFont typeface="Arial" panose="020B0604020202020204" pitchFamily="34" charset="0"/>
              <a:buChar char="•"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21</a:t>
            </a:fld>
            <a:endParaRPr lang="en-GB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336" y="2699258"/>
            <a:ext cx="1826373" cy="182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85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Ph meter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70121" y="4844402"/>
            <a:ext cx="547688" cy="205740"/>
          </a:xfrm>
        </p:spPr>
        <p:txBody>
          <a:bodyPr/>
          <a:lstStyle/>
          <a:p>
            <a:fld id="{00000000-1234-1234-1234-123412341234}" type="slidenum">
              <a:rPr lang="en-GB" sz="1400" smtClean="0"/>
              <a:pPr/>
              <a:t>22</a:t>
            </a:fld>
            <a:endParaRPr lang="en-GB" sz="1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21" y="2556700"/>
            <a:ext cx="1648364" cy="190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1440611"/>
            <a:ext cx="6159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Measures the concentration of hydroden ions in the sample</a:t>
            </a:r>
          </a:p>
          <a:p>
            <a:r>
              <a:rPr lang="hr-HR" dirty="0" smtClean="0"/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6442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67550" y="702283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000" dirty="0"/>
              <a:t>Outline</a:t>
            </a:r>
            <a:endParaRPr sz="4000" dirty="0"/>
          </a:p>
        </p:txBody>
      </p:sp>
      <p:graphicFrame>
        <p:nvGraphicFramePr>
          <p:cNvPr id="2" name="Dijagram 1">
            <a:extLst>
              <a:ext uri="{FF2B5EF4-FFF2-40B4-BE49-F238E27FC236}">
                <a16:creationId xmlns="" xmlns:a16="http://schemas.microsoft.com/office/drawing/2014/main" id="{ED181BC9-FEF5-4AFC-A35D-683CE8D7AB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9125390"/>
              </p:ext>
            </p:extLst>
          </p:nvPr>
        </p:nvGraphicFramePr>
        <p:xfrm>
          <a:off x="467549" y="1527317"/>
          <a:ext cx="5919901" cy="3367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C66F86CD-F34B-4E28-8174-433A75A55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" indent="0">
              <a:buNone/>
            </a:pPr>
            <a:r>
              <a:rPr lang="hr-HR" dirty="0"/>
              <a:t> 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C4B6AB9B-4AA7-4672-A30B-37F82FCE8D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3</a:t>
            </a:fld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269" y="445025"/>
            <a:ext cx="6129955" cy="572700"/>
          </a:xfrm>
        </p:spPr>
        <p:txBody>
          <a:bodyPr>
            <a:noAutofit/>
          </a:bodyPr>
          <a:lstStyle/>
          <a:p>
            <a:r>
              <a:rPr lang="hr-HR" sz="4000" dirty="0" smtClean="0"/>
              <a:t>Quark cheese</a:t>
            </a:r>
            <a:endParaRPr lang="hr-HR" sz="4000"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buNone/>
            </a:pP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hr-HR" dirty="0" smtClean="0"/>
              <a:t>Made out of milk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hr-HR" dirty="0"/>
              <a:t>Soft </a:t>
            </a:r>
            <a:r>
              <a:rPr lang="hr-HR" dirty="0" smtClean="0"/>
              <a:t>in </a:t>
            </a:r>
            <a:r>
              <a:rPr lang="hr-HR" dirty="0"/>
              <a:t>consistency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hr-HR" dirty="0" smtClean="0"/>
              <a:t>White color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r>
              <a:rPr lang="hr-HR" dirty="0" smtClean="0"/>
              <a:t>Fresh cheese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hr-HR" dirty="0" smtClean="0"/>
          </a:p>
          <a:p>
            <a:pPr marL="285750" indent="-285750">
              <a:spcBef>
                <a:spcPts val="1200"/>
              </a:spcBef>
              <a:spcAft>
                <a:spcPts val="1200"/>
              </a:spcAft>
            </a:pPr>
            <a:endParaRPr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2BE0725E-BF05-4428-A22B-CD29ED0B11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4</a:t>
            </a:fld>
            <a:endParaRPr lang="en-GB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81" y="2927651"/>
            <a:ext cx="3091872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784" y="450507"/>
            <a:ext cx="2088000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885" y="445025"/>
            <a:ext cx="6039339" cy="572700"/>
          </a:xfrm>
        </p:spPr>
        <p:txBody>
          <a:bodyPr>
            <a:noAutofit/>
          </a:bodyPr>
          <a:lstStyle/>
          <a:p>
            <a:r>
              <a:rPr lang="hr-HR" sz="4000" dirty="0" smtClean="0"/>
              <a:t>Basic ingredients</a:t>
            </a:r>
            <a:endParaRPr lang="hr-HR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775" y="1351005"/>
            <a:ext cx="6390450" cy="3217870"/>
          </a:xfrm>
        </p:spPr>
        <p:txBody>
          <a:bodyPr/>
          <a:lstStyle/>
          <a:p>
            <a:pPr marL="85725" indent="0">
              <a:buNone/>
            </a:pPr>
            <a:endParaRPr lang="hr-HR" dirty="0" smtClean="0"/>
          </a:p>
          <a:p>
            <a:pPr marL="85725" indent="0">
              <a:buNone/>
            </a:pPr>
            <a:endParaRPr lang="hr-HR" dirty="0"/>
          </a:p>
          <a:p>
            <a:pPr marL="85725" indent="0">
              <a:buNone/>
            </a:pPr>
            <a:endParaRPr lang="hr-HR" dirty="0" smtClean="0"/>
          </a:p>
          <a:p>
            <a:pPr marL="85725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                       cheese ingredients</a:t>
            </a:r>
          </a:p>
          <a:p>
            <a:pPr marL="85725" indent="0">
              <a:buNone/>
            </a:pPr>
            <a:endParaRPr lang="hr-HR" dirty="0"/>
          </a:p>
          <a:p>
            <a:pPr marL="85725" indent="0">
              <a:buNone/>
            </a:pPr>
            <a:endParaRPr lang="hr-HR" dirty="0" smtClean="0"/>
          </a:p>
          <a:p>
            <a:pPr marL="85725" indent="0">
              <a:buNone/>
            </a:pPr>
            <a:endParaRPr lang="hr-HR" dirty="0"/>
          </a:p>
          <a:p>
            <a:pPr marL="85725" indent="0">
              <a:buNone/>
            </a:pPr>
            <a:endParaRPr lang="hr-HR" dirty="0" smtClean="0"/>
          </a:p>
          <a:p>
            <a:pPr marL="85725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water      proteins (casein</a:t>
            </a:r>
            <a:r>
              <a:rPr lang="hr-HR" dirty="0"/>
              <a:t>)    </a:t>
            </a:r>
            <a:r>
              <a:rPr lang="hr-HR" dirty="0" smtClean="0"/>
              <a:t>carbohydrates (lactose)      milk fat   </a:t>
            </a:r>
            <a:endParaRPr lang="hr-HR" dirty="0"/>
          </a:p>
          <a:p>
            <a:pPr marL="85725" indent="0">
              <a:buNone/>
            </a:pPr>
            <a:endParaRPr lang="hr-HR" i="1" dirty="0"/>
          </a:p>
          <a:p>
            <a:pPr marL="85725" indent="0">
              <a:buNone/>
            </a:pPr>
            <a:r>
              <a:rPr lang="hr-HR" dirty="0" smtClean="0"/>
              <a:t>      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5</a:t>
            </a:fld>
            <a:endParaRPr lang="en-GB" sz="1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688757" y="2298357"/>
            <a:ext cx="848497" cy="6507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660822" y="2413686"/>
            <a:ext cx="313037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27157" y="2265406"/>
            <a:ext cx="1573427" cy="7249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707027" y="2413686"/>
            <a:ext cx="313038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5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946" y="477725"/>
            <a:ext cx="5937143" cy="572700"/>
          </a:xfrm>
        </p:spPr>
        <p:txBody>
          <a:bodyPr>
            <a:noAutofit/>
          </a:bodyPr>
          <a:lstStyle/>
          <a:p>
            <a:r>
              <a:rPr lang="hr-HR" sz="4000" dirty="0" smtClean="0"/>
              <a:t>ingredients</a:t>
            </a:r>
            <a:endParaRPr lang="hr-HR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775" y="1268627"/>
            <a:ext cx="6390450" cy="3300248"/>
          </a:xfrm>
        </p:spPr>
        <p:txBody>
          <a:bodyPr/>
          <a:lstStyle/>
          <a:p>
            <a:r>
              <a:rPr lang="hr-HR" dirty="0" smtClean="0"/>
              <a:t>Milk fat – globules</a:t>
            </a:r>
          </a:p>
          <a:p>
            <a:pPr marL="85725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-  flavour ingredients </a:t>
            </a:r>
          </a:p>
          <a:p>
            <a:pPr marL="85725" indent="0">
              <a:buNone/>
            </a:pPr>
            <a:r>
              <a:rPr lang="hr-HR" dirty="0"/>
              <a:t>                  -  vitamins </a:t>
            </a:r>
            <a:r>
              <a:rPr lang="hr-HR" dirty="0" smtClean="0"/>
              <a:t>dissolved</a:t>
            </a:r>
          </a:p>
          <a:p>
            <a:pPr marL="85725" indent="0">
              <a:buNone/>
            </a:pPr>
            <a:endParaRPr lang="hr-HR" dirty="0"/>
          </a:p>
          <a:p>
            <a:r>
              <a:rPr lang="hr-HR" dirty="0" smtClean="0"/>
              <a:t>Lactose - </a:t>
            </a:r>
            <a:r>
              <a:rPr lang="en-US" dirty="0" smtClean="0"/>
              <a:t>composed  </a:t>
            </a:r>
            <a:r>
              <a:rPr lang="hr-HR" dirty="0" smtClean="0"/>
              <a:t>of</a:t>
            </a:r>
            <a:r>
              <a:rPr lang="en-US" dirty="0" smtClean="0"/>
              <a:t> </a:t>
            </a:r>
            <a:r>
              <a:rPr lang="en-US" dirty="0"/>
              <a:t>glucose and galactose </a:t>
            </a:r>
            <a:endParaRPr lang="hr-HR" dirty="0" smtClean="0"/>
          </a:p>
          <a:p>
            <a:pPr marL="85725" indent="0">
              <a:buNone/>
            </a:pPr>
            <a:r>
              <a:rPr lang="hr-HR" dirty="0" smtClean="0"/>
              <a:t>                 - lactic acid</a:t>
            </a:r>
          </a:p>
          <a:p>
            <a:pPr marL="85725" indent="0">
              <a:buNone/>
            </a:pPr>
            <a:endParaRPr lang="hr-HR" dirty="0"/>
          </a:p>
          <a:p>
            <a:pPr marL="85725" indent="0">
              <a:buNone/>
            </a:pPr>
            <a:endParaRPr lang="hr-HR" dirty="0"/>
          </a:p>
          <a:p>
            <a:r>
              <a:rPr lang="hr-HR" dirty="0" smtClean="0"/>
              <a:t>Protein (casein) - </a:t>
            </a:r>
            <a:r>
              <a:rPr lang="en-US" dirty="0" smtClean="0"/>
              <a:t>amino acid</a:t>
            </a:r>
            <a:endParaRPr lang="hr-HR" dirty="0" smtClean="0"/>
          </a:p>
          <a:p>
            <a:pPr marL="85725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         - coagulation </a:t>
            </a:r>
          </a:p>
          <a:p>
            <a:pPr marL="85725" indent="0">
              <a:buNone/>
            </a:pPr>
            <a:endParaRPr lang="hr-HR" dirty="0"/>
          </a:p>
          <a:p>
            <a:pPr marL="85725" indent="0">
              <a:buNone/>
            </a:pPr>
            <a:endParaRPr lang="hr-HR" dirty="0" smtClean="0"/>
          </a:p>
          <a:p>
            <a:r>
              <a:rPr lang="hr-HR" dirty="0" smtClean="0"/>
              <a:t>Water – bounded</a:t>
            </a:r>
          </a:p>
          <a:p>
            <a:pPr marL="85725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- unbounded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6361915" y="4628712"/>
            <a:ext cx="411525" cy="393600"/>
          </a:xfrm>
        </p:spPr>
        <p:txBody>
          <a:bodyPr/>
          <a:lstStyle/>
          <a:p>
            <a:fld id="{00000000-1234-1234-1234-123412341234}" type="slidenum">
              <a:rPr lang="en-GB" sz="1400" smtClean="0"/>
              <a:pPr/>
              <a:t>6</a:t>
            </a:fld>
            <a:endParaRPr lang="en-GB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59" y="1756890"/>
            <a:ext cx="1849519" cy="129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1"/>
          <a:stretch/>
        </p:blipFill>
        <p:spPr bwMode="auto">
          <a:xfrm>
            <a:off x="3561407" y="378801"/>
            <a:ext cx="1653144" cy="137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835611" y="378801"/>
            <a:ext cx="733167" cy="1978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588476" y="980303"/>
            <a:ext cx="939116" cy="875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68778" y="117191"/>
            <a:ext cx="1116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g</a:t>
            </a:r>
            <a:r>
              <a:rPr lang="hr-HR" sz="1400" dirty="0" smtClean="0"/>
              <a:t>lobule of fat</a:t>
            </a:r>
            <a:endParaRPr lang="hr-HR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642920" y="947412"/>
            <a:ext cx="1042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water</a:t>
            </a:r>
            <a:endParaRPr lang="hr-HR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53" y="3262184"/>
            <a:ext cx="2363315" cy="144162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4168346" y="3048000"/>
            <a:ext cx="354227" cy="79907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68131" y="2619632"/>
            <a:ext cx="1367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 smtClean="0"/>
              <a:t>Hydrogen bond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271010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67550" y="732848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0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Demonstration of the phenomenon</a:t>
            </a:r>
            <a:endParaRPr sz="4000" dirty="0">
              <a:latin typeface="Tw Cen MT Condensed" panose="020B0606020104020203" pitchFamily="34" charset="-18"/>
              <a:ea typeface="Droid Sans"/>
              <a:cs typeface="Droid Sans"/>
              <a:sym typeface="Droid Sans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262094" y="1540245"/>
            <a:ext cx="6390450" cy="3212987"/>
          </a:xfrm>
          <a:prstGeom prst="rect">
            <a:avLst/>
          </a:prstGeom>
          <a:solidFill>
            <a:srgbClr val="A2C4C9"/>
          </a:solidFill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285750" indent="-285750"/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heese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productio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n -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coagulation of protein (curdling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- b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acid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(acetic acid)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sour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curd 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811199E2-4452-4917-BCCF-E6BB89316F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7</a:t>
            </a:fld>
            <a:endParaRPr lang="en-GB" sz="1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t="55393" r="3288" b="12311"/>
          <a:stretch/>
        </p:blipFill>
        <p:spPr bwMode="auto">
          <a:xfrm>
            <a:off x="617838" y="2776150"/>
            <a:ext cx="5678963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1449" y="4036150"/>
            <a:ext cx="135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 smtClean="0"/>
              <a:t>Native conformation</a:t>
            </a:r>
            <a:endParaRPr lang="hr-HR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679091" y="4082315"/>
            <a:ext cx="147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C</a:t>
            </a:r>
            <a:r>
              <a:rPr lang="hr-HR" sz="1200" dirty="0" smtClean="0"/>
              <a:t>oagulation</a:t>
            </a:r>
            <a:endParaRPr lang="hr-HR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718486" y="4082315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/>
              <a:t>Protein denaturation</a:t>
            </a:r>
            <a:endParaRPr lang="hr-H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540800" y="222422"/>
            <a:ext cx="6390450" cy="96355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hr-HR" sz="4000" dirty="0" smtClean="0"/>
              <a:t>Making of cheese</a:t>
            </a:r>
            <a:br>
              <a:rPr lang="hr-HR" sz="4000" dirty="0" smtClean="0"/>
            </a:br>
            <a:r>
              <a:rPr lang="hr-HR" sz="4000" dirty="0" smtClean="0"/>
              <a:t>materials and methods</a:t>
            </a:r>
            <a:r>
              <a:rPr lang="hr-HR" sz="4400" dirty="0" smtClean="0"/>
              <a:t/>
            </a:r>
            <a:br>
              <a:rPr lang="hr-HR" sz="4400" dirty="0" smtClean="0"/>
            </a:br>
            <a:endParaRPr sz="4400" dirty="0"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405747" y="1525755"/>
            <a:ext cx="6390450" cy="25623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indent="-342900"/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Three types of milk (cow, goat, </a:t>
            </a:r>
          </a:p>
          <a:p>
            <a:pPr marL="0" indent="0">
              <a:buNone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sheep)</a:t>
            </a:r>
          </a:p>
          <a:p>
            <a:pPr indent="-342900"/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V(milk) = 3.5 L</a:t>
            </a:r>
          </a:p>
          <a:p>
            <a:pPr marL="0" indent="0">
              <a:buNone/>
            </a:pP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PROCEDURE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Heated up to boiling point</a:t>
            </a:r>
          </a:p>
          <a:p>
            <a:pPr marL="457200" indent="-457200">
              <a:buFont typeface="+mj-lt"/>
              <a:buAutoNum type="arabicPeriod"/>
            </a:pP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30 ml of acetic acid (vinegar)</a:t>
            </a:r>
          </a:p>
          <a:p>
            <a:pPr marL="457200" indent="-457200">
              <a:buFont typeface="+mj-lt"/>
              <a:buAutoNum type="arabicPeriod"/>
            </a:pP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hey was separated</a:t>
            </a:r>
          </a:p>
          <a:p>
            <a:pPr marL="457200" indent="-457200">
              <a:buFont typeface="+mj-lt"/>
              <a:buAutoNum type="arabicPeriod"/>
            </a:pP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Water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squeezed out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applying weight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75ADEF3C-0F9A-4AFA-AA95-9AC782D651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8</a:t>
            </a:fld>
            <a:endParaRPr lang="en-GB" sz="1400" dirty="0"/>
          </a:p>
        </p:txBody>
      </p:sp>
      <p:pic>
        <p:nvPicPr>
          <p:cNvPr id="6146" name="Picture 2" descr="C:\Users\Ljiljana\Downloads\Image-1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6" y="527222"/>
            <a:ext cx="1691503" cy="1268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jiljana\Downloads\Image-1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6" y="1713471"/>
            <a:ext cx="1691503" cy="1155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jiljana\Downloads\Image-1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7" y="2798103"/>
            <a:ext cx="1691502" cy="1182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67550" y="345602"/>
            <a:ext cx="6390450" cy="81172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hr-HR" sz="4000" dirty="0" smtClean="0"/>
              <a:t>Analysis of chemical properties</a:t>
            </a:r>
            <a:endParaRPr sz="4000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02869" y="1571709"/>
            <a:ext cx="6390450" cy="25623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Dry matter</a:t>
            </a:r>
          </a:p>
          <a:p>
            <a:pPr marL="0" indent="0">
              <a:buNone/>
            </a:pP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Milk fat</a:t>
            </a:r>
          </a:p>
          <a:p>
            <a:pPr marL="0" indent="0">
              <a:buNone/>
            </a:pP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="" xmlns:a16="http://schemas.microsoft.com/office/drawing/2014/main" id="{98617925-36E9-4BA4-9309-59BB2E9AD6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9</a:t>
            </a:fld>
            <a:endParaRPr lang="en-GB" sz="1400" dirty="0"/>
          </a:p>
        </p:txBody>
      </p:sp>
      <p:pic>
        <p:nvPicPr>
          <p:cNvPr id="7170" name="Picture 2" descr="C:\Users\Ljiljana\Downloads\image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70" y="1196339"/>
            <a:ext cx="1398567" cy="104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jiljana\Downloads\image4 (1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0" r="23724" b="5826"/>
          <a:stretch/>
        </p:blipFill>
        <p:spPr bwMode="auto">
          <a:xfrm>
            <a:off x="5258782" y="1196339"/>
            <a:ext cx="1398567" cy="104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jiljana\Downloads\image3 (1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5" r="18235" b="27128"/>
          <a:stretch/>
        </p:blipFill>
        <p:spPr bwMode="auto">
          <a:xfrm>
            <a:off x="3831638" y="2245265"/>
            <a:ext cx="1271870" cy="117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Ljiljana\Downloads\image5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9"/>
          <a:stretch/>
        </p:blipFill>
        <p:spPr bwMode="auto">
          <a:xfrm>
            <a:off x="5365630" y="3459520"/>
            <a:ext cx="1254660" cy="103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4013" y="2268167"/>
            <a:ext cx="172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desiccator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05100" y="2401929"/>
            <a:ext cx="137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analytical scale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9936" y="4493510"/>
            <a:ext cx="1668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pH-meter</a:t>
            </a:r>
            <a:endParaRPr lang="hr-HR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000988" y="3436063"/>
            <a:ext cx="1631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centrifuge</a:t>
            </a:r>
          </a:p>
        </p:txBody>
      </p:sp>
      <p:pic>
        <p:nvPicPr>
          <p:cNvPr id="2050" name="Picture 2" descr="C:\Users\Ljiljana\Pictures\2018-03-03 sir\sir 88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44" y="3512943"/>
            <a:ext cx="1353501" cy="101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44594" y="4647398"/>
            <a:ext cx="184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</a:t>
            </a:r>
            <a:r>
              <a:rPr lang="hr-HR" dirty="0" smtClean="0"/>
              <a:t>est tubes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C1C93EF2-4785-427F-84A5-F1666490E9C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958</TotalTime>
  <Words>1000</Words>
  <Application>Microsoft Office PowerPoint</Application>
  <PresentationFormat>Custom</PresentationFormat>
  <Paragraphs>263</Paragraphs>
  <Slides>22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Integral</vt:lpstr>
      <vt:lpstr>4. Making quark </vt:lpstr>
      <vt:lpstr>1. Making quark</vt:lpstr>
      <vt:lpstr>Outline</vt:lpstr>
      <vt:lpstr>Quark cheese</vt:lpstr>
      <vt:lpstr>Basic ingredients</vt:lpstr>
      <vt:lpstr>ingredients</vt:lpstr>
      <vt:lpstr>Demonstration of the phenomenon</vt:lpstr>
      <vt:lpstr>Making of cheese materials and methods </vt:lpstr>
      <vt:lpstr>Analysis of chemical properties</vt:lpstr>
      <vt:lpstr>Microbiological analysis</vt:lpstr>
      <vt:lpstr>RESULTS - Microbiological analysis</vt:lpstr>
      <vt:lpstr>Results - whey volume and cheese mass</vt:lpstr>
      <vt:lpstr>Results - chemical analysis</vt:lpstr>
      <vt:lpstr>Conclusion</vt:lpstr>
      <vt:lpstr>Literature</vt:lpstr>
      <vt:lpstr>Thank you!</vt:lpstr>
      <vt:lpstr>COAGULATION OF PROTEIN</vt:lpstr>
      <vt:lpstr>PowerPoint Presentation</vt:lpstr>
      <vt:lpstr>KJELDAHL method - proteins</vt:lpstr>
      <vt:lpstr>Process of determining milk fat</vt:lpstr>
      <vt:lpstr>Bacterial growth medium </vt:lpstr>
      <vt:lpstr>Ph meter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Name of the Problem</dc:title>
  <dc:creator>Ljiljana</dc:creator>
  <cp:lastModifiedBy>Ljiljana</cp:lastModifiedBy>
  <cp:revision>74</cp:revision>
  <dcterms:modified xsi:type="dcterms:W3CDTF">2018-07-06T09:08:22Z</dcterms:modified>
</cp:coreProperties>
</file>