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29" r:id="rId1"/>
  </p:sldMasterIdLst>
  <p:notesMasterIdLst>
    <p:notesMasterId r:id="rId25"/>
  </p:notesMasterIdLst>
  <p:sldIdLst>
    <p:sldId id="256" r:id="rId2"/>
    <p:sldId id="257" r:id="rId3"/>
    <p:sldId id="258" r:id="rId4"/>
    <p:sldId id="259" r:id="rId5"/>
    <p:sldId id="260" r:id="rId6"/>
    <p:sldId id="269" r:id="rId7"/>
    <p:sldId id="274" r:id="rId8"/>
    <p:sldId id="270" r:id="rId9"/>
    <p:sldId id="273" r:id="rId10"/>
    <p:sldId id="275" r:id="rId11"/>
    <p:sldId id="264" r:id="rId12"/>
    <p:sldId id="271" r:id="rId13"/>
    <p:sldId id="272" r:id="rId14"/>
    <p:sldId id="265" r:id="rId15"/>
    <p:sldId id="280" r:id="rId16"/>
    <p:sldId id="266" r:id="rId17"/>
    <p:sldId id="267" r:id="rId18"/>
    <p:sldId id="268" r:id="rId19"/>
    <p:sldId id="276" r:id="rId20"/>
    <p:sldId id="277" r:id="rId21"/>
    <p:sldId id="278" r:id="rId22"/>
    <p:sldId id="279" r:id="rId23"/>
    <p:sldId id="263" r:id="rId2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6C0"/>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1" autoAdjust="0"/>
    <p:restoredTop sz="94660"/>
  </p:normalViewPr>
  <p:slideViewPr>
    <p:cSldViewPr snapToGrid="0">
      <p:cViewPr varScale="1">
        <p:scale>
          <a:sx n="108" d="100"/>
          <a:sy n="108" d="100"/>
        </p:scale>
        <p:origin x="1978" y="86"/>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F02F2-B092-49F4-A352-404FE572758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r-HR"/>
        </a:p>
      </dgm:t>
    </dgm:pt>
    <dgm:pt modelId="{C5CFF719-71D4-44D8-883E-877AE403F6A4}">
      <dgm:prSet phldrT="[Tekst]"/>
      <dgm:spPr>
        <a:solidFill>
          <a:srgbClr val="58B6C0"/>
        </a:solidFill>
        <a:ln>
          <a:solidFill>
            <a:srgbClr val="58B6C0"/>
          </a:solidFill>
        </a:ln>
      </dgm:spPr>
      <dgm:t>
        <a:bodyPr/>
        <a:lstStyle/>
        <a:p>
          <a:r>
            <a:rPr lang="hr-HR" dirty="0"/>
            <a:t> </a:t>
          </a:r>
        </a:p>
      </dgm:t>
    </dgm:pt>
    <dgm:pt modelId="{6DF1C2B7-2380-46EB-8AB7-BFAE43A88017}" type="parTrans" cxnId="{E36E90CD-F975-4B4C-B465-EA38902EF049}">
      <dgm:prSet/>
      <dgm:spPr/>
      <dgm:t>
        <a:bodyPr/>
        <a:lstStyle/>
        <a:p>
          <a:endParaRPr lang="hr-HR"/>
        </a:p>
      </dgm:t>
    </dgm:pt>
    <dgm:pt modelId="{4D1A18B5-B1BA-4E37-B48B-40F59E65B3D7}" type="sibTrans" cxnId="{E36E90CD-F975-4B4C-B465-EA38902EF049}">
      <dgm:prSet/>
      <dgm:spPr/>
      <dgm:t>
        <a:bodyPr/>
        <a:lstStyle/>
        <a:p>
          <a:endParaRPr lang="hr-HR"/>
        </a:p>
      </dgm:t>
    </dgm:pt>
    <dgm:pt modelId="{6E2C64CC-BBA1-4864-82B0-C04182FE6CFA}">
      <dgm:prSet phldrT="[Tekst]" custT="1"/>
      <dgm:spPr>
        <a:ln>
          <a:solidFill>
            <a:srgbClr val="58B6C0"/>
          </a:solidFill>
        </a:ln>
      </dgm:spPr>
      <dgm:t>
        <a:bodyPr/>
        <a:lstStyle/>
        <a:p>
          <a:pPr>
            <a:buFontTx/>
            <a:buNone/>
          </a:pPr>
          <a:r>
            <a:rPr lang="en-US" sz="2400" noProof="0" dirty="0">
              <a:solidFill>
                <a:schemeClr val="bg2">
                  <a:lumMod val="10000"/>
                </a:schemeClr>
              </a:solidFill>
              <a:latin typeface="+mj-lt"/>
            </a:rPr>
            <a:t>Theoretical introduction</a:t>
          </a:r>
        </a:p>
      </dgm:t>
    </dgm:pt>
    <dgm:pt modelId="{147A4D4D-A6EA-40CD-A2CD-0C79097DADBA}" type="parTrans" cxnId="{3D54F034-95B3-41F1-86D6-3EB0187C60A0}">
      <dgm:prSet/>
      <dgm:spPr/>
      <dgm:t>
        <a:bodyPr/>
        <a:lstStyle/>
        <a:p>
          <a:endParaRPr lang="hr-HR"/>
        </a:p>
      </dgm:t>
    </dgm:pt>
    <dgm:pt modelId="{6820D26E-DF2A-4EEB-B44A-ED76E605BF4B}" type="sibTrans" cxnId="{3D54F034-95B3-41F1-86D6-3EB0187C60A0}">
      <dgm:prSet/>
      <dgm:spPr/>
      <dgm:t>
        <a:bodyPr/>
        <a:lstStyle/>
        <a:p>
          <a:endParaRPr lang="hr-HR"/>
        </a:p>
      </dgm:t>
    </dgm:pt>
    <dgm:pt modelId="{5BD72E14-4ADC-4934-81D0-C467785A222F}">
      <dgm:prSet phldrT="[Tekst]"/>
      <dgm:spPr>
        <a:solidFill>
          <a:srgbClr val="58B6C0"/>
        </a:solidFill>
        <a:ln>
          <a:solidFill>
            <a:srgbClr val="58B6C0"/>
          </a:solidFill>
        </a:ln>
      </dgm:spPr>
      <dgm:t>
        <a:bodyPr/>
        <a:lstStyle/>
        <a:p>
          <a:r>
            <a:rPr lang="en-US" noProof="0" dirty="0"/>
            <a:t> </a:t>
          </a:r>
        </a:p>
      </dgm:t>
    </dgm:pt>
    <dgm:pt modelId="{5B4FBFFA-50FC-4035-899C-A854ED5335DE}" type="parTrans" cxnId="{15479595-33F0-4A5E-A560-59E398BC4E80}">
      <dgm:prSet/>
      <dgm:spPr/>
      <dgm:t>
        <a:bodyPr/>
        <a:lstStyle/>
        <a:p>
          <a:endParaRPr lang="hr-HR"/>
        </a:p>
      </dgm:t>
    </dgm:pt>
    <dgm:pt modelId="{1B045B32-A70B-408C-8A2B-9F0542B3AD7D}" type="sibTrans" cxnId="{15479595-33F0-4A5E-A560-59E398BC4E80}">
      <dgm:prSet/>
      <dgm:spPr/>
      <dgm:t>
        <a:bodyPr/>
        <a:lstStyle/>
        <a:p>
          <a:endParaRPr lang="hr-HR"/>
        </a:p>
      </dgm:t>
    </dgm:pt>
    <dgm:pt modelId="{8C9F75BF-388F-4DDD-AF9B-D2F2F24E276F}">
      <dgm:prSet phldrT="[Tekst]" custT="1"/>
      <dgm:spPr>
        <a:ln>
          <a:solidFill>
            <a:srgbClr val="58B6C0"/>
          </a:solidFill>
        </a:ln>
      </dgm:spPr>
      <dgm:t>
        <a:bodyPr/>
        <a:lstStyle/>
        <a:p>
          <a:pPr>
            <a:buFontTx/>
            <a:buNone/>
          </a:pPr>
          <a:r>
            <a:rPr lang="en-US" sz="2400" noProof="0" dirty="0">
              <a:latin typeface="Tw Cen MT Condensed" panose="020B0606020104020203" pitchFamily="34" charset="-18"/>
            </a:rPr>
            <a:t>Experiment</a:t>
          </a:r>
        </a:p>
      </dgm:t>
    </dgm:pt>
    <dgm:pt modelId="{38212C4C-B919-4419-B516-91E242EA6B9E}" type="parTrans" cxnId="{7A3D3900-4A8E-41A1-8713-FBF3E7792738}">
      <dgm:prSet/>
      <dgm:spPr/>
      <dgm:t>
        <a:bodyPr/>
        <a:lstStyle/>
        <a:p>
          <a:endParaRPr lang="hr-HR"/>
        </a:p>
      </dgm:t>
    </dgm:pt>
    <dgm:pt modelId="{2C8E9B33-51F8-44D1-84C5-BB802A5FFE77}" type="sibTrans" cxnId="{7A3D3900-4A8E-41A1-8713-FBF3E7792738}">
      <dgm:prSet/>
      <dgm:spPr/>
      <dgm:t>
        <a:bodyPr/>
        <a:lstStyle/>
        <a:p>
          <a:endParaRPr lang="hr-HR"/>
        </a:p>
      </dgm:t>
    </dgm:pt>
    <dgm:pt modelId="{85C6C629-F7D8-4B74-8731-E5058C1329C2}">
      <dgm:prSet phldrT="[Tekst]"/>
      <dgm:spPr>
        <a:solidFill>
          <a:srgbClr val="58B6C0"/>
        </a:solidFill>
        <a:ln>
          <a:solidFill>
            <a:srgbClr val="58B6C0"/>
          </a:solidFill>
        </a:ln>
      </dgm:spPr>
      <dgm:t>
        <a:bodyPr/>
        <a:lstStyle/>
        <a:p>
          <a:r>
            <a:rPr lang="en-US" noProof="0" dirty="0"/>
            <a:t> </a:t>
          </a:r>
        </a:p>
      </dgm:t>
    </dgm:pt>
    <dgm:pt modelId="{7B607DD5-1368-452E-A48D-87DB64BD385D}" type="parTrans" cxnId="{E0FC3DAB-FCAE-499B-A649-858D79602D10}">
      <dgm:prSet/>
      <dgm:spPr/>
      <dgm:t>
        <a:bodyPr/>
        <a:lstStyle/>
        <a:p>
          <a:endParaRPr lang="hr-HR"/>
        </a:p>
      </dgm:t>
    </dgm:pt>
    <dgm:pt modelId="{A1594DFE-8356-4374-A4BF-29E12691CE36}" type="sibTrans" cxnId="{E0FC3DAB-FCAE-499B-A649-858D79602D10}">
      <dgm:prSet/>
      <dgm:spPr/>
      <dgm:t>
        <a:bodyPr/>
        <a:lstStyle/>
        <a:p>
          <a:endParaRPr lang="hr-HR"/>
        </a:p>
      </dgm:t>
    </dgm:pt>
    <dgm:pt modelId="{79209411-0392-4901-A095-706FD7C43389}">
      <dgm:prSet phldrT="[Tekst]" custT="1"/>
      <dgm:spPr>
        <a:ln>
          <a:solidFill>
            <a:srgbClr val="58B6C0"/>
          </a:solidFill>
        </a:ln>
      </dgm:spPr>
      <dgm:t>
        <a:bodyPr/>
        <a:lstStyle/>
        <a:p>
          <a:pPr>
            <a:buFontTx/>
            <a:buNone/>
          </a:pPr>
          <a:r>
            <a:rPr lang="en-US" sz="2400" noProof="0" dirty="0">
              <a:latin typeface="Tw Cen MT Condensed" panose="020B0606020104020203" pitchFamily="34" charset="-18"/>
            </a:rPr>
            <a:t>Results</a:t>
          </a:r>
        </a:p>
      </dgm:t>
    </dgm:pt>
    <dgm:pt modelId="{03D164EF-D9A5-4C65-AF82-46582A54772E}" type="parTrans" cxnId="{A9F5EDDF-ADB0-443C-8E6D-5C547ACB3312}">
      <dgm:prSet/>
      <dgm:spPr/>
      <dgm:t>
        <a:bodyPr/>
        <a:lstStyle/>
        <a:p>
          <a:endParaRPr lang="hr-HR"/>
        </a:p>
      </dgm:t>
    </dgm:pt>
    <dgm:pt modelId="{DFCFF5FF-F776-4CA2-8813-B3ECBDCAE17D}" type="sibTrans" cxnId="{A9F5EDDF-ADB0-443C-8E6D-5C547ACB3312}">
      <dgm:prSet/>
      <dgm:spPr/>
      <dgm:t>
        <a:bodyPr/>
        <a:lstStyle/>
        <a:p>
          <a:endParaRPr lang="hr-HR"/>
        </a:p>
      </dgm:t>
    </dgm:pt>
    <dgm:pt modelId="{FB66A388-CD17-4340-AA4B-9A8FDE510B3C}">
      <dgm:prSet phldrT="[Tekst]"/>
      <dgm:spPr>
        <a:ln>
          <a:solidFill>
            <a:srgbClr val="58B6C0"/>
          </a:solidFill>
        </a:ln>
      </dgm:spPr>
      <dgm:t>
        <a:bodyPr/>
        <a:lstStyle/>
        <a:p>
          <a:r>
            <a:rPr lang="en-US" sz="1500" cap="none" noProof="0" dirty="0">
              <a:latin typeface="+mn-lt"/>
            </a:rPr>
            <a:t>Earth worms</a:t>
          </a:r>
          <a:endParaRPr lang="en-US" sz="1500" noProof="0" dirty="0">
            <a:latin typeface="Calibri" panose="020F0502020204030204" pitchFamily="34" charset="0"/>
            <a:cs typeface="Calibri" panose="020F0502020204030204" pitchFamily="34" charset="0"/>
          </a:endParaRPr>
        </a:p>
      </dgm:t>
    </dgm:pt>
    <dgm:pt modelId="{8474DAC3-EA77-4F26-B95E-735DBB844FA4}" type="parTrans" cxnId="{FA4D0EA3-AE61-46C8-9E04-4541A2C7DF83}">
      <dgm:prSet/>
      <dgm:spPr/>
      <dgm:t>
        <a:bodyPr/>
        <a:lstStyle/>
        <a:p>
          <a:endParaRPr lang="hr-HR"/>
        </a:p>
      </dgm:t>
    </dgm:pt>
    <dgm:pt modelId="{01B2E4F2-FD8C-47B1-B7D9-276ACF29EC17}" type="sibTrans" cxnId="{FA4D0EA3-AE61-46C8-9E04-4541A2C7DF83}">
      <dgm:prSet/>
      <dgm:spPr/>
      <dgm:t>
        <a:bodyPr/>
        <a:lstStyle/>
        <a:p>
          <a:endParaRPr lang="hr-HR"/>
        </a:p>
      </dgm:t>
    </dgm:pt>
    <dgm:pt modelId="{4229531A-C367-4245-813D-7A290CC0653B}">
      <dgm:prSet phldrT="[Tekst]"/>
      <dgm:spPr>
        <a:ln>
          <a:solidFill>
            <a:srgbClr val="58B6C0"/>
          </a:solidFill>
        </a:ln>
      </dgm:spPr>
      <dgm:t>
        <a:bodyPr/>
        <a:lstStyle/>
        <a:p>
          <a:r>
            <a:rPr lang="en-US" sz="1500" cap="none" noProof="0" dirty="0">
              <a:latin typeface="+mn-lt"/>
            </a:rPr>
            <a:t>Common earthworm (</a:t>
          </a:r>
          <a:r>
            <a:rPr lang="en-US" sz="1500" i="1" cap="none" noProof="0" dirty="0">
              <a:latin typeface="+mn-lt"/>
            </a:rPr>
            <a:t>Lumbricus terrestris Linnaeus</a:t>
          </a:r>
          <a:r>
            <a:rPr lang="en-US" sz="1500" cap="none" noProof="0" dirty="0">
              <a:latin typeface="+mn-lt"/>
            </a:rPr>
            <a:t>, 1758)</a:t>
          </a:r>
          <a:endParaRPr lang="en-US" sz="1500" noProof="0" dirty="0">
            <a:latin typeface="Calibri" panose="020F0502020204030204" pitchFamily="34" charset="0"/>
            <a:cs typeface="Calibri" panose="020F0502020204030204" pitchFamily="34" charset="0"/>
          </a:endParaRPr>
        </a:p>
      </dgm:t>
    </dgm:pt>
    <dgm:pt modelId="{48DC2B7B-81CE-4394-84DC-926786C05228}" type="parTrans" cxnId="{7D3DD701-00E7-4C59-9D76-608F1931735A}">
      <dgm:prSet/>
      <dgm:spPr/>
      <dgm:t>
        <a:bodyPr/>
        <a:lstStyle/>
        <a:p>
          <a:endParaRPr lang="hr-HR"/>
        </a:p>
      </dgm:t>
    </dgm:pt>
    <dgm:pt modelId="{51660543-A584-4DA7-8F42-FD36CC444D9B}" type="sibTrans" cxnId="{7D3DD701-00E7-4C59-9D76-608F1931735A}">
      <dgm:prSet/>
      <dgm:spPr/>
      <dgm:t>
        <a:bodyPr/>
        <a:lstStyle/>
        <a:p>
          <a:endParaRPr lang="hr-HR"/>
        </a:p>
      </dgm:t>
    </dgm:pt>
    <dgm:pt modelId="{D847DDCD-7415-4AA2-A5D3-3DC95FD9D0CA}">
      <dgm:prSet phldrT="[Tekst]"/>
      <dgm:spPr>
        <a:ln>
          <a:solidFill>
            <a:srgbClr val="58B6C0"/>
          </a:solidFill>
        </a:ln>
      </dgm:spPr>
      <dgm:t>
        <a:bodyPr/>
        <a:lstStyle/>
        <a:p>
          <a:r>
            <a:rPr lang="en-US" sz="1500" noProof="0" dirty="0">
              <a:latin typeface="Calibri" panose="020F0502020204030204" pitchFamily="34" charset="0"/>
              <a:cs typeface="Calibri" panose="020F0502020204030204" pitchFamily="34" charset="0"/>
            </a:rPr>
            <a:t>Experiment 1</a:t>
          </a:r>
        </a:p>
      </dgm:t>
    </dgm:pt>
    <dgm:pt modelId="{B0EDDD6E-50D9-4C15-89D8-79B01218F742}" type="parTrans" cxnId="{CF1FAEB5-6F35-4A05-933B-236629AACB95}">
      <dgm:prSet/>
      <dgm:spPr/>
      <dgm:t>
        <a:bodyPr/>
        <a:lstStyle/>
        <a:p>
          <a:endParaRPr lang="hr-HR"/>
        </a:p>
      </dgm:t>
    </dgm:pt>
    <dgm:pt modelId="{143CA611-55A5-49E0-A023-3C42948E01B3}" type="sibTrans" cxnId="{CF1FAEB5-6F35-4A05-933B-236629AACB95}">
      <dgm:prSet/>
      <dgm:spPr/>
      <dgm:t>
        <a:bodyPr/>
        <a:lstStyle/>
        <a:p>
          <a:endParaRPr lang="hr-HR"/>
        </a:p>
      </dgm:t>
    </dgm:pt>
    <dgm:pt modelId="{DAF4EC00-932B-4B11-A216-678497DA17EC}">
      <dgm:prSet phldrT="[Tekst]"/>
      <dgm:spPr>
        <a:ln>
          <a:solidFill>
            <a:srgbClr val="58B6C0"/>
          </a:solidFill>
        </a:ln>
      </dgm:spPr>
      <dgm:t>
        <a:bodyPr/>
        <a:lstStyle/>
        <a:p>
          <a:r>
            <a:rPr lang="en-US" sz="1500" noProof="0" dirty="0">
              <a:latin typeface="Calibri" panose="020F0502020204030204" pitchFamily="34" charset="0"/>
              <a:cs typeface="Calibri" panose="020F0502020204030204" pitchFamily="34" charset="0"/>
            </a:rPr>
            <a:t>Experiment 2</a:t>
          </a:r>
        </a:p>
      </dgm:t>
    </dgm:pt>
    <dgm:pt modelId="{08CF90E8-EC78-4569-BF03-F9280123C5FE}" type="parTrans" cxnId="{547C4CFC-2FE4-43C7-89A9-F564B8F2BE0D}">
      <dgm:prSet/>
      <dgm:spPr/>
      <dgm:t>
        <a:bodyPr/>
        <a:lstStyle/>
        <a:p>
          <a:endParaRPr lang="hr-HR"/>
        </a:p>
      </dgm:t>
    </dgm:pt>
    <dgm:pt modelId="{58CE06FF-24FC-40F5-BCE6-081D942B7F2F}" type="sibTrans" cxnId="{547C4CFC-2FE4-43C7-89A9-F564B8F2BE0D}">
      <dgm:prSet/>
      <dgm:spPr/>
      <dgm:t>
        <a:bodyPr/>
        <a:lstStyle/>
        <a:p>
          <a:endParaRPr lang="hr-HR"/>
        </a:p>
      </dgm:t>
    </dgm:pt>
    <dgm:pt modelId="{B6599282-9376-4988-9041-28DE1054241D}">
      <dgm:prSet phldrT="[Tekst]" custT="1"/>
      <dgm:spPr>
        <a:ln>
          <a:solidFill>
            <a:srgbClr val="58B6C0"/>
          </a:solidFill>
        </a:ln>
      </dgm:spPr>
      <dgm:t>
        <a:bodyPr/>
        <a:lstStyle/>
        <a:p>
          <a:r>
            <a:rPr lang="en-US" sz="1500" noProof="0" dirty="0">
              <a:latin typeface="Calibri" panose="020F0502020204030204" pitchFamily="34" charset="0"/>
              <a:cs typeface="Calibri" panose="020F0502020204030204" pitchFamily="34" charset="0"/>
            </a:rPr>
            <a:t>Percentage of water and water flow  </a:t>
          </a:r>
        </a:p>
      </dgm:t>
    </dgm:pt>
    <dgm:pt modelId="{70C5FBE2-8A1C-4A11-9579-97C497B85EAC}" type="parTrans" cxnId="{AF9F0797-4B6E-4859-B28E-34E799FF9A5F}">
      <dgm:prSet/>
      <dgm:spPr/>
      <dgm:t>
        <a:bodyPr/>
        <a:lstStyle/>
        <a:p>
          <a:endParaRPr lang="hr-HR"/>
        </a:p>
      </dgm:t>
    </dgm:pt>
    <dgm:pt modelId="{2D015814-6261-40A0-9916-274567336392}" type="sibTrans" cxnId="{AF9F0797-4B6E-4859-B28E-34E799FF9A5F}">
      <dgm:prSet/>
      <dgm:spPr/>
      <dgm:t>
        <a:bodyPr/>
        <a:lstStyle/>
        <a:p>
          <a:endParaRPr lang="hr-HR"/>
        </a:p>
      </dgm:t>
    </dgm:pt>
    <dgm:pt modelId="{C5DAC632-CC39-4A14-AD33-B3DCAC12AA03}">
      <dgm:prSet phldrT="[Tekst]" custT="1"/>
      <dgm:spPr>
        <a:ln>
          <a:solidFill>
            <a:srgbClr val="58B6C0"/>
          </a:solidFill>
        </a:ln>
      </dgm:spPr>
      <dgm:t>
        <a:bodyPr/>
        <a:lstStyle/>
        <a:p>
          <a:r>
            <a:rPr lang="en-US" sz="1500" noProof="0" dirty="0">
              <a:latin typeface="Calibri" panose="020F0502020204030204" pitchFamily="34" charset="0"/>
              <a:cs typeface="Calibri" panose="020F0502020204030204" pitchFamily="34" charset="0"/>
            </a:rPr>
            <a:t>Porosity</a:t>
          </a:r>
        </a:p>
      </dgm:t>
    </dgm:pt>
    <dgm:pt modelId="{4F704AAB-8343-424F-AB7E-F801A2E532EE}" type="parTrans" cxnId="{7385C197-2FAF-4204-876B-BEBAAD8509AB}">
      <dgm:prSet/>
      <dgm:spPr/>
      <dgm:t>
        <a:bodyPr/>
        <a:lstStyle/>
        <a:p>
          <a:endParaRPr lang="hr-HR"/>
        </a:p>
      </dgm:t>
    </dgm:pt>
    <dgm:pt modelId="{48E935AA-042A-4EDD-8AB6-3DE132940F23}" type="sibTrans" cxnId="{7385C197-2FAF-4204-876B-BEBAAD8509AB}">
      <dgm:prSet/>
      <dgm:spPr/>
      <dgm:t>
        <a:bodyPr/>
        <a:lstStyle/>
        <a:p>
          <a:endParaRPr lang="hr-HR"/>
        </a:p>
      </dgm:t>
    </dgm:pt>
    <dgm:pt modelId="{8BE99A28-6188-4084-A183-EBAB84625364}" type="pres">
      <dgm:prSet presAssocID="{4CFF02F2-B092-49F4-A352-404FE5727586}" presName="linearFlow" presStyleCnt="0">
        <dgm:presLayoutVars>
          <dgm:dir/>
          <dgm:animLvl val="lvl"/>
          <dgm:resizeHandles val="exact"/>
        </dgm:presLayoutVars>
      </dgm:prSet>
      <dgm:spPr/>
    </dgm:pt>
    <dgm:pt modelId="{BA07A1EA-AC36-4770-978B-9A18F64B2BF6}" type="pres">
      <dgm:prSet presAssocID="{C5CFF719-71D4-44D8-883E-877AE403F6A4}" presName="composite" presStyleCnt="0"/>
      <dgm:spPr/>
    </dgm:pt>
    <dgm:pt modelId="{96FE3C58-F5B5-486A-B974-493C77B78F12}" type="pres">
      <dgm:prSet presAssocID="{C5CFF719-71D4-44D8-883E-877AE403F6A4}" presName="parentText" presStyleLbl="alignNode1" presStyleIdx="0" presStyleCnt="3" custLinFactNeighborX="2486" custLinFactNeighborY="-46">
        <dgm:presLayoutVars>
          <dgm:chMax val="1"/>
          <dgm:bulletEnabled val="1"/>
        </dgm:presLayoutVars>
      </dgm:prSet>
      <dgm:spPr/>
    </dgm:pt>
    <dgm:pt modelId="{C414619F-02CF-42A3-8C66-623B876B6AAF}" type="pres">
      <dgm:prSet presAssocID="{C5CFF719-71D4-44D8-883E-877AE403F6A4}" presName="descendantText" presStyleLbl="alignAcc1" presStyleIdx="0" presStyleCnt="3" custScaleY="107764" custLinFactNeighborY="-462">
        <dgm:presLayoutVars>
          <dgm:bulletEnabled val="1"/>
        </dgm:presLayoutVars>
      </dgm:prSet>
      <dgm:spPr/>
    </dgm:pt>
    <dgm:pt modelId="{EE86209E-FC2D-4C53-B9E8-9DF2B663227F}" type="pres">
      <dgm:prSet presAssocID="{4D1A18B5-B1BA-4E37-B48B-40F59E65B3D7}" presName="sp" presStyleCnt="0"/>
      <dgm:spPr/>
    </dgm:pt>
    <dgm:pt modelId="{DC6FA5C8-02A8-42DB-B21C-A24339AF9757}" type="pres">
      <dgm:prSet presAssocID="{5BD72E14-4ADC-4934-81D0-C467785A222F}" presName="composite" presStyleCnt="0"/>
      <dgm:spPr/>
    </dgm:pt>
    <dgm:pt modelId="{888A4CF6-6DFC-4763-92CD-785EB1C18309}" type="pres">
      <dgm:prSet presAssocID="{5BD72E14-4ADC-4934-81D0-C467785A222F}" presName="parentText" presStyleLbl="alignNode1" presStyleIdx="1" presStyleCnt="3">
        <dgm:presLayoutVars>
          <dgm:chMax val="1"/>
          <dgm:bulletEnabled val="1"/>
        </dgm:presLayoutVars>
      </dgm:prSet>
      <dgm:spPr/>
    </dgm:pt>
    <dgm:pt modelId="{56919E84-7BA9-4D91-8537-89E127C8D61D}" type="pres">
      <dgm:prSet presAssocID="{5BD72E14-4ADC-4934-81D0-C467785A222F}" presName="descendantText" presStyleLbl="alignAcc1" presStyleIdx="1" presStyleCnt="3" custScaleY="120065">
        <dgm:presLayoutVars>
          <dgm:bulletEnabled val="1"/>
        </dgm:presLayoutVars>
      </dgm:prSet>
      <dgm:spPr/>
    </dgm:pt>
    <dgm:pt modelId="{0A7F0483-A1CF-4393-AAC2-99F6E09AE01D}" type="pres">
      <dgm:prSet presAssocID="{1B045B32-A70B-408C-8A2B-9F0542B3AD7D}" presName="sp" presStyleCnt="0"/>
      <dgm:spPr/>
    </dgm:pt>
    <dgm:pt modelId="{FEFB9EB6-C4D2-4B62-A8BD-719CBC311A04}" type="pres">
      <dgm:prSet presAssocID="{85C6C629-F7D8-4B74-8731-E5058C1329C2}" presName="composite" presStyleCnt="0"/>
      <dgm:spPr/>
    </dgm:pt>
    <dgm:pt modelId="{EE06D0CA-9862-4A99-A23E-E551B72CA373}" type="pres">
      <dgm:prSet presAssocID="{85C6C629-F7D8-4B74-8731-E5058C1329C2}" presName="parentText" presStyleLbl="alignNode1" presStyleIdx="2" presStyleCnt="3">
        <dgm:presLayoutVars>
          <dgm:chMax val="1"/>
          <dgm:bulletEnabled val="1"/>
        </dgm:presLayoutVars>
      </dgm:prSet>
      <dgm:spPr/>
    </dgm:pt>
    <dgm:pt modelId="{38ED8985-F1FE-4BD9-8869-EEE66C524610}" type="pres">
      <dgm:prSet presAssocID="{85C6C629-F7D8-4B74-8731-E5058C1329C2}" presName="descendantText" presStyleLbl="alignAcc1" presStyleIdx="2" presStyleCnt="3" custScaleY="108442">
        <dgm:presLayoutVars>
          <dgm:bulletEnabled val="1"/>
        </dgm:presLayoutVars>
      </dgm:prSet>
      <dgm:spPr/>
    </dgm:pt>
  </dgm:ptLst>
  <dgm:cxnLst>
    <dgm:cxn modelId="{7A3D3900-4A8E-41A1-8713-FBF3E7792738}" srcId="{5BD72E14-4ADC-4934-81D0-C467785A222F}" destId="{8C9F75BF-388F-4DDD-AF9B-D2F2F24E276F}" srcOrd="0" destOrd="0" parTransId="{38212C4C-B919-4419-B516-91E242EA6B9E}" sibTransId="{2C8E9B33-51F8-44D1-84C5-BB802A5FFE77}"/>
    <dgm:cxn modelId="{7D3DD701-00E7-4C59-9D76-608F1931735A}" srcId="{C5CFF719-71D4-44D8-883E-877AE403F6A4}" destId="{4229531A-C367-4245-813D-7A290CC0653B}" srcOrd="2" destOrd="0" parTransId="{48DC2B7B-81CE-4394-84DC-926786C05228}" sibTransId="{51660543-A584-4DA7-8F42-FD36CC444D9B}"/>
    <dgm:cxn modelId="{1F2BEF07-B57D-4B35-9876-151B47784194}" type="presOf" srcId="{6E2C64CC-BBA1-4864-82B0-C04182FE6CFA}" destId="{C414619F-02CF-42A3-8C66-623B876B6AAF}" srcOrd="0" destOrd="0" presId="urn:microsoft.com/office/officeart/2005/8/layout/chevron2"/>
    <dgm:cxn modelId="{EF82EF0D-AA88-482C-B1DB-71698E3436B3}" type="presOf" srcId="{4CFF02F2-B092-49F4-A352-404FE5727586}" destId="{8BE99A28-6188-4084-A183-EBAB84625364}" srcOrd="0" destOrd="0" presId="urn:microsoft.com/office/officeart/2005/8/layout/chevron2"/>
    <dgm:cxn modelId="{94CBC016-67EA-4F26-8474-D3833449E381}" type="presOf" srcId="{B6599282-9376-4988-9041-28DE1054241D}" destId="{38ED8985-F1FE-4BD9-8869-EEE66C524610}" srcOrd="0" destOrd="1" presId="urn:microsoft.com/office/officeart/2005/8/layout/chevron2"/>
    <dgm:cxn modelId="{F7ED471B-CE4B-4B50-AC82-8FE519361E66}" type="presOf" srcId="{8C9F75BF-388F-4DDD-AF9B-D2F2F24E276F}" destId="{56919E84-7BA9-4D91-8537-89E127C8D61D}" srcOrd="0" destOrd="0" presId="urn:microsoft.com/office/officeart/2005/8/layout/chevron2"/>
    <dgm:cxn modelId="{C943AA2C-83DD-41FD-9379-5825FFD941CA}" type="presOf" srcId="{4229531A-C367-4245-813D-7A290CC0653B}" destId="{C414619F-02CF-42A3-8C66-623B876B6AAF}" srcOrd="0" destOrd="2" presId="urn:microsoft.com/office/officeart/2005/8/layout/chevron2"/>
    <dgm:cxn modelId="{3D54F034-95B3-41F1-86D6-3EB0187C60A0}" srcId="{C5CFF719-71D4-44D8-883E-877AE403F6A4}" destId="{6E2C64CC-BBA1-4864-82B0-C04182FE6CFA}" srcOrd="0" destOrd="0" parTransId="{147A4D4D-A6EA-40CD-A2CD-0C79097DADBA}" sibTransId="{6820D26E-DF2A-4EEB-B44A-ED76E605BF4B}"/>
    <dgm:cxn modelId="{1FB11635-CD1C-436E-AE31-5194180EB108}" type="presOf" srcId="{5BD72E14-4ADC-4934-81D0-C467785A222F}" destId="{888A4CF6-6DFC-4763-92CD-785EB1C18309}" srcOrd="0" destOrd="0" presId="urn:microsoft.com/office/officeart/2005/8/layout/chevron2"/>
    <dgm:cxn modelId="{AA322335-4E81-4443-AE29-19AF82244F6B}" type="presOf" srcId="{C5DAC632-CC39-4A14-AD33-B3DCAC12AA03}" destId="{38ED8985-F1FE-4BD9-8869-EEE66C524610}" srcOrd="0" destOrd="2" presId="urn:microsoft.com/office/officeart/2005/8/layout/chevron2"/>
    <dgm:cxn modelId="{E966895F-C475-4A57-8637-9F368A44DB8A}" type="presOf" srcId="{C5CFF719-71D4-44D8-883E-877AE403F6A4}" destId="{96FE3C58-F5B5-486A-B974-493C77B78F12}" srcOrd="0" destOrd="0" presId="urn:microsoft.com/office/officeart/2005/8/layout/chevron2"/>
    <dgm:cxn modelId="{97EF344A-3DA1-49C3-B65F-51917118A9AC}" type="presOf" srcId="{D847DDCD-7415-4AA2-A5D3-3DC95FD9D0CA}" destId="{56919E84-7BA9-4D91-8537-89E127C8D61D}" srcOrd="0" destOrd="1" presId="urn:microsoft.com/office/officeart/2005/8/layout/chevron2"/>
    <dgm:cxn modelId="{15479595-33F0-4A5E-A560-59E398BC4E80}" srcId="{4CFF02F2-B092-49F4-A352-404FE5727586}" destId="{5BD72E14-4ADC-4934-81D0-C467785A222F}" srcOrd="1" destOrd="0" parTransId="{5B4FBFFA-50FC-4035-899C-A854ED5335DE}" sibTransId="{1B045B32-A70B-408C-8A2B-9F0542B3AD7D}"/>
    <dgm:cxn modelId="{AF9F0797-4B6E-4859-B28E-34E799FF9A5F}" srcId="{85C6C629-F7D8-4B74-8731-E5058C1329C2}" destId="{B6599282-9376-4988-9041-28DE1054241D}" srcOrd="1" destOrd="0" parTransId="{70C5FBE2-8A1C-4A11-9579-97C497B85EAC}" sibTransId="{2D015814-6261-40A0-9916-274567336392}"/>
    <dgm:cxn modelId="{7385C197-2FAF-4204-876B-BEBAAD8509AB}" srcId="{85C6C629-F7D8-4B74-8731-E5058C1329C2}" destId="{C5DAC632-CC39-4A14-AD33-B3DCAC12AA03}" srcOrd="2" destOrd="0" parTransId="{4F704AAB-8343-424F-AB7E-F801A2E532EE}" sibTransId="{48E935AA-042A-4EDD-8AB6-3DE132940F23}"/>
    <dgm:cxn modelId="{314DDE9B-84AC-46EC-B429-B803697044E9}" type="presOf" srcId="{FB66A388-CD17-4340-AA4B-9A8FDE510B3C}" destId="{C414619F-02CF-42A3-8C66-623B876B6AAF}" srcOrd="0" destOrd="1" presId="urn:microsoft.com/office/officeart/2005/8/layout/chevron2"/>
    <dgm:cxn modelId="{DF92B6A0-2DDC-4BE2-90E1-C672C6EF18FE}" type="presOf" srcId="{85C6C629-F7D8-4B74-8731-E5058C1329C2}" destId="{EE06D0CA-9862-4A99-A23E-E551B72CA373}" srcOrd="0" destOrd="0" presId="urn:microsoft.com/office/officeart/2005/8/layout/chevron2"/>
    <dgm:cxn modelId="{FA4D0EA3-AE61-46C8-9E04-4541A2C7DF83}" srcId="{C5CFF719-71D4-44D8-883E-877AE403F6A4}" destId="{FB66A388-CD17-4340-AA4B-9A8FDE510B3C}" srcOrd="1" destOrd="0" parTransId="{8474DAC3-EA77-4F26-B95E-735DBB844FA4}" sibTransId="{01B2E4F2-FD8C-47B1-B7D9-276ACF29EC17}"/>
    <dgm:cxn modelId="{14B612AA-03C1-4147-B9DB-74A045E98877}" type="presOf" srcId="{79209411-0392-4901-A095-706FD7C43389}" destId="{38ED8985-F1FE-4BD9-8869-EEE66C524610}" srcOrd="0" destOrd="0" presId="urn:microsoft.com/office/officeart/2005/8/layout/chevron2"/>
    <dgm:cxn modelId="{E0FC3DAB-FCAE-499B-A649-858D79602D10}" srcId="{4CFF02F2-B092-49F4-A352-404FE5727586}" destId="{85C6C629-F7D8-4B74-8731-E5058C1329C2}" srcOrd="2" destOrd="0" parTransId="{7B607DD5-1368-452E-A48D-87DB64BD385D}" sibTransId="{A1594DFE-8356-4374-A4BF-29E12691CE36}"/>
    <dgm:cxn modelId="{CF1FAEB5-6F35-4A05-933B-236629AACB95}" srcId="{5BD72E14-4ADC-4934-81D0-C467785A222F}" destId="{D847DDCD-7415-4AA2-A5D3-3DC95FD9D0CA}" srcOrd="1" destOrd="0" parTransId="{B0EDDD6E-50D9-4C15-89D8-79B01218F742}" sibTransId="{143CA611-55A5-49E0-A023-3C42948E01B3}"/>
    <dgm:cxn modelId="{E36E90CD-F975-4B4C-B465-EA38902EF049}" srcId="{4CFF02F2-B092-49F4-A352-404FE5727586}" destId="{C5CFF719-71D4-44D8-883E-877AE403F6A4}" srcOrd="0" destOrd="0" parTransId="{6DF1C2B7-2380-46EB-8AB7-BFAE43A88017}" sibTransId="{4D1A18B5-B1BA-4E37-B48B-40F59E65B3D7}"/>
    <dgm:cxn modelId="{2876E8DB-B03B-4100-8422-F2D18E0E42BC}" type="presOf" srcId="{DAF4EC00-932B-4B11-A216-678497DA17EC}" destId="{56919E84-7BA9-4D91-8537-89E127C8D61D}" srcOrd="0" destOrd="2" presId="urn:microsoft.com/office/officeart/2005/8/layout/chevron2"/>
    <dgm:cxn modelId="{A9F5EDDF-ADB0-443C-8E6D-5C547ACB3312}" srcId="{85C6C629-F7D8-4B74-8731-E5058C1329C2}" destId="{79209411-0392-4901-A095-706FD7C43389}" srcOrd="0" destOrd="0" parTransId="{03D164EF-D9A5-4C65-AF82-46582A54772E}" sibTransId="{DFCFF5FF-F776-4CA2-8813-B3ECBDCAE17D}"/>
    <dgm:cxn modelId="{547C4CFC-2FE4-43C7-89A9-F564B8F2BE0D}" srcId="{5BD72E14-4ADC-4934-81D0-C467785A222F}" destId="{DAF4EC00-932B-4B11-A216-678497DA17EC}" srcOrd="2" destOrd="0" parTransId="{08CF90E8-EC78-4569-BF03-F9280123C5FE}" sibTransId="{58CE06FF-24FC-40F5-BCE6-081D942B7F2F}"/>
    <dgm:cxn modelId="{DC07551E-FDF2-4804-B6A5-AAE4BAC26200}" type="presParOf" srcId="{8BE99A28-6188-4084-A183-EBAB84625364}" destId="{BA07A1EA-AC36-4770-978B-9A18F64B2BF6}" srcOrd="0" destOrd="0" presId="urn:microsoft.com/office/officeart/2005/8/layout/chevron2"/>
    <dgm:cxn modelId="{2618788A-6876-4703-9E34-F8D917DB22BF}" type="presParOf" srcId="{BA07A1EA-AC36-4770-978B-9A18F64B2BF6}" destId="{96FE3C58-F5B5-486A-B974-493C77B78F12}" srcOrd="0" destOrd="0" presId="urn:microsoft.com/office/officeart/2005/8/layout/chevron2"/>
    <dgm:cxn modelId="{ADBA0D63-0FFF-439D-86F9-C35FBAE72FE8}" type="presParOf" srcId="{BA07A1EA-AC36-4770-978B-9A18F64B2BF6}" destId="{C414619F-02CF-42A3-8C66-623B876B6AAF}" srcOrd="1" destOrd="0" presId="urn:microsoft.com/office/officeart/2005/8/layout/chevron2"/>
    <dgm:cxn modelId="{DBB1F327-D861-4A81-BD56-3038E0D0D8F1}" type="presParOf" srcId="{8BE99A28-6188-4084-A183-EBAB84625364}" destId="{EE86209E-FC2D-4C53-B9E8-9DF2B663227F}" srcOrd="1" destOrd="0" presId="urn:microsoft.com/office/officeart/2005/8/layout/chevron2"/>
    <dgm:cxn modelId="{EDCDA5D8-3B0E-4E05-9AB2-B0FB88A32A7F}" type="presParOf" srcId="{8BE99A28-6188-4084-A183-EBAB84625364}" destId="{DC6FA5C8-02A8-42DB-B21C-A24339AF9757}" srcOrd="2" destOrd="0" presId="urn:microsoft.com/office/officeart/2005/8/layout/chevron2"/>
    <dgm:cxn modelId="{26BCBA78-6E82-4C03-A4E7-12C6A4827FB5}" type="presParOf" srcId="{DC6FA5C8-02A8-42DB-B21C-A24339AF9757}" destId="{888A4CF6-6DFC-4763-92CD-785EB1C18309}" srcOrd="0" destOrd="0" presId="urn:microsoft.com/office/officeart/2005/8/layout/chevron2"/>
    <dgm:cxn modelId="{C1091007-0EE0-49D2-AC31-CD9F16E829A9}" type="presParOf" srcId="{DC6FA5C8-02A8-42DB-B21C-A24339AF9757}" destId="{56919E84-7BA9-4D91-8537-89E127C8D61D}" srcOrd="1" destOrd="0" presId="urn:microsoft.com/office/officeart/2005/8/layout/chevron2"/>
    <dgm:cxn modelId="{0F87A4C6-6200-4211-BD24-6AAAD0E6E335}" type="presParOf" srcId="{8BE99A28-6188-4084-A183-EBAB84625364}" destId="{0A7F0483-A1CF-4393-AAC2-99F6E09AE01D}" srcOrd="3" destOrd="0" presId="urn:microsoft.com/office/officeart/2005/8/layout/chevron2"/>
    <dgm:cxn modelId="{80D12454-4EF7-4C82-9D8A-DFF3BE1096B2}" type="presParOf" srcId="{8BE99A28-6188-4084-A183-EBAB84625364}" destId="{FEFB9EB6-C4D2-4B62-A8BD-719CBC311A04}" srcOrd="4" destOrd="0" presId="urn:microsoft.com/office/officeart/2005/8/layout/chevron2"/>
    <dgm:cxn modelId="{42C6FAB0-B0E1-472E-A2F6-2BB9060903AD}" type="presParOf" srcId="{FEFB9EB6-C4D2-4B62-A8BD-719CBC311A04}" destId="{EE06D0CA-9862-4A99-A23E-E551B72CA373}" srcOrd="0" destOrd="0" presId="urn:microsoft.com/office/officeart/2005/8/layout/chevron2"/>
    <dgm:cxn modelId="{277DED97-A16B-4D05-8840-DE832D63FA5D}" type="presParOf" srcId="{FEFB9EB6-C4D2-4B62-A8BD-719CBC311A04}" destId="{38ED8985-F1FE-4BD9-8869-EEE66C5246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3C58-F5B5-486A-B974-493C77B78F12}">
      <dsp:nvSpPr>
        <dsp:cNvPr id="0" name=""/>
        <dsp:cNvSpPr/>
      </dsp:nvSpPr>
      <dsp:spPr>
        <a:xfrm rot="5400000">
          <a:off x="-159209" y="212655"/>
          <a:ext cx="1200689" cy="840482"/>
        </a:xfrm>
        <a:prstGeom prst="chevron">
          <a:avLst/>
        </a:prstGeom>
        <a:solidFill>
          <a:srgbClr val="58B6C0"/>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HR" sz="2600" kern="1200" dirty="0"/>
            <a:t> </a:t>
          </a:r>
        </a:p>
      </dsp:txBody>
      <dsp:txXfrm rot="-5400000">
        <a:off x="20895" y="452792"/>
        <a:ext cx="840482" cy="360207"/>
      </dsp:txXfrm>
    </dsp:sp>
    <dsp:sp modelId="{C414619F-02CF-42A3-8C66-623B876B6AAF}">
      <dsp:nvSpPr>
        <dsp:cNvPr id="0" name=""/>
        <dsp:cNvSpPr/>
      </dsp:nvSpPr>
      <dsp:spPr>
        <a:xfrm rot="5400000">
          <a:off x="2959670" y="-2119187"/>
          <a:ext cx="841042" cy="5079418"/>
        </a:xfrm>
        <a:prstGeom prst="round2SameRect">
          <a:avLst/>
        </a:prstGeom>
        <a:solidFill>
          <a:schemeClr val="lt1">
            <a:alpha val="90000"/>
            <a:hueOff val="0"/>
            <a:satOff val="0"/>
            <a:lumOff val="0"/>
            <a:alphaOff val="0"/>
          </a:schemeClr>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kern="1200" noProof="0" dirty="0">
              <a:solidFill>
                <a:schemeClr val="bg2">
                  <a:lumMod val="10000"/>
                </a:schemeClr>
              </a:solidFill>
              <a:latin typeface="+mj-lt"/>
            </a:rPr>
            <a:t>Theoretical introduction</a:t>
          </a:r>
        </a:p>
        <a:p>
          <a:pPr marL="114300" lvl="1" indent="-114300" algn="l" defTabSz="666750">
            <a:lnSpc>
              <a:spcPct val="90000"/>
            </a:lnSpc>
            <a:spcBef>
              <a:spcPct val="0"/>
            </a:spcBef>
            <a:spcAft>
              <a:spcPct val="15000"/>
            </a:spcAft>
            <a:buChar char="•"/>
          </a:pPr>
          <a:r>
            <a:rPr lang="en-US" sz="1500" kern="1200" cap="none" noProof="0" dirty="0">
              <a:latin typeface="+mn-lt"/>
            </a:rPr>
            <a:t>Earth worms</a:t>
          </a:r>
          <a:endParaRPr lang="en-US" sz="1500" kern="1200" noProof="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n-US" sz="1500" kern="1200" cap="none" noProof="0" dirty="0">
              <a:latin typeface="+mn-lt"/>
            </a:rPr>
            <a:t>Common earthworm (</a:t>
          </a:r>
          <a:r>
            <a:rPr lang="en-US" sz="1500" i="1" kern="1200" cap="none" noProof="0" dirty="0">
              <a:latin typeface="+mn-lt"/>
            </a:rPr>
            <a:t>Lumbricus terrestris Linnaeus</a:t>
          </a:r>
          <a:r>
            <a:rPr lang="en-US" sz="1500" kern="1200" cap="none" noProof="0" dirty="0">
              <a:latin typeface="+mn-lt"/>
            </a:rPr>
            <a:t>, 1758)</a:t>
          </a:r>
          <a:endParaRPr lang="en-US" sz="1500" kern="1200" noProof="0" dirty="0">
            <a:latin typeface="Calibri" panose="020F0502020204030204" pitchFamily="34" charset="0"/>
            <a:cs typeface="Calibri" panose="020F0502020204030204" pitchFamily="34" charset="0"/>
          </a:endParaRPr>
        </a:p>
      </dsp:txBody>
      <dsp:txXfrm rot="-5400000">
        <a:off x="840482" y="41057"/>
        <a:ext cx="5038362" cy="758930"/>
      </dsp:txXfrm>
    </dsp:sp>
    <dsp:sp modelId="{888A4CF6-6DFC-4763-92CD-785EB1C18309}">
      <dsp:nvSpPr>
        <dsp:cNvPr id="0" name=""/>
        <dsp:cNvSpPr/>
      </dsp:nvSpPr>
      <dsp:spPr>
        <a:xfrm rot="5400000">
          <a:off x="-180103" y="1301180"/>
          <a:ext cx="1200689" cy="840482"/>
        </a:xfrm>
        <a:prstGeom prst="chevron">
          <a:avLst/>
        </a:prstGeom>
        <a:solidFill>
          <a:srgbClr val="58B6C0"/>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noProof="0" dirty="0"/>
            <a:t> </a:t>
          </a:r>
        </a:p>
      </dsp:txBody>
      <dsp:txXfrm rot="-5400000">
        <a:off x="1" y="1541317"/>
        <a:ext cx="840482" cy="360207"/>
      </dsp:txXfrm>
    </dsp:sp>
    <dsp:sp modelId="{56919E84-7BA9-4D91-8537-89E127C8D61D}">
      <dsp:nvSpPr>
        <dsp:cNvPr id="0" name=""/>
        <dsp:cNvSpPr/>
      </dsp:nvSpPr>
      <dsp:spPr>
        <a:xfrm rot="5400000">
          <a:off x="2911669" y="-1028407"/>
          <a:ext cx="937045" cy="5079418"/>
        </a:xfrm>
        <a:prstGeom prst="round2SameRect">
          <a:avLst/>
        </a:prstGeom>
        <a:solidFill>
          <a:schemeClr val="lt1">
            <a:alpha val="90000"/>
            <a:hueOff val="0"/>
            <a:satOff val="0"/>
            <a:lumOff val="0"/>
            <a:alphaOff val="0"/>
          </a:schemeClr>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kern="1200" noProof="0" dirty="0">
              <a:latin typeface="Tw Cen MT Condensed" panose="020B0606020104020203" pitchFamily="34" charset="-18"/>
            </a:rPr>
            <a:t>Experiment</a:t>
          </a:r>
        </a:p>
        <a:p>
          <a:pPr marL="114300" lvl="1" indent="-114300" algn="l" defTabSz="666750">
            <a:lnSpc>
              <a:spcPct val="90000"/>
            </a:lnSpc>
            <a:spcBef>
              <a:spcPct val="0"/>
            </a:spcBef>
            <a:spcAft>
              <a:spcPct val="15000"/>
            </a:spcAft>
            <a:buChar char="•"/>
          </a:pPr>
          <a:r>
            <a:rPr lang="en-US" sz="1500" kern="1200" noProof="0" dirty="0">
              <a:latin typeface="Calibri" panose="020F0502020204030204" pitchFamily="34" charset="0"/>
              <a:cs typeface="Calibri" panose="020F0502020204030204" pitchFamily="34" charset="0"/>
            </a:rPr>
            <a:t>Experiment 1</a:t>
          </a:r>
        </a:p>
        <a:p>
          <a:pPr marL="114300" lvl="1" indent="-114300" algn="l" defTabSz="666750">
            <a:lnSpc>
              <a:spcPct val="90000"/>
            </a:lnSpc>
            <a:spcBef>
              <a:spcPct val="0"/>
            </a:spcBef>
            <a:spcAft>
              <a:spcPct val="15000"/>
            </a:spcAft>
            <a:buChar char="•"/>
          </a:pPr>
          <a:r>
            <a:rPr lang="en-US" sz="1500" kern="1200" noProof="0" dirty="0">
              <a:latin typeface="Calibri" panose="020F0502020204030204" pitchFamily="34" charset="0"/>
              <a:cs typeface="Calibri" panose="020F0502020204030204" pitchFamily="34" charset="0"/>
            </a:rPr>
            <a:t>Experiment 2</a:t>
          </a:r>
        </a:p>
      </dsp:txBody>
      <dsp:txXfrm rot="-5400000">
        <a:off x="840483" y="1088522"/>
        <a:ext cx="5033675" cy="845559"/>
      </dsp:txXfrm>
    </dsp:sp>
    <dsp:sp modelId="{EE06D0CA-9862-4A99-A23E-E551B72CA373}">
      <dsp:nvSpPr>
        <dsp:cNvPr id="0" name=""/>
        <dsp:cNvSpPr/>
      </dsp:nvSpPr>
      <dsp:spPr>
        <a:xfrm rot="5400000">
          <a:off x="-180103" y="2343797"/>
          <a:ext cx="1200689" cy="840482"/>
        </a:xfrm>
        <a:prstGeom prst="chevron">
          <a:avLst/>
        </a:prstGeom>
        <a:solidFill>
          <a:srgbClr val="58B6C0"/>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noProof="0" dirty="0"/>
            <a:t> </a:t>
          </a:r>
        </a:p>
      </dsp:txBody>
      <dsp:txXfrm rot="-5400000">
        <a:off x="1" y="2583934"/>
        <a:ext cx="840482" cy="360207"/>
      </dsp:txXfrm>
    </dsp:sp>
    <dsp:sp modelId="{38ED8985-F1FE-4BD9-8869-EEE66C524610}">
      <dsp:nvSpPr>
        <dsp:cNvPr id="0" name=""/>
        <dsp:cNvSpPr/>
      </dsp:nvSpPr>
      <dsp:spPr>
        <a:xfrm rot="5400000">
          <a:off x="2957025" y="14209"/>
          <a:ext cx="846333" cy="5079418"/>
        </a:xfrm>
        <a:prstGeom prst="round2SameRect">
          <a:avLst/>
        </a:prstGeom>
        <a:solidFill>
          <a:schemeClr val="lt1">
            <a:alpha val="90000"/>
            <a:hueOff val="0"/>
            <a:satOff val="0"/>
            <a:lumOff val="0"/>
            <a:alphaOff val="0"/>
          </a:schemeClr>
        </a:solidFill>
        <a:ln w="15875" cap="flat" cmpd="sng" algn="ctr">
          <a:solidFill>
            <a:srgbClr val="58B6C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None/>
          </a:pPr>
          <a:r>
            <a:rPr lang="en-US" sz="2400" kern="1200" noProof="0" dirty="0">
              <a:latin typeface="Tw Cen MT Condensed" panose="020B0606020104020203" pitchFamily="34" charset="-18"/>
            </a:rPr>
            <a:t>Results</a:t>
          </a:r>
        </a:p>
        <a:p>
          <a:pPr marL="114300" lvl="1" indent="-114300" algn="l" defTabSz="666750">
            <a:lnSpc>
              <a:spcPct val="90000"/>
            </a:lnSpc>
            <a:spcBef>
              <a:spcPct val="0"/>
            </a:spcBef>
            <a:spcAft>
              <a:spcPct val="15000"/>
            </a:spcAft>
            <a:buChar char="•"/>
          </a:pPr>
          <a:r>
            <a:rPr lang="en-US" sz="1500" kern="1200" noProof="0" dirty="0">
              <a:latin typeface="Calibri" panose="020F0502020204030204" pitchFamily="34" charset="0"/>
              <a:cs typeface="Calibri" panose="020F0502020204030204" pitchFamily="34" charset="0"/>
            </a:rPr>
            <a:t>Percentage of water and water flow  </a:t>
          </a:r>
        </a:p>
        <a:p>
          <a:pPr marL="114300" lvl="1" indent="-114300" algn="l" defTabSz="666750">
            <a:lnSpc>
              <a:spcPct val="90000"/>
            </a:lnSpc>
            <a:spcBef>
              <a:spcPct val="0"/>
            </a:spcBef>
            <a:spcAft>
              <a:spcPct val="15000"/>
            </a:spcAft>
            <a:buChar char="•"/>
          </a:pPr>
          <a:r>
            <a:rPr lang="en-US" sz="1500" kern="1200" noProof="0" dirty="0">
              <a:latin typeface="Calibri" panose="020F0502020204030204" pitchFamily="34" charset="0"/>
              <a:cs typeface="Calibri" panose="020F0502020204030204" pitchFamily="34" charset="0"/>
            </a:rPr>
            <a:t>Porosity</a:t>
          </a:r>
        </a:p>
      </dsp:txBody>
      <dsp:txXfrm rot="-5400000">
        <a:off x="840483" y="2172067"/>
        <a:ext cx="5038103" cy="7637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3488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Maximum porosity was reached with 25 worms </a:t>
            </a:r>
          </a:p>
          <a:p>
            <a:pPr marL="0" lvl="0" indent="0">
              <a:spcBef>
                <a:spcPts val="0"/>
              </a:spcBef>
              <a:spcAft>
                <a:spcPts val="0"/>
              </a:spcAft>
              <a:buNone/>
            </a:pPr>
            <a:r>
              <a:rPr lang="en-US" dirty="0"/>
              <a:t>50 je previse zbog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Nacrtati shemu posuda I naznačiti 3,6 I 9 dana</a:t>
            </a:r>
            <a:endParaRPr dirty="0"/>
          </a:p>
        </p:txBody>
      </p:sp>
    </p:spTree>
    <p:extLst>
      <p:ext uri="{BB962C8B-B14F-4D97-AF65-F5344CB8AC3E}">
        <p14:creationId xmlns:p14="http://schemas.microsoft.com/office/powerpoint/2010/main" val="369349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9785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Shema kutija, sa crvekima * boj crva u kutiji, u kutu staviti temp</a:t>
            </a:r>
            <a:endParaRPr dirty="0"/>
          </a:p>
        </p:txBody>
      </p:sp>
    </p:spTree>
    <p:extLst>
      <p:ext uri="{BB962C8B-B14F-4D97-AF65-F5344CB8AC3E}">
        <p14:creationId xmlns:p14="http://schemas.microsoft.com/office/powerpoint/2010/main" val="268543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5438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7175" y="3720103"/>
            <a:ext cx="4371975" cy="1097280"/>
          </a:xfrm>
        </p:spPr>
        <p:txBody>
          <a:bodyPr anchor="ctr">
            <a:normAutofit/>
          </a:bodyPr>
          <a:lstStyle>
            <a:lvl1pPr algn="r">
              <a:defRPr sz="3300" spc="15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4843463" y="3720103"/>
            <a:ext cx="1800225" cy="1097280"/>
          </a:xfrm>
        </p:spPr>
        <p:txBody>
          <a:bodyPr lIns="91440" rIns="91440" anchor="ctr">
            <a:normAutofit/>
          </a:bodyPr>
          <a:lstStyle>
            <a:lvl1pPr marL="0" indent="0" algn="l">
              <a:lnSpc>
                <a:spcPct val="100000"/>
              </a:lnSpc>
              <a:spcBef>
                <a:spcPts val="0"/>
              </a:spcBef>
              <a:buNone/>
              <a:defRPr sz="120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dirty="0"/>
          </a:p>
        </p:txBody>
      </p:sp>
      <p:sp>
        <p:nvSpPr>
          <p:cNvPr id="11" name="Rectangle 10"/>
          <p:cNvSpPr/>
          <p:nvPr/>
        </p:nvSpPr>
        <p:spPr>
          <a:xfrm>
            <a:off x="0" y="0"/>
            <a:ext cx="6858000" cy="3429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4717599" y="3948080"/>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42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23289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571500"/>
            <a:ext cx="1478756" cy="4057650"/>
          </a:xfrm>
        </p:spPr>
        <p:txBody>
          <a:bodyPr vert="eaVert" lIns="45720" tIns="91440" rIns="45720" bIns="91440"/>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557214" y="571500"/>
            <a:ext cx="4264819" cy="405765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dirty="0"/>
          </a:p>
        </p:txBody>
      </p:sp>
      <p:cxnSp>
        <p:nvCxnSpPr>
          <p:cNvPr id="8" name="Straight Connector 7"/>
          <p:cNvCxnSpPr/>
          <p:nvPr/>
        </p:nvCxnSpPr>
        <p:spPr>
          <a:xfrm rot="5400000" flipV="1">
            <a:off x="5657850" y="130172"/>
            <a:ext cx="0" cy="5143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Shape 1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67256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01892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7175" y="3720103"/>
            <a:ext cx="4371975" cy="1097280"/>
          </a:xfrm>
        </p:spPr>
        <p:txBody>
          <a:bodyPr anchor="ctr">
            <a:normAutofit/>
          </a:bodyPr>
          <a:lstStyle>
            <a:lvl1pPr algn="r">
              <a:defRPr sz="3300" b="0" spc="150"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4843463" y="3720103"/>
            <a:ext cx="1800225" cy="109728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dirty="0"/>
          </a:p>
        </p:txBody>
      </p:sp>
      <p:sp>
        <p:nvSpPr>
          <p:cNvPr id="10" name="Rectangle 9"/>
          <p:cNvSpPr/>
          <p:nvPr/>
        </p:nvSpPr>
        <p:spPr>
          <a:xfrm>
            <a:off x="0" y="0"/>
            <a:ext cx="6858000" cy="3429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4717599"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8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576072" y="438912"/>
            <a:ext cx="5467541" cy="1124712"/>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576072" y="1714500"/>
            <a:ext cx="2674620" cy="301752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3368993" y="1714500"/>
            <a:ext cx="2674620" cy="301752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73884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576072" y="438912"/>
            <a:ext cx="5467541" cy="1124712"/>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576072" y="1634727"/>
            <a:ext cx="2674620" cy="617220"/>
          </a:xfrm>
        </p:spPr>
        <p:txBody>
          <a:bodyPr lIns="137160" rIns="137160" anchor="ctr">
            <a:normAutofit/>
          </a:bodyPr>
          <a:lstStyle>
            <a:lvl1pPr marL="0" indent="0">
              <a:spcBef>
                <a:spcPts val="0"/>
              </a:spcBef>
              <a:spcAft>
                <a:spcPts val="0"/>
              </a:spcAft>
              <a:buNone/>
              <a:defRPr sz="1650" b="0" cap="none" baseline="0">
                <a:solidFill>
                  <a:schemeClr val="accent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4" name="Content Placeholder 3"/>
          <p:cNvSpPr>
            <a:spLocks noGrp="1"/>
          </p:cNvSpPr>
          <p:nvPr>
            <p:ph sz="half" idx="2"/>
          </p:nvPr>
        </p:nvSpPr>
        <p:spPr>
          <a:xfrm>
            <a:off x="576072" y="2225841"/>
            <a:ext cx="2674620" cy="25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3368993" y="1634727"/>
            <a:ext cx="2674620" cy="617220"/>
          </a:xfrm>
        </p:spPr>
        <p:txBody>
          <a:bodyPr lIns="137160" rIns="137160" anchor="ctr">
            <a:normAutofit/>
          </a:bodyPr>
          <a:lstStyle>
            <a:lvl1pPr marL="0" indent="0">
              <a:spcBef>
                <a:spcPts val="0"/>
              </a:spcBef>
              <a:spcAft>
                <a:spcPts val="0"/>
              </a:spcAft>
              <a:buNone/>
              <a:defRPr lang="en-US" sz="1650" b="0" kern="1200" cap="none" baseline="0" dirty="0">
                <a:solidFill>
                  <a:schemeClr val="accent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hr-HR"/>
              <a:t>Uredite stilove teksta matrice</a:t>
            </a:r>
          </a:p>
        </p:txBody>
      </p:sp>
      <p:sp>
        <p:nvSpPr>
          <p:cNvPr id="6" name="Content Placeholder 5"/>
          <p:cNvSpPr>
            <a:spLocks noGrp="1"/>
          </p:cNvSpPr>
          <p:nvPr>
            <p:ph sz="quarter" idx="4"/>
          </p:nvPr>
        </p:nvSpPr>
        <p:spPr>
          <a:xfrm>
            <a:off x="3368993" y="2225841"/>
            <a:ext cx="2674620" cy="25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80012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21339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08109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Title 7"/>
          <p:cNvSpPr>
            <a:spLocks noGrp="1"/>
          </p:cNvSpPr>
          <p:nvPr>
            <p:ph type="title"/>
          </p:nvPr>
        </p:nvSpPr>
        <p:spPr>
          <a:xfrm>
            <a:off x="576072" y="353632"/>
            <a:ext cx="2468880" cy="1303020"/>
          </a:xfrm>
        </p:spPr>
        <p:txBody>
          <a:bodyPr>
            <a:noAutofit/>
          </a:bodyPr>
          <a:lstStyle>
            <a:lvl1pPr>
              <a:lnSpc>
                <a:spcPct val="80000"/>
              </a:lnSpc>
              <a:defRPr sz="2700"/>
            </a:lvl1pPr>
          </a:lstStyle>
          <a:p>
            <a:r>
              <a:rPr lang="hr-HR"/>
              <a:t>Kliknite da biste uredili stil naslova matrice</a:t>
            </a:r>
            <a:endParaRPr lang="en-US" dirty="0"/>
          </a:p>
        </p:txBody>
      </p:sp>
      <p:sp>
        <p:nvSpPr>
          <p:cNvPr id="3" name="Content Placeholder 2"/>
          <p:cNvSpPr>
            <a:spLocks noGrp="1"/>
          </p:cNvSpPr>
          <p:nvPr>
            <p:ph idx="1"/>
          </p:nvPr>
        </p:nvSpPr>
        <p:spPr>
          <a:xfrm>
            <a:off x="3214687" y="617220"/>
            <a:ext cx="3194114" cy="3888486"/>
          </a:xfrm>
        </p:spPr>
        <p:txBody>
          <a:bodyPr>
            <a:normAutofit/>
          </a:bodyPr>
          <a:lstStyle>
            <a:lvl1pPr>
              <a:defRPr sz="15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576072" y="1693129"/>
            <a:ext cx="246888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a:t>Uredite stilove teksta matrice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87543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7175" y="3720104"/>
            <a:ext cx="4371975" cy="1097280"/>
          </a:xfrm>
        </p:spPr>
        <p:txBody>
          <a:bodyPr anchor="ctr">
            <a:normAutofit/>
          </a:bodyPr>
          <a:lstStyle>
            <a:lvl1pPr algn="r">
              <a:defRPr sz="3300" spc="150" baseline="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1"/>
            <a:ext cx="6856286" cy="3429000"/>
          </a:xfrm>
          <a:solidFill>
            <a:schemeClr val="accent2">
              <a:lumMod val="60000"/>
              <a:lumOff val="40000"/>
            </a:schemeClr>
          </a:solidFill>
        </p:spPr>
        <p:txBody>
          <a:bodyPr lIns="457200" tIns="36576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hr-HR" dirty="0"/>
              <a:t>Kliknite ikonu da biste dodali  sliku</a:t>
            </a:r>
            <a:endParaRPr lang="en-US" dirty="0"/>
          </a:p>
        </p:txBody>
      </p:sp>
      <p:sp>
        <p:nvSpPr>
          <p:cNvPr id="4" name="Text Placeholder 3"/>
          <p:cNvSpPr>
            <a:spLocks noGrp="1"/>
          </p:cNvSpPr>
          <p:nvPr>
            <p:ph type="body" sz="half" idx="2"/>
          </p:nvPr>
        </p:nvSpPr>
        <p:spPr>
          <a:xfrm>
            <a:off x="4843463" y="3720104"/>
            <a:ext cx="1800225" cy="1097280"/>
          </a:xfr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hr-HR"/>
              <a:t>Uredite stilove teksta matrice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dirty="0"/>
          </a:p>
        </p:txBody>
      </p:sp>
      <p:cxnSp>
        <p:nvCxnSpPr>
          <p:cNvPr id="8" name="Straight Connector 7"/>
          <p:cNvCxnSpPr/>
          <p:nvPr/>
        </p:nvCxnSpPr>
        <p:spPr>
          <a:xfrm flipV="1">
            <a:off x="4717599"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6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438912"/>
            <a:ext cx="5467541" cy="1124712"/>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76073" y="1714500"/>
            <a:ext cx="5467541" cy="3017520"/>
          </a:xfrm>
          <a:prstGeom prst="rect">
            <a:avLst/>
          </a:prstGeom>
        </p:spPr>
        <p:txBody>
          <a:bodyPr vert="horz" lIns="45720" tIns="45720" rIns="4572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576073" y="4853028"/>
            <a:ext cx="1211705"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2724150" y="4853028"/>
            <a:ext cx="3319571"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6096000" y="4853028"/>
            <a:ext cx="547688"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00000000-1234-1234-1234-123412341234}" type="slidenum">
              <a:rPr lang="en-GB" smtClean="0"/>
              <a:pPr/>
              <a:t>‹#›</a:t>
            </a:fld>
            <a:endParaRPr lang="en-GB" dirty="0"/>
          </a:p>
        </p:txBody>
      </p:sp>
      <p:cxnSp>
        <p:nvCxnSpPr>
          <p:cNvPr id="8" name="Straight Connector 7"/>
          <p:cNvCxnSpPr/>
          <p:nvPr/>
        </p:nvCxnSpPr>
        <p:spPr>
          <a:xfrm flipV="1">
            <a:off x="428625" y="61974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849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l" defTabSz="685800" rtl="0" eaLnBrk="1" latinLnBrk="0" hangingPunct="1">
        <a:lnSpc>
          <a:spcPct val="80000"/>
        </a:lnSpc>
        <a:spcBef>
          <a:spcPct val="0"/>
        </a:spcBef>
        <a:buNone/>
        <a:defRPr sz="330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50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20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gf.uns.ac.r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ljesnjak.pfos.hr/~jdanijel/literatura/OBsK/OBsK-_07%20Osnovne%20znacajke%20tla.pdf-" TargetMode="External"/><Relationship Id="rId4" Type="http://schemas.openxmlformats.org/officeDocument/2006/relationships/hyperlink" Target="http://www.vguk.h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17702" y="1147598"/>
            <a:ext cx="6390450" cy="1539450"/>
          </a:xfrm>
          <a:prstGeom prst="rect">
            <a:avLst/>
          </a:prstGeom>
          <a:solidFill>
            <a:schemeClr val="bg1"/>
          </a:solidFill>
        </p:spPr>
        <p:txBody>
          <a:bodyPr spcFirstLastPara="1" wrap="square" lIns="68569" tIns="68569" rIns="68569" bIns="68569" anchor="b" anchorCtr="0">
            <a:noAutofit/>
          </a:bodyPr>
          <a:lstStyle/>
          <a:p>
            <a:pPr algn="ctr"/>
            <a:r>
              <a:rPr lang="hr-HR" sz="4800" cap="none" dirty="0">
                <a:latin typeface="Calibri" panose="020F0502020204030204" pitchFamily="34" charset="0"/>
                <a:cs typeface="Calibri" panose="020F0502020204030204" pitchFamily="34" charset="0"/>
              </a:rPr>
              <a:t>Problem 7: </a:t>
            </a:r>
            <a:r>
              <a:rPr lang="en-US" sz="4800" cap="none" dirty="0">
                <a:latin typeface="Calibri" panose="020F0502020204030204" pitchFamily="34" charset="0"/>
                <a:cs typeface="Calibri" panose="020F0502020204030204" pitchFamily="34" charset="0"/>
              </a:rPr>
              <a:t>W</a:t>
            </a:r>
            <a:r>
              <a:rPr lang="hr-HR" sz="4800" cap="none" dirty="0">
                <a:latin typeface="Calibri" panose="020F0502020204030204" pitchFamily="34" charset="0"/>
                <a:cs typeface="Calibri" panose="020F0502020204030204" pitchFamily="34" charset="0"/>
              </a:rPr>
              <a:t>orms</a:t>
            </a:r>
            <a:endParaRPr sz="4800" dirty="0">
              <a:latin typeface="Tw Cen MT Condensed" panose="020B0606020104020203" pitchFamily="34" charset="-18"/>
              <a:ea typeface="Droid Sans"/>
              <a:cs typeface="Droid Sans"/>
              <a:sym typeface="Droid Sans"/>
            </a:endParaRPr>
          </a:p>
        </p:txBody>
      </p:sp>
      <p:sp>
        <p:nvSpPr>
          <p:cNvPr id="55" name="Shape 55"/>
          <p:cNvSpPr txBox="1">
            <a:spLocks noGrp="1"/>
          </p:cNvSpPr>
          <p:nvPr>
            <p:ph type="subTitle" idx="1"/>
          </p:nvPr>
        </p:nvSpPr>
        <p:spPr>
          <a:xfrm>
            <a:off x="217702" y="4082154"/>
            <a:ext cx="6390450" cy="594450"/>
          </a:xfrm>
          <a:prstGeom prst="rect">
            <a:avLst/>
          </a:prstGeom>
        </p:spPr>
        <p:txBody>
          <a:bodyPr spcFirstLastPara="1" wrap="square" lIns="68569" tIns="68569" rIns="68569" bIns="68569" anchor="t" anchorCtr="0">
            <a:noAutofit/>
          </a:bodyPr>
          <a:lstStyle/>
          <a:p>
            <a:pPr marL="0" indent="0"/>
            <a:r>
              <a:rPr lang="en-GB" sz="3200" dirty="0">
                <a:solidFill>
                  <a:schemeClr val="tx1"/>
                </a:solidFill>
                <a:latin typeface="Tw Cen MT Condensed" panose="020B0606020104020203" pitchFamily="34" charset="-18"/>
              </a:rPr>
              <a:t>Reporter: </a:t>
            </a:r>
            <a:r>
              <a:rPr lang="hr-HR" sz="3200" dirty="0">
                <a:solidFill>
                  <a:schemeClr val="tx1"/>
                </a:solidFill>
                <a:latin typeface="Tw Cen MT Condensed" panose="020B0606020104020203" pitchFamily="34" charset="-18"/>
              </a:rPr>
              <a:t>Luka Mikšić</a:t>
            </a:r>
            <a:endParaRPr sz="3200" dirty="0">
              <a:solidFill>
                <a:schemeClr val="tx1"/>
              </a:solidFill>
              <a:latin typeface="Tw Cen MT Condensed" panose="020B0606020104020203" pitchFamily="34" charset="-18"/>
            </a:endParaRPr>
          </a:p>
        </p:txBody>
      </p:sp>
      <p:sp>
        <p:nvSpPr>
          <p:cNvPr id="56" name="Shape 56"/>
          <p:cNvSpPr txBox="1">
            <a:spLocks noGrp="1"/>
          </p:cNvSpPr>
          <p:nvPr>
            <p:ph type="subTitle" idx="4294967295"/>
          </p:nvPr>
        </p:nvSpPr>
        <p:spPr>
          <a:xfrm>
            <a:off x="147776" y="3653702"/>
            <a:ext cx="6389687" cy="595313"/>
          </a:xfrm>
          <a:prstGeom prst="rect">
            <a:avLst/>
          </a:prstGeom>
        </p:spPr>
        <p:txBody>
          <a:bodyPr spcFirstLastPara="1" wrap="square" lIns="68569" tIns="68569" rIns="68569" bIns="68569" anchor="t" anchorCtr="0">
            <a:noAutofit/>
          </a:bodyPr>
          <a:lstStyle/>
          <a:p>
            <a:pPr marL="0" indent="0"/>
            <a:r>
              <a:rPr lang="en-GB" sz="3200" dirty="0">
                <a:solidFill>
                  <a:schemeClr val="tx1"/>
                </a:solidFill>
                <a:latin typeface="Tw Cen MT Condensed" panose="020B0606020104020203" pitchFamily="34" charset="-18"/>
              </a:rPr>
              <a:t>Team</a:t>
            </a:r>
            <a:r>
              <a:rPr lang="en-GB" sz="2800" dirty="0">
                <a:solidFill>
                  <a:schemeClr val="tx1"/>
                </a:solidFill>
                <a:latin typeface="Tw Cen MT Condensed" panose="020B0606020104020203" pitchFamily="34" charset="-18"/>
              </a:rPr>
              <a:t> </a:t>
            </a:r>
            <a:r>
              <a:rPr lang="en-GB" sz="3200" dirty="0">
                <a:solidFill>
                  <a:schemeClr val="tx1"/>
                </a:solidFill>
                <a:latin typeface="Tw Cen MT Condensed" panose="020B0606020104020203" pitchFamily="34" charset="-18"/>
              </a:rPr>
              <a:t>Croatia</a:t>
            </a:r>
            <a:endParaRPr sz="3200" dirty="0">
              <a:solidFill>
                <a:schemeClr val="tx1"/>
              </a:solidFill>
              <a:latin typeface="Tw Cen MT Condensed" panose="020B0606020104020203" pitchFamily="34" charset="-18"/>
            </a:endParaRPr>
          </a:p>
        </p:txBody>
      </p:sp>
      <p:pic>
        <p:nvPicPr>
          <p:cNvPr id="3" name="Slika 2">
            <a:extLst>
              <a:ext uri="{FF2B5EF4-FFF2-40B4-BE49-F238E27FC236}">
                <a16:creationId xmlns:a16="http://schemas.microsoft.com/office/drawing/2014/main" id="{14CA67A0-D636-4920-B82A-8BDD42430EE1}"/>
              </a:ext>
            </a:extLst>
          </p:cNvPr>
          <p:cNvPicPr>
            <a:picLocks noChangeAspect="1"/>
          </p:cNvPicPr>
          <p:nvPr/>
        </p:nvPicPr>
        <p:blipFill>
          <a:blip r:embed="rId3"/>
          <a:stretch>
            <a:fillRect/>
          </a:stretch>
        </p:blipFill>
        <p:spPr>
          <a:xfrm>
            <a:off x="5224144" y="3653702"/>
            <a:ext cx="1153945" cy="13612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0" y="679486"/>
            <a:ext cx="6390450" cy="572700"/>
          </a:xfrm>
        </p:spPr>
        <p:txBody>
          <a:bodyPr>
            <a:noAutofit/>
          </a:bodyPr>
          <a:lstStyle/>
          <a:p>
            <a:r>
              <a:rPr lang="en-US" sz="3200" cap="none" dirty="0">
                <a:latin typeface="Calibri" panose="020F0502020204030204" pitchFamily="34" charset="0"/>
                <a:cs typeface="Calibri" panose="020F0502020204030204" pitchFamily="34" charset="0"/>
              </a:rPr>
              <a:t>FIRST EXPERIMENT</a:t>
            </a:r>
            <a:endParaRPr lang="en-US" sz="3200" dirty="0"/>
          </a:p>
        </p:txBody>
      </p:sp>
      <p:sp>
        <p:nvSpPr>
          <p:cNvPr id="3" name="Text Placeholder 2"/>
          <p:cNvSpPr>
            <a:spLocks noGrp="1"/>
          </p:cNvSpPr>
          <p:nvPr>
            <p:ph type="body" idx="1"/>
          </p:nvPr>
        </p:nvSpPr>
        <p:spPr/>
        <p:txBody>
          <a:bodyPr/>
          <a:lstStyle/>
          <a:p>
            <a:pPr marL="85725" indent="0">
              <a:buNone/>
            </a:pPr>
            <a:endParaRPr lang="hr-HR" sz="1600" dirty="0">
              <a:latin typeface="Calibri" panose="020F0502020204030204" pitchFamily="34" charset="0"/>
              <a:cs typeface="Calibri" panose="020F0502020204030204" pitchFamily="34" charset="0"/>
            </a:endParaRPr>
          </a:p>
          <a:p>
            <a:pPr marL="85725" indent="0">
              <a:buNone/>
            </a:pPr>
            <a:endParaRPr lang="hr-HR" sz="1600" dirty="0">
              <a:latin typeface="Calibri" panose="020F0502020204030204" pitchFamily="34" charset="0"/>
              <a:cs typeface="Calibri" panose="020F0502020204030204" pitchFamily="34" charset="0"/>
            </a:endParaRPr>
          </a:p>
          <a:p>
            <a:pPr marL="85725" indent="0">
              <a:buNone/>
            </a:pPr>
            <a:r>
              <a:rPr lang="hr-HR" sz="1600" dirty="0" err="1">
                <a:latin typeface="Calibri" panose="020F0502020204030204" pitchFamily="34" charset="0"/>
                <a:cs typeface="Calibri" panose="020F0502020204030204" pitchFamily="34" charset="0"/>
              </a:rPr>
              <a:t>Humidity</a:t>
            </a:r>
            <a:r>
              <a:rPr lang="en-US" sz="1600" dirty="0">
                <a:latin typeface="Calibri" panose="020F0502020204030204" pitchFamily="34" charset="0"/>
                <a:cs typeface="Calibri" panose="020F0502020204030204" pitchFamily="34" charset="0"/>
              </a:rPr>
              <a:t>- by drying the soil and weighing it</a:t>
            </a: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85725" indent="0">
              <a:buNone/>
            </a:pPr>
            <a:r>
              <a:rPr lang="en-US" sz="1600" dirty="0">
                <a:latin typeface="Calibri" panose="020F0502020204030204" pitchFamily="34" charset="0"/>
                <a:cs typeface="Calibri" panose="020F0502020204030204" pitchFamily="34" charset="0"/>
              </a:rPr>
              <a:t>Water flow- by using the permeameter</a:t>
            </a:r>
            <a:endParaRPr lang="en-US" sz="1600"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GB" smtClean="0"/>
              <a:pPr/>
              <a:t>10</a:t>
            </a:fld>
            <a:endParaRPr lang="en-GB" dirty="0"/>
          </a:p>
        </p:txBody>
      </p:sp>
      <p:pic>
        <p:nvPicPr>
          <p:cNvPr id="5" name="Picture 4">
            <a:extLst>
              <a:ext uri="{FF2B5EF4-FFF2-40B4-BE49-F238E27FC236}">
                <a16:creationId xmlns:a16="http://schemas.microsoft.com/office/drawing/2014/main" id="{0D055339-249F-4C1E-9BA7-9D010B41A362}"/>
              </a:ext>
            </a:extLst>
          </p:cNvPr>
          <p:cNvPicPr>
            <a:picLocks noChangeAspect="1"/>
          </p:cNvPicPr>
          <p:nvPr/>
        </p:nvPicPr>
        <p:blipFill>
          <a:blip r:embed="rId2"/>
          <a:stretch>
            <a:fillRect/>
          </a:stretch>
        </p:blipFill>
        <p:spPr>
          <a:xfrm>
            <a:off x="4499042" y="81404"/>
            <a:ext cx="1823484" cy="1872641"/>
          </a:xfrm>
          <a:prstGeom prst="rect">
            <a:avLst/>
          </a:prstGeom>
          <a:ln w="12700">
            <a:solidFill>
              <a:schemeClr val="tx1"/>
            </a:solidFill>
          </a:ln>
        </p:spPr>
      </p:pic>
      <p:pic>
        <p:nvPicPr>
          <p:cNvPr id="6" name="Picture 5" descr="http://www.sumfak.unizg.hr/Upload/sec_001/ins_001/zeus/ekol_ped_leb/005%20Analize%20fizickih%20svojstava%20tla.jpg">
            <a:extLst>
              <a:ext uri="{FF2B5EF4-FFF2-40B4-BE49-F238E27FC236}">
                <a16:creationId xmlns:a16="http://schemas.microsoft.com/office/drawing/2014/main" id="{46657CE0-68CD-4862-B9C9-D5571BAC95F7}"/>
              </a:ext>
            </a:extLst>
          </p:cNvPr>
          <p:cNvPicPr/>
          <p:nvPr/>
        </p:nvPicPr>
        <p:blipFill>
          <a:blip r:embed="rId3"/>
          <a:srcRect l="66281"/>
          <a:stretch>
            <a:fillRect/>
          </a:stretch>
        </p:blipFill>
        <p:spPr bwMode="auto">
          <a:xfrm>
            <a:off x="4499042" y="2211261"/>
            <a:ext cx="1943100" cy="2581275"/>
          </a:xfrm>
          <a:prstGeom prst="rect">
            <a:avLst/>
          </a:prstGeom>
          <a:noFill/>
          <a:ln w="12700">
            <a:solidFill>
              <a:schemeClr val="tx1"/>
            </a:solidFill>
            <a:miter lim="800000"/>
            <a:headEnd/>
            <a:tailEnd/>
          </a:ln>
        </p:spPr>
      </p:pic>
      <p:sp>
        <p:nvSpPr>
          <p:cNvPr id="7" name="TextBox 6">
            <a:extLst>
              <a:ext uri="{FF2B5EF4-FFF2-40B4-BE49-F238E27FC236}">
                <a16:creationId xmlns:a16="http://schemas.microsoft.com/office/drawing/2014/main" id="{8C1B9FA4-B944-4AD4-A2CA-DD02DDC53667}"/>
              </a:ext>
            </a:extLst>
          </p:cNvPr>
          <p:cNvSpPr txBox="1"/>
          <p:nvPr/>
        </p:nvSpPr>
        <p:spPr>
          <a:xfrm>
            <a:off x="4397225" y="1960431"/>
            <a:ext cx="2418767" cy="553998"/>
          </a:xfrm>
          <a:prstGeom prst="rect">
            <a:avLst/>
          </a:prstGeom>
          <a:noFill/>
        </p:spPr>
        <p:txBody>
          <a:bodyPr wrap="square" rtlCol="0">
            <a:spAutoFit/>
          </a:bodyPr>
          <a:lstStyle/>
          <a:p>
            <a:r>
              <a:rPr lang="en-GB" sz="1200" dirty="0">
                <a:solidFill>
                  <a:schemeClr val="accent6"/>
                </a:solidFill>
                <a:latin typeface="Calibri" panose="020F0502020204030204" pitchFamily="34" charset="0"/>
                <a:cs typeface="Calibri" panose="020F0502020204030204" pitchFamily="34" charset="0"/>
              </a:rPr>
              <a:t>infrared halogen moisture analyser</a:t>
            </a:r>
            <a:endParaRPr lang="hr-HR" sz="1200" dirty="0">
              <a:solidFill>
                <a:schemeClr val="accent6"/>
              </a:solidFill>
              <a:latin typeface="Calibri" panose="020F0502020204030204" pitchFamily="34" charset="0"/>
              <a:cs typeface="Calibri" panose="020F0502020204030204" pitchFamily="34" charset="0"/>
            </a:endParaRPr>
          </a:p>
          <a:p>
            <a:endParaRPr lang="en-US" dirty="0"/>
          </a:p>
        </p:txBody>
      </p:sp>
      <p:sp>
        <p:nvSpPr>
          <p:cNvPr id="8" name="TextBox 7">
            <a:extLst>
              <a:ext uri="{FF2B5EF4-FFF2-40B4-BE49-F238E27FC236}">
                <a16:creationId xmlns:a16="http://schemas.microsoft.com/office/drawing/2014/main" id="{7C614BCE-8434-498F-A710-7698D73DA7A9}"/>
              </a:ext>
            </a:extLst>
          </p:cNvPr>
          <p:cNvSpPr txBox="1"/>
          <p:nvPr/>
        </p:nvSpPr>
        <p:spPr>
          <a:xfrm>
            <a:off x="4397225" y="4842472"/>
            <a:ext cx="3164445" cy="276999"/>
          </a:xfrm>
          <a:prstGeom prst="rect">
            <a:avLst/>
          </a:prstGeom>
          <a:noFill/>
        </p:spPr>
        <p:txBody>
          <a:bodyPr wrap="square" rtlCol="0">
            <a:spAutoFit/>
          </a:bodyPr>
          <a:lstStyle/>
          <a:p>
            <a:r>
              <a:rPr lang="en-GB" sz="1200" dirty="0">
                <a:solidFill>
                  <a:schemeClr val="accent6"/>
                </a:solidFill>
                <a:latin typeface="Calibri" panose="020F0502020204030204" pitchFamily="34" charset="0"/>
                <a:cs typeface="Calibri" panose="020F0502020204030204" pitchFamily="34" charset="0"/>
              </a:rPr>
              <a:t>laboratory permeameter by Eikelkamp</a:t>
            </a:r>
            <a:endParaRPr lang="en-US" sz="1200" dirty="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67550" y="249006"/>
            <a:ext cx="6390450" cy="429525"/>
          </a:xfrm>
          <a:prstGeom prst="rect">
            <a:avLst/>
          </a:prstGeom>
        </p:spPr>
        <p:txBody>
          <a:bodyPr spcFirstLastPara="1" wrap="square" lIns="68569" tIns="68569" rIns="68569" bIns="68569" anchor="t" anchorCtr="0">
            <a:noAutofit/>
          </a:bodyPr>
          <a:lstStyle/>
          <a:p>
            <a:r>
              <a:rPr lang="en-GB" sz="4400" dirty="0"/>
              <a:t>Result</a:t>
            </a:r>
            <a:r>
              <a:rPr lang="hr-HR" sz="4400" dirty="0"/>
              <a:t>-PERCENTAGE OF WATER IN THE SOIL</a:t>
            </a:r>
            <a:endParaRPr sz="4400" dirty="0"/>
          </a:p>
        </p:txBody>
      </p:sp>
      <p:sp>
        <p:nvSpPr>
          <p:cNvPr id="105" name="Shape 105"/>
          <p:cNvSpPr txBox="1">
            <a:spLocks noGrp="1"/>
          </p:cNvSpPr>
          <p:nvPr>
            <p:ph type="body" idx="1"/>
          </p:nvPr>
        </p:nvSpPr>
        <p:spPr>
          <a:xfrm>
            <a:off x="3607980" y="1651590"/>
            <a:ext cx="3143059" cy="3345711"/>
          </a:xfrm>
          <a:prstGeom prst="rect">
            <a:avLst/>
          </a:prstGeom>
        </p:spPr>
        <p:txBody>
          <a:bodyPr spcFirstLastPara="1" wrap="square" lIns="68569" tIns="68569" rIns="68569" bIns="68569" anchor="t" anchorCtr="0">
            <a:noAutofit/>
          </a:bodyPr>
          <a:lstStyle/>
          <a:p>
            <a:pPr marL="85725" indent="0">
              <a:buNone/>
            </a:pPr>
            <a:endParaRPr lang="en-GB"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1</a:t>
            </a:r>
            <a:r>
              <a:rPr lang="en-US" sz="1600" b="1" baseline="30000" dirty="0">
                <a:latin typeface="Calibri" panose="020F0502020204030204" pitchFamily="34" charset="0"/>
                <a:cs typeface="Calibri" panose="020F0502020204030204" pitchFamily="34" charset="0"/>
              </a:rPr>
              <a:t>st</a:t>
            </a:r>
            <a:r>
              <a:rPr lang="en-US" sz="1600" b="1" dirty="0">
                <a:latin typeface="Calibri" panose="020F0502020204030204" pitchFamily="34" charset="0"/>
                <a:cs typeface="Calibri" panose="020F0502020204030204" pitchFamily="34" charset="0"/>
              </a:rPr>
              <a:t> and 2</a:t>
            </a:r>
            <a:r>
              <a:rPr lang="en-US" sz="1600" b="1" baseline="30000" dirty="0">
                <a:latin typeface="Calibri" panose="020F0502020204030204" pitchFamily="34" charset="0"/>
                <a:cs typeface="Calibri" panose="020F0502020204030204" pitchFamily="34" charset="0"/>
              </a:rPr>
              <a:t>nd</a:t>
            </a:r>
            <a:r>
              <a:rPr lang="en-US" sz="1600" b="1" dirty="0">
                <a:latin typeface="Calibri" panose="020F0502020204030204" pitchFamily="34" charset="0"/>
                <a:cs typeface="Calibri" panose="020F0502020204030204" pitchFamily="34" charset="0"/>
              </a:rPr>
              <a:t> box</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sym typeface="Wingdings" panose="05000000000000000000" pitchFamily="2" charset="2"/>
              </a:rPr>
              <a:t></a:t>
            </a:r>
            <a:r>
              <a:rPr lang="en-GB" sz="1600" dirty="0">
                <a:latin typeface="Calibri" panose="020F0502020204030204" pitchFamily="34" charset="0"/>
                <a:cs typeface="Calibri" panose="020F0502020204030204" pitchFamily="34" charset="0"/>
              </a:rPr>
              <a:t>water evaporated faster because capillarity established</a:t>
            </a: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3</a:t>
            </a:r>
            <a:r>
              <a:rPr lang="en-US" sz="1600" b="1" baseline="30000" dirty="0">
                <a:latin typeface="Calibri" panose="020F0502020204030204" pitchFamily="34" charset="0"/>
                <a:cs typeface="Calibri" panose="020F0502020204030204" pitchFamily="34" charset="0"/>
              </a:rPr>
              <a:t>rd</a:t>
            </a:r>
            <a:r>
              <a:rPr lang="en-US" sz="1600" b="1"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 box</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sym typeface="Wingdings" panose="05000000000000000000" pitchFamily="2" charset="2"/>
              </a:rPr>
              <a:t></a:t>
            </a:r>
            <a:r>
              <a:rPr lang="hr-HR" sz="1600" dirty="0" err="1">
                <a:latin typeface="Calibri" panose="020F0502020204030204" pitchFamily="34" charset="0"/>
                <a:cs typeface="Calibri" panose="020F0502020204030204" pitchFamily="34" charset="0"/>
              </a:rPr>
              <a:t>earthworm</a:t>
            </a:r>
            <a:r>
              <a:rPr lang="en-GB" sz="1600" dirty="0">
                <a:latin typeface="Calibri" panose="020F0502020204030204" pitchFamily="34" charset="0"/>
                <a:cs typeface="Calibri" panose="020F0502020204030204" pitchFamily="34" charset="0"/>
              </a:rPr>
              <a:t> activity and their secretion of slime disarranged the establishment of capillarity and water evaporated slower</a:t>
            </a:r>
          </a:p>
          <a:p>
            <a:pPr marL="85725" indent="0">
              <a:buNone/>
            </a:pPr>
            <a:endParaRPr lang="en-GB" sz="1600" dirty="0">
              <a:latin typeface="Calibri" panose="020F0502020204030204" pitchFamily="34" charset="0"/>
              <a:cs typeface="Calibri" panose="020F0502020204030204" pitchFamily="34" charset="0"/>
            </a:endParaRPr>
          </a:p>
          <a:p>
            <a:endParaRPr lang="hr-HR" sz="1600" dirty="0">
              <a:latin typeface="Calibri" panose="020F0502020204030204" pitchFamily="34" charset="0"/>
              <a:cs typeface="Calibri" panose="020F0502020204030204" pitchFamily="34" charset="0"/>
            </a:endParaRPr>
          </a:p>
          <a:p>
            <a:pPr marL="85725" indent="0">
              <a:buNone/>
            </a:pPr>
            <a:endParaRPr lang="hr-HR" sz="1600" dirty="0">
              <a:latin typeface="Calibri" panose="020F0502020204030204" pitchFamily="34" charset="0"/>
              <a:cs typeface="Calibri" panose="020F0502020204030204" pitchFamily="34" charset="0"/>
            </a:endParaRPr>
          </a:p>
          <a:p>
            <a:pPr marL="0" indent="0">
              <a:spcBef>
                <a:spcPts val="1200"/>
              </a:spcBef>
              <a:spcAft>
                <a:spcPts val="1200"/>
              </a:spcAft>
              <a:buNone/>
            </a:pPr>
            <a:endParaRPr dirty="0"/>
          </a:p>
        </p:txBody>
      </p:sp>
      <p:sp>
        <p:nvSpPr>
          <p:cNvPr id="3" name="Rezervirano mjesto broja slajda 2">
            <a:extLst>
              <a:ext uri="{FF2B5EF4-FFF2-40B4-BE49-F238E27FC236}">
                <a16:creationId xmlns:a16="http://schemas.microsoft.com/office/drawing/2014/main" id="{165EF282-4F5C-47CD-A662-545C71AB4703}"/>
              </a:ext>
            </a:extLst>
          </p:cNvPr>
          <p:cNvSpPr>
            <a:spLocks noGrp="1"/>
          </p:cNvSpPr>
          <p:nvPr>
            <p:ph type="sldNum" idx="12"/>
          </p:nvPr>
        </p:nvSpPr>
        <p:spPr/>
        <p:txBody>
          <a:bodyPr/>
          <a:lstStyle/>
          <a:p>
            <a:fld id="{00000000-1234-1234-1234-123412341234}" type="slidenum">
              <a:rPr lang="en-GB" sz="1400" smtClean="0"/>
              <a:pPr/>
              <a:t>11</a:t>
            </a:fld>
            <a:endParaRPr lang="en-GB" sz="1400" dirty="0"/>
          </a:p>
        </p:txBody>
      </p:sp>
      <p:graphicFrame>
        <p:nvGraphicFramePr>
          <p:cNvPr id="4" name="Object 3">
            <a:extLst>
              <a:ext uri="{FF2B5EF4-FFF2-40B4-BE49-F238E27FC236}">
                <a16:creationId xmlns:a16="http://schemas.microsoft.com/office/drawing/2014/main" id="{026BFB73-EB38-4DD3-BA7B-DBD382A3761D}"/>
              </a:ext>
            </a:extLst>
          </p:cNvPr>
          <p:cNvGraphicFramePr>
            <a:graphicFrameLocks noChangeAspect="1"/>
          </p:cNvGraphicFramePr>
          <p:nvPr>
            <p:extLst>
              <p:ext uri="{D42A27DB-BD31-4B8C-83A1-F6EECF244321}">
                <p14:modId xmlns:p14="http://schemas.microsoft.com/office/powerpoint/2010/main" val="1807627232"/>
              </p:ext>
            </p:extLst>
          </p:nvPr>
        </p:nvGraphicFramePr>
        <p:xfrm>
          <a:off x="257444" y="1483829"/>
          <a:ext cx="3674690" cy="3000748"/>
        </p:xfrm>
        <a:graphic>
          <a:graphicData uri="http://schemas.openxmlformats.org/presentationml/2006/ole">
            <mc:AlternateContent xmlns:mc="http://schemas.openxmlformats.org/markup-compatibility/2006">
              <mc:Choice xmlns:v="urn:schemas-microsoft-com:vml" Requires="v">
                <p:oleObj spid="_x0000_s1058" name="SPW 11.0 Graph" r:id="rId4" imgW="5470920" imgH="4466880" progId="SigmaPlotGraphicObject.10">
                  <p:embed/>
                </p:oleObj>
              </mc:Choice>
              <mc:Fallback>
                <p:oleObj name="SPW 11.0 Graph" r:id="rId4" imgW="5470920" imgH="4466880" progId="SigmaPlotGraphicObject.10">
                  <p:embed/>
                  <p:pic>
                    <p:nvPicPr>
                      <p:cNvPr id="0" name=""/>
                      <p:cNvPicPr/>
                      <p:nvPr/>
                    </p:nvPicPr>
                    <p:blipFill>
                      <a:blip r:embed="rId5"/>
                      <a:stretch>
                        <a:fillRect/>
                      </a:stretch>
                    </p:blipFill>
                    <p:spPr>
                      <a:xfrm>
                        <a:off x="257444" y="1483829"/>
                        <a:ext cx="3674690" cy="3000748"/>
                      </a:xfrm>
                      <a:prstGeom prst="rect">
                        <a:avLst/>
                      </a:prstGeom>
                      <a:ln w="12700">
                        <a:solidFill>
                          <a:schemeClr val="tx1"/>
                        </a:solid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67550" y="205682"/>
            <a:ext cx="6390450" cy="429525"/>
          </a:xfrm>
          <a:prstGeom prst="rect">
            <a:avLst/>
          </a:prstGeom>
        </p:spPr>
        <p:txBody>
          <a:bodyPr spcFirstLastPara="1" wrap="square" lIns="68569" tIns="68569" rIns="68569" bIns="68569" anchor="t" anchorCtr="0">
            <a:noAutofit/>
          </a:bodyPr>
          <a:lstStyle/>
          <a:p>
            <a:r>
              <a:rPr lang="en-US" sz="4400" cap="none" dirty="0">
                <a:latin typeface="Calibri" panose="020F0502020204030204" pitchFamily="34" charset="0"/>
                <a:cs typeface="Calibri" panose="020F0502020204030204" pitchFamily="34" charset="0"/>
              </a:rPr>
              <a:t>PERCENTAGE OF POROSITY</a:t>
            </a:r>
            <a:endParaRPr lang="en-US" sz="4400" cap="none" dirty="0"/>
          </a:p>
        </p:txBody>
      </p:sp>
      <p:sp>
        <p:nvSpPr>
          <p:cNvPr id="105" name="Shape 105"/>
          <p:cNvSpPr txBox="1">
            <a:spLocks noGrp="1"/>
          </p:cNvSpPr>
          <p:nvPr>
            <p:ph type="body" idx="1"/>
          </p:nvPr>
        </p:nvSpPr>
        <p:spPr>
          <a:xfrm>
            <a:off x="3963035" y="1787944"/>
            <a:ext cx="2894965" cy="3072073"/>
          </a:xfrm>
          <a:prstGeom prst="rect">
            <a:avLst/>
          </a:prstGeom>
        </p:spPr>
        <p:txBody>
          <a:bodyPr spcFirstLastPara="1" wrap="square" lIns="68569" tIns="68569" rIns="68569" bIns="68569" anchor="t" anchorCtr="0">
            <a:noAutofit/>
          </a:bodyPr>
          <a:lstStyle/>
          <a:p>
            <a:r>
              <a:rPr lang="en-US" b="1" dirty="0">
                <a:latin typeface="Calibri" panose="020F0502020204030204" pitchFamily="34" charset="0"/>
                <a:cs typeface="Calibri" panose="020F0502020204030204" pitchFamily="34" charset="0"/>
              </a:rPr>
              <a:t>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box </a:t>
            </a: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sym typeface="Wingdings" panose="05000000000000000000" pitchFamily="2" charset="2"/>
              </a:rPr>
              <a:t>no earthworms</a:t>
            </a:r>
            <a:br>
              <a:rPr lang="en-US" dirty="0">
                <a:latin typeface="Calibri" panose="020F0502020204030204" pitchFamily="34" charset="0"/>
                <a:cs typeface="Calibri" panose="020F0502020204030204" pitchFamily="34" charset="0"/>
                <a:sym typeface="Wingdings" panose="05000000000000000000" pitchFamily="2" charset="2"/>
              </a:rPr>
            </a:br>
            <a:r>
              <a:rPr lang="en-US" dirty="0">
                <a:latin typeface="Calibri" panose="020F0502020204030204" pitchFamily="34" charset="0"/>
                <a:cs typeface="Calibri" panose="020F0502020204030204" pitchFamily="34" charset="0"/>
                <a:sym typeface="Wingdings" panose="05000000000000000000" pitchFamily="2" charset="2"/>
              </a:rPr>
              <a:t>= control (47.3%)</a:t>
            </a:r>
          </a:p>
          <a:p>
            <a:pPr marL="85725" indent="0">
              <a:buNone/>
            </a:pP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2</a:t>
            </a:r>
            <a:r>
              <a:rPr lang="en-US" b="1" baseline="30000" dirty="0">
                <a:latin typeface="Calibri" panose="020F0502020204030204" pitchFamily="34" charset="0"/>
                <a:cs typeface="Calibri" panose="020F0502020204030204" pitchFamily="34" charset="0"/>
              </a:rPr>
              <a:t>nd</a:t>
            </a:r>
            <a:r>
              <a:rPr lang="en-US" b="1" dirty="0">
                <a:latin typeface="Calibri" panose="020F0502020204030204" pitchFamily="34" charset="0"/>
                <a:cs typeface="Calibri" panose="020F0502020204030204" pitchFamily="34" charset="0"/>
              </a:rPr>
              <a:t> box </a:t>
            </a: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rPr>
              <a:t>25 earthworms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increase in the porosity of the soil for 2.55% </a:t>
            </a:r>
          </a:p>
          <a:p>
            <a:pPr marL="85725" indent="0">
              <a:buNone/>
            </a:pP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3</a:t>
            </a:r>
            <a:r>
              <a:rPr lang="en-US" b="1" baseline="30000" dirty="0">
                <a:latin typeface="Calibri" panose="020F0502020204030204" pitchFamily="34" charset="0"/>
                <a:cs typeface="Calibri" panose="020F0502020204030204" pitchFamily="34" charset="0"/>
              </a:rPr>
              <a:t>rd</a:t>
            </a:r>
            <a:r>
              <a:rPr lang="en-US" b="1" dirty="0">
                <a:latin typeface="Calibri" panose="020F0502020204030204" pitchFamily="34" charset="0"/>
                <a:cs typeface="Calibri" panose="020F0502020204030204" pitchFamily="34" charset="0"/>
              </a:rPr>
              <a:t>  box </a:t>
            </a: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rPr>
              <a:t>50 earthworms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no difference in porosity comparing to 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box</a:t>
            </a:r>
            <a:endParaRPr dirty="0"/>
          </a:p>
        </p:txBody>
      </p:sp>
      <p:sp>
        <p:nvSpPr>
          <p:cNvPr id="3" name="Rezervirano mjesto broja slajda 2">
            <a:extLst>
              <a:ext uri="{FF2B5EF4-FFF2-40B4-BE49-F238E27FC236}">
                <a16:creationId xmlns:a16="http://schemas.microsoft.com/office/drawing/2014/main" id="{165EF282-4F5C-47CD-A662-545C71AB4703}"/>
              </a:ext>
            </a:extLst>
          </p:cNvPr>
          <p:cNvSpPr>
            <a:spLocks noGrp="1"/>
          </p:cNvSpPr>
          <p:nvPr>
            <p:ph type="sldNum" idx="12"/>
          </p:nvPr>
        </p:nvSpPr>
        <p:spPr/>
        <p:txBody>
          <a:bodyPr/>
          <a:lstStyle/>
          <a:p>
            <a:fld id="{00000000-1234-1234-1234-123412341234}" type="slidenum">
              <a:rPr lang="en-GB" sz="1400" smtClean="0"/>
              <a:pPr/>
              <a:t>12</a:t>
            </a:fld>
            <a:endParaRPr lang="en-GB" sz="1400" dirty="0"/>
          </a:p>
        </p:txBody>
      </p:sp>
      <p:graphicFrame>
        <p:nvGraphicFramePr>
          <p:cNvPr id="4" name="Object 3">
            <a:extLst>
              <a:ext uri="{FF2B5EF4-FFF2-40B4-BE49-F238E27FC236}">
                <a16:creationId xmlns:a16="http://schemas.microsoft.com/office/drawing/2014/main" id="{25BE80A8-91D2-4213-8C0B-0E391145B109}"/>
              </a:ext>
            </a:extLst>
          </p:cNvPr>
          <p:cNvGraphicFramePr>
            <a:graphicFrameLocks noChangeAspect="1"/>
          </p:cNvGraphicFramePr>
          <p:nvPr>
            <p:extLst>
              <p:ext uri="{D42A27DB-BD31-4B8C-83A1-F6EECF244321}">
                <p14:modId xmlns:p14="http://schemas.microsoft.com/office/powerpoint/2010/main" val="3185956197"/>
              </p:ext>
            </p:extLst>
          </p:nvPr>
        </p:nvGraphicFramePr>
        <p:xfrm>
          <a:off x="92131" y="1404674"/>
          <a:ext cx="4170621" cy="3405724"/>
        </p:xfrm>
        <a:graphic>
          <a:graphicData uri="http://schemas.openxmlformats.org/presentationml/2006/ole">
            <mc:AlternateContent xmlns:mc="http://schemas.openxmlformats.org/markup-compatibility/2006">
              <mc:Choice xmlns:v="urn:schemas-microsoft-com:vml" Requires="v">
                <p:oleObj spid="_x0000_s2082" name="SPW 11.0 Graph" r:id="rId4" imgW="5470920" imgH="4466880" progId="SigmaPlotGraphicObject.10">
                  <p:embed/>
                </p:oleObj>
              </mc:Choice>
              <mc:Fallback>
                <p:oleObj name="SPW 11.0 Graph" r:id="rId4" imgW="5470920" imgH="4466880" progId="SigmaPlotGraphicObject.10">
                  <p:embed/>
                  <p:pic>
                    <p:nvPicPr>
                      <p:cNvPr id="0" name=""/>
                      <p:cNvPicPr/>
                      <p:nvPr/>
                    </p:nvPicPr>
                    <p:blipFill>
                      <a:blip r:embed="rId5"/>
                      <a:stretch>
                        <a:fillRect/>
                      </a:stretch>
                    </p:blipFill>
                    <p:spPr>
                      <a:xfrm>
                        <a:off x="92131" y="1404674"/>
                        <a:ext cx="4170621" cy="3405724"/>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228220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67550" y="630984"/>
            <a:ext cx="6390450" cy="429525"/>
          </a:xfrm>
          <a:prstGeom prst="rect">
            <a:avLst/>
          </a:prstGeom>
        </p:spPr>
        <p:txBody>
          <a:bodyPr spcFirstLastPara="1" wrap="square" lIns="68569" tIns="68569" rIns="68569" bIns="68569" anchor="t" anchorCtr="0">
            <a:noAutofit/>
          </a:bodyPr>
          <a:lstStyle/>
          <a:p>
            <a:r>
              <a:rPr lang="hr-HR" sz="4400" dirty="0"/>
              <a:t>WATER FLOW</a:t>
            </a:r>
            <a:endParaRPr sz="4400" dirty="0"/>
          </a:p>
        </p:txBody>
      </p:sp>
      <p:sp>
        <p:nvSpPr>
          <p:cNvPr id="105" name="Shape 105"/>
          <p:cNvSpPr txBox="1">
            <a:spLocks noGrp="1"/>
          </p:cNvSpPr>
          <p:nvPr>
            <p:ph type="body" idx="1"/>
          </p:nvPr>
        </p:nvSpPr>
        <p:spPr>
          <a:xfrm>
            <a:off x="3948222" y="1580712"/>
            <a:ext cx="2802817" cy="3416589"/>
          </a:xfrm>
          <a:prstGeom prst="rect">
            <a:avLst/>
          </a:prstGeom>
        </p:spPr>
        <p:txBody>
          <a:bodyPr spcFirstLastPara="1" wrap="square" lIns="68569" tIns="68569" rIns="68569" bIns="68569" anchor="t" anchorCtr="0">
            <a:noAutofit/>
          </a:bodyPr>
          <a:lstStyle/>
          <a:p>
            <a:r>
              <a:rPr lang="en-GB" sz="1600" b="1" dirty="0">
                <a:latin typeface="Calibri" panose="020F0502020204030204" pitchFamily="34" charset="0"/>
                <a:cs typeface="Calibri" panose="020F0502020204030204" pitchFamily="34" charset="0"/>
              </a:rPr>
              <a:t>1</a:t>
            </a:r>
            <a:r>
              <a:rPr lang="en-GB" sz="1600" b="1" baseline="30000" dirty="0">
                <a:latin typeface="Calibri" panose="020F0502020204030204" pitchFamily="34" charset="0"/>
                <a:cs typeface="Calibri" panose="020F0502020204030204" pitchFamily="34" charset="0"/>
              </a:rPr>
              <a:t>st</a:t>
            </a:r>
            <a:r>
              <a:rPr lang="en-GB" sz="1600" b="1" dirty="0">
                <a:latin typeface="Calibri" panose="020F0502020204030204" pitchFamily="34" charset="0"/>
                <a:cs typeface="Calibri" panose="020F0502020204030204" pitchFamily="34" charset="0"/>
              </a:rPr>
              <a:t> box </a:t>
            </a:r>
            <a:r>
              <a:rPr lang="en-GB" sz="1600" dirty="0">
                <a:latin typeface="Calibri" panose="020F0502020204030204" pitchFamily="34" charset="0"/>
                <a:cs typeface="Calibri" panose="020F0502020204030204" pitchFamily="34" charset="0"/>
                <a:sym typeface="Wingdings" panose="05000000000000000000" pitchFamily="2" charset="2"/>
              </a:rPr>
              <a:t> </a:t>
            </a:r>
            <a:r>
              <a:rPr lang="en-GB" sz="1600" b="1" dirty="0">
                <a:latin typeface="Calibri" panose="020F0502020204030204" pitchFamily="34" charset="0"/>
                <a:cs typeface="Calibri" panose="020F0502020204030204" pitchFamily="34" charset="0"/>
                <a:sym typeface="Wingdings" panose="05000000000000000000" pitchFamily="2" charset="2"/>
              </a:rPr>
              <a:t>no earthworms</a:t>
            </a:r>
            <a:br>
              <a:rPr lang="en-GB" sz="1600" dirty="0">
                <a:latin typeface="Calibri" panose="020F0502020204030204" pitchFamily="34" charset="0"/>
                <a:cs typeface="Calibri" panose="020F0502020204030204" pitchFamily="34" charset="0"/>
                <a:sym typeface="Wingdings" panose="05000000000000000000" pitchFamily="2" charset="2"/>
              </a:rPr>
            </a:br>
            <a:r>
              <a:rPr lang="en-GB" sz="1600" dirty="0">
                <a:latin typeface="Calibri" panose="020F0502020204030204" pitchFamily="34" charset="0"/>
                <a:cs typeface="Calibri" panose="020F0502020204030204" pitchFamily="34" charset="0"/>
                <a:sym typeface="Wingdings" panose="05000000000000000000" pitchFamily="2" charset="2"/>
              </a:rPr>
              <a:t>= control(286.8 cm/</a:t>
            </a:r>
            <a:r>
              <a:rPr lang="en-GB" sz="1600" dirty="0" err="1">
                <a:latin typeface="Calibri" panose="020F0502020204030204" pitchFamily="34" charset="0"/>
                <a:cs typeface="Calibri" panose="020F0502020204030204" pitchFamily="34" charset="0"/>
                <a:sym typeface="Wingdings" panose="05000000000000000000" pitchFamily="2" charset="2"/>
              </a:rPr>
              <a:t>sek</a:t>
            </a:r>
            <a:r>
              <a:rPr lang="en-GB" sz="1600" dirty="0">
                <a:latin typeface="Calibri" panose="020F0502020204030204" pitchFamily="34" charset="0"/>
                <a:cs typeface="Calibri" panose="020F0502020204030204" pitchFamily="34" charset="0"/>
                <a:sym typeface="Wingdings" panose="05000000000000000000" pitchFamily="2" charset="2"/>
              </a:rPr>
              <a:t>*10-5)</a:t>
            </a:r>
          </a:p>
          <a:p>
            <a:pPr marL="85725"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2</a:t>
            </a:r>
            <a:r>
              <a:rPr lang="en-GB" sz="1600" b="1" baseline="30000" dirty="0">
                <a:latin typeface="Calibri" panose="020F0502020204030204" pitchFamily="34" charset="0"/>
                <a:cs typeface="Calibri" panose="020F0502020204030204" pitchFamily="34" charset="0"/>
              </a:rPr>
              <a:t>nd</a:t>
            </a:r>
            <a:r>
              <a:rPr lang="en-GB" sz="1600" b="1" dirty="0">
                <a:latin typeface="Calibri" panose="020F0502020204030204" pitchFamily="34" charset="0"/>
                <a:cs typeface="Calibri" panose="020F0502020204030204" pitchFamily="34" charset="0"/>
              </a:rPr>
              <a:t> box </a:t>
            </a:r>
            <a:r>
              <a:rPr lang="en-GB" sz="1600" dirty="0">
                <a:latin typeface="Calibri" panose="020F0502020204030204" pitchFamily="34" charset="0"/>
                <a:cs typeface="Calibri" panose="020F0502020204030204" pitchFamily="34" charset="0"/>
                <a:sym typeface="Wingdings" panose="05000000000000000000" pitchFamily="2" charset="2"/>
              </a:rPr>
              <a:t> </a:t>
            </a:r>
            <a:r>
              <a:rPr lang="en-GB" sz="1600" b="1" dirty="0">
                <a:latin typeface="Calibri" panose="020F0502020204030204" pitchFamily="34" charset="0"/>
                <a:cs typeface="Calibri" panose="020F0502020204030204" pitchFamily="34" charset="0"/>
              </a:rPr>
              <a:t>25 earthworms </a:t>
            </a:r>
            <a:br>
              <a:rPr lang="en-GB" sz="1600" b="1"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increase in the water flow by 14 </a:t>
            </a:r>
            <a:r>
              <a:rPr lang="en-GB" sz="1600" dirty="0">
                <a:latin typeface="Calibri" panose="020F0502020204030204" pitchFamily="34" charset="0"/>
                <a:cs typeface="Calibri" panose="020F0502020204030204" pitchFamily="34" charset="0"/>
                <a:sym typeface="Wingdings" panose="05000000000000000000" pitchFamily="2" charset="2"/>
              </a:rPr>
              <a:t>cm/</a:t>
            </a:r>
            <a:r>
              <a:rPr lang="en-GB" sz="1600" dirty="0" err="1">
                <a:latin typeface="Calibri" panose="020F0502020204030204" pitchFamily="34" charset="0"/>
                <a:cs typeface="Calibri" panose="020F0502020204030204" pitchFamily="34" charset="0"/>
                <a:sym typeface="Wingdings" panose="05000000000000000000" pitchFamily="2" charset="2"/>
              </a:rPr>
              <a:t>sek</a:t>
            </a:r>
            <a:r>
              <a:rPr lang="en-GB" sz="1600" dirty="0">
                <a:latin typeface="Calibri" panose="020F0502020204030204" pitchFamily="34" charset="0"/>
                <a:cs typeface="Calibri" panose="020F0502020204030204" pitchFamily="34" charset="0"/>
                <a:sym typeface="Wingdings" panose="05000000000000000000" pitchFamily="2" charset="2"/>
              </a:rPr>
              <a:t>*10-5</a:t>
            </a:r>
            <a:endParaRPr lang="en-GB" sz="1600" dirty="0">
              <a:latin typeface="Calibri" panose="020F0502020204030204" pitchFamily="34" charset="0"/>
              <a:cs typeface="Calibri" panose="020F0502020204030204" pitchFamily="34" charset="0"/>
            </a:endParaRPr>
          </a:p>
          <a:p>
            <a:pPr marL="85725" indent="0">
              <a:buNone/>
            </a:pPr>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3</a:t>
            </a:r>
            <a:r>
              <a:rPr lang="en-GB" sz="1600" b="1" baseline="30000" dirty="0">
                <a:latin typeface="Calibri" panose="020F0502020204030204" pitchFamily="34" charset="0"/>
                <a:cs typeface="Calibri" panose="020F0502020204030204" pitchFamily="34" charset="0"/>
              </a:rPr>
              <a:t>rd</a:t>
            </a:r>
            <a:r>
              <a:rPr lang="en-GB" sz="1600" b="1" dirty="0">
                <a:latin typeface="Calibri" panose="020F0502020204030204" pitchFamily="34" charset="0"/>
                <a:cs typeface="Calibri" panose="020F0502020204030204" pitchFamily="34" charset="0"/>
              </a:rPr>
              <a:t>  box </a:t>
            </a:r>
            <a:r>
              <a:rPr lang="en-GB" sz="1600" dirty="0">
                <a:latin typeface="Calibri" panose="020F0502020204030204" pitchFamily="34" charset="0"/>
                <a:cs typeface="Calibri" panose="020F0502020204030204" pitchFamily="34" charset="0"/>
                <a:sym typeface="Wingdings" panose="05000000000000000000" pitchFamily="2" charset="2"/>
              </a:rPr>
              <a:t> </a:t>
            </a:r>
            <a:r>
              <a:rPr lang="en-GB" sz="1600" b="1" dirty="0">
                <a:latin typeface="Calibri" panose="020F0502020204030204" pitchFamily="34" charset="0"/>
                <a:cs typeface="Calibri" panose="020F0502020204030204" pitchFamily="34" charset="0"/>
              </a:rPr>
              <a:t>50 earthworms </a:t>
            </a:r>
            <a:br>
              <a:rPr lang="en-GB" sz="1600" b="1"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 increase in the water flow by 18.2 </a:t>
            </a:r>
            <a:r>
              <a:rPr lang="en-GB" sz="1600" dirty="0">
                <a:latin typeface="Calibri" panose="020F0502020204030204" pitchFamily="34" charset="0"/>
                <a:cs typeface="Calibri" panose="020F0502020204030204" pitchFamily="34" charset="0"/>
                <a:sym typeface="Wingdings" panose="05000000000000000000" pitchFamily="2" charset="2"/>
              </a:rPr>
              <a:t>cm/</a:t>
            </a:r>
            <a:r>
              <a:rPr lang="en-GB" sz="1600" dirty="0" err="1">
                <a:latin typeface="Calibri" panose="020F0502020204030204" pitchFamily="34" charset="0"/>
                <a:cs typeface="Calibri" panose="020F0502020204030204" pitchFamily="34" charset="0"/>
                <a:sym typeface="Wingdings" panose="05000000000000000000" pitchFamily="2" charset="2"/>
              </a:rPr>
              <a:t>sek</a:t>
            </a:r>
            <a:r>
              <a:rPr lang="en-GB" sz="1600" dirty="0">
                <a:latin typeface="Calibri" panose="020F0502020204030204" pitchFamily="34" charset="0"/>
                <a:cs typeface="Calibri" panose="020F0502020204030204" pitchFamily="34" charset="0"/>
                <a:sym typeface="Wingdings" panose="05000000000000000000" pitchFamily="2" charset="2"/>
              </a:rPr>
              <a:t>*10-5</a:t>
            </a:r>
            <a:endParaRPr lang="en-GB" sz="1600" dirty="0"/>
          </a:p>
          <a:p>
            <a:pPr marL="0" indent="0">
              <a:spcBef>
                <a:spcPts val="1200"/>
              </a:spcBef>
              <a:spcAft>
                <a:spcPts val="1200"/>
              </a:spcAft>
              <a:buNone/>
            </a:pPr>
            <a:endParaRPr dirty="0"/>
          </a:p>
        </p:txBody>
      </p:sp>
      <p:sp>
        <p:nvSpPr>
          <p:cNvPr id="3" name="Rezervirano mjesto broja slajda 2">
            <a:extLst>
              <a:ext uri="{FF2B5EF4-FFF2-40B4-BE49-F238E27FC236}">
                <a16:creationId xmlns:a16="http://schemas.microsoft.com/office/drawing/2014/main" id="{165EF282-4F5C-47CD-A662-545C71AB4703}"/>
              </a:ext>
            </a:extLst>
          </p:cNvPr>
          <p:cNvSpPr>
            <a:spLocks noGrp="1"/>
          </p:cNvSpPr>
          <p:nvPr>
            <p:ph type="sldNum" idx="12"/>
          </p:nvPr>
        </p:nvSpPr>
        <p:spPr/>
        <p:txBody>
          <a:bodyPr/>
          <a:lstStyle/>
          <a:p>
            <a:fld id="{00000000-1234-1234-1234-123412341234}" type="slidenum">
              <a:rPr lang="en-GB" sz="1400" smtClean="0"/>
              <a:pPr/>
              <a:t>13</a:t>
            </a:fld>
            <a:endParaRPr lang="en-GB" sz="1400" dirty="0"/>
          </a:p>
        </p:txBody>
      </p:sp>
      <p:graphicFrame>
        <p:nvGraphicFramePr>
          <p:cNvPr id="4" name="Object 3">
            <a:extLst>
              <a:ext uri="{FF2B5EF4-FFF2-40B4-BE49-F238E27FC236}">
                <a16:creationId xmlns:a16="http://schemas.microsoft.com/office/drawing/2014/main" id="{358EAEFA-95DB-484A-8BAF-378E249311E9}"/>
              </a:ext>
            </a:extLst>
          </p:cNvPr>
          <p:cNvGraphicFramePr>
            <a:graphicFrameLocks noChangeAspect="1"/>
          </p:cNvGraphicFramePr>
          <p:nvPr>
            <p:extLst>
              <p:ext uri="{D42A27DB-BD31-4B8C-83A1-F6EECF244321}">
                <p14:modId xmlns:p14="http://schemas.microsoft.com/office/powerpoint/2010/main" val="2002369602"/>
              </p:ext>
            </p:extLst>
          </p:nvPr>
        </p:nvGraphicFramePr>
        <p:xfrm>
          <a:off x="168842" y="1379050"/>
          <a:ext cx="4073114" cy="3284167"/>
        </p:xfrm>
        <a:graphic>
          <a:graphicData uri="http://schemas.openxmlformats.org/presentationml/2006/ole">
            <mc:AlternateContent xmlns:mc="http://schemas.openxmlformats.org/markup-compatibility/2006">
              <mc:Choice xmlns:v="urn:schemas-microsoft-com:vml" Requires="v">
                <p:oleObj spid="_x0000_s3105" name="SPW 11.0 Graph" r:id="rId4" imgW="5540760" imgH="4466880" progId="SigmaPlotGraphicObject.10">
                  <p:embed/>
                </p:oleObj>
              </mc:Choice>
              <mc:Fallback>
                <p:oleObj name="SPW 11.0 Graph" r:id="rId4" imgW="5540760" imgH="4466880" progId="SigmaPlotGraphicObject.10">
                  <p:embed/>
                  <p:pic>
                    <p:nvPicPr>
                      <p:cNvPr id="0" name=""/>
                      <p:cNvPicPr/>
                      <p:nvPr/>
                    </p:nvPicPr>
                    <p:blipFill>
                      <a:blip r:embed="rId5"/>
                      <a:stretch>
                        <a:fillRect/>
                      </a:stretch>
                    </p:blipFill>
                    <p:spPr>
                      <a:xfrm>
                        <a:off x="168842" y="1379050"/>
                        <a:ext cx="4073114" cy="3284167"/>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335893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40800" y="729752"/>
            <a:ext cx="6390450" cy="429525"/>
          </a:xfrm>
          <a:prstGeom prst="rect">
            <a:avLst/>
          </a:prstGeom>
        </p:spPr>
        <p:txBody>
          <a:bodyPr spcFirstLastPara="1" wrap="square" lIns="68569" tIns="68569" rIns="68569" bIns="68569" anchor="t" anchorCtr="0">
            <a:noAutofit/>
          </a:bodyPr>
          <a:lstStyle/>
          <a:p>
            <a:r>
              <a:rPr lang="en-GB" sz="4400" dirty="0"/>
              <a:t>Conclusion</a:t>
            </a:r>
            <a:endParaRPr sz="4400" dirty="0"/>
          </a:p>
        </p:txBody>
      </p:sp>
      <p:sp>
        <p:nvSpPr>
          <p:cNvPr id="111" name="Shape 111"/>
          <p:cNvSpPr txBox="1">
            <a:spLocks noGrp="1"/>
          </p:cNvSpPr>
          <p:nvPr>
            <p:ph type="body" idx="1"/>
          </p:nvPr>
        </p:nvSpPr>
        <p:spPr>
          <a:xfrm>
            <a:off x="555913" y="1403498"/>
            <a:ext cx="5798431" cy="3010250"/>
          </a:xfrm>
          <a:prstGeom prst="rect">
            <a:avLst/>
          </a:prstGeom>
        </p:spPr>
        <p:txBody>
          <a:bodyPr spcFirstLastPara="1" wrap="square" lIns="68569" tIns="68569" rIns="68569" bIns="68569" anchor="t" anchorCtr="0">
            <a:noAutofit/>
          </a:bodyPr>
          <a:lstStyle/>
          <a:p>
            <a:pPr algn="just"/>
            <a:r>
              <a:rPr lang="en-US" sz="2000" dirty="0">
                <a:latin typeface="Calibri" panose="020F0502020204030204" pitchFamily="34" charset="0"/>
                <a:cs typeface="Calibri" panose="020F0502020204030204" pitchFamily="34" charset="0"/>
              </a:rPr>
              <a:t>The greater number of earthworms </a:t>
            </a:r>
            <a:r>
              <a:rPr lang="en-US" sz="2000" b="1" dirty="0">
                <a:latin typeface="Calibri" panose="020F0502020204030204" pitchFamily="34" charset="0"/>
                <a:cs typeface="Calibri" panose="020F0502020204030204" pitchFamily="34" charset="0"/>
              </a:rPr>
              <a:t>increased water flow </a:t>
            </a:r>
            <a:r>
              <a:rPr lang="en-US" sz="2000" dirty="0">
                <a:latin typeface="Calibri" panose="020F0502020204030204" pitchFamily="34" charset="0"/>
                <a:cs typeface="Calibri" panose="020F0502020204030204" pitchFamily="34" charset="0"/>
              </a:rPr>
              <a:t>and </a:t>
            </a:r>
            <a:r>
              <a:rPr lang="en-US" sz="2000" b="1" dirty="0">
                <a:latin typeface="Calibri" panose="020F0502020204030204" pitchFamily="34" charset="0"/>
                <a:cs typeface="Calibri" panose="020F0502020204030204" pitchFamily="34" charset="0"/>
              </a:rPr>
              <a:t>percentage of water </a:t>
            </a:r>
            <a:r>
              <a:rPr lang="en-US" sz="2000" dirty="0">
                <a:latin typeface="Calibri" panose="020F0502020204030204" pitchFamily="34" charset="0"/>
                <a:cs typeface="Calibri" panose="020F0502020204030204" pitchFamily="34" charset="0"/>
              </a:rPr>
              <a:t>in the soil making greater area of the soil rich with the minerals from the water and increasing chance of life in the area</a:t>
            </a:r>
          </a:p>
          <a:p>
            <a:pPr algn="just"/>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Maximum porosity was reached with 25 worms </a:t>
            </a:r>
          </a:p>
          <a:p>
            <a:pPr algn="just"/>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50 worms destroyed each another's pores and the result was the same as with the 25 worms </a:t>
            </a:r>
          </a:p>
          <a:p>
            <a:pPr indent="-342900" algn="just">
              <a:spcBef>
                <a:spcPts val="1200"/>
              </a:spcBef>
              <a:spcAft>
                <a:spcPts val="1200"/>
              </a:spcAft>
              <a:buFont typeface="Arial" panose="020B0604020202020204" pitchFamily="34" charset="0"/>
              <a:buChar char="•"/>
            </a:pPr>
            <a:endParaRPr sz="20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775A6216-01F2-45EA-8ED5-B7676CC41124}"/>
              </a:ext>
            </a:extLst>
          </p:cNvPr>
          <p:cNvSpPr>
            <a:spLocks noGrp="1"/>
          </p:cNvSpPr>
          <p:nvPr>
            <p:ph type="sldNum" idx="12"/>
          </p:nvPr>
        </p:nvSpPr>
        <p:spPr/>
        <p:txBody>
          <a:bodyPr spcFirstLastPara="1" vert="horz" wrap="square" lIns="91425" tIns="91425" rIns="91425" bIns="91425" rtlCol="0" anchor="ctr" anchorCtr="0">
            <a:noAutofit/>
          </a:bodyPr>
          <a:lstStyle/>
          <a:p>
            <a:fld id="{00000000-1234-1234-1234-123412341234}" type="slidenum">
              <a:rPr lang="en-GB" sz="1400" smtClean="0"/>
              <a:pPr/>
              <a:t>14</a:t>
            </a:fld>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B835-948E-4583-8D03-F14E4609137B}"/>
              </a:ext>
            </a:extLst>
          </p:cNvPr>
          <p:cNvSpPr>
            <a:spLocks noGrp="1"/>
          </p:cNvSpPr>
          <p:nvPr>
            <p:ph type="title"/>
          </p:nvPr>
        </p:nvSpPr>
        <p:spPr>
          <a:xfrm>
            <a:off x="467550" y="485433"/>
            <a:ext cx="6390450" cy="1215776"/>
          </a:xfrm>
        </p:spPr>
        <p:txBody>
          <a:bodyPr>
            <a:normAutofit/>
          </a:bodyPr>
          <a:lstStyle/>
          <a:p>
            <a:r>
              <a:rPr lang="en-US" sz="3600" dirty="0"/>
              <a:t>Possibilities of further work</a:t>
            </a:r>
          </a:p>
        </p:txBody>
      </p:sp>
      <p:sp>
        <p:nvSpPr>
          <p:cNvPr id="3" name="Text Placeholder 2">
            <a:extLst>
              <a:ext uri="{FF2B5EF4-FFF2-40B4-BE49-F238E27FC236}">
                <a16:creationId xmlns:a16="http://schemas.microsoft.com/office/drawing/2014/main" id="{8543EFCF-8A98-4C8C-82D5-FCFAD9508C69}"/>
              </a:ext>
            </a:extLst>
          </p:cNvPr>
          <p:cNvSpPr>
            <a:spLocks noGrp="1"/>
          </p:cNvSpPr>
          <p:nvPr>
            <p:ph type="body" idx="1"/>
          </p:nvPr>
        </p:nvSpPr>
        <p:spPr>
          <a:xfrm>
            <a:off x="233775" y="1318437"/>
            <a:ext cx="6390450" cy="3250438"/>
          </a:xfrm>
        </p:spPr>
        <p:txBody>
          <a:bodyPr>
            <a:normAutofit/>
          </a:bodyPr>
          <a:lstStyle/>
          <a:p>
            <a:r>
              <a:rPr lang="en-US" sz="2000" dirty="0"/>
              <a:t>Research how do worms effect the soil in time periods?</a:t>
            </a:r>
          </a:p>
          <a:p>
            <a:pPr marL="85725" indent="0">
              <a:buNone/>
            </a:pPr>
            <a:endParaRPr lang="en-US" sz="2000" dirty="0"/>
          </a:p>
          <a:p>
            <a:r>
              <a:rPr lang="en-US" sz="2000" dirty="0"/>
              <a:t>Research how do the worms effect different types of soil ?</a:t>
            </a:r>
          </a:p>
          <a:p>
            <a:endParaRPr lang="en-US" sz="2000" dirty="0"/>
          </a:p>
          <a:p>
            <a:r>
              <a:rPr lang="en-US" sz="2000" dirty="0"/>
              <a:t>Discover the perfect ratio of soil and worms?</a:t>
            </a:r>
          </a:p>
          <a:p>
            <a:pPr marL="85725" indent="0">
              <a:buNone/>
            </a:pPr>
            <a:r>
              <a:rPr lang="en-US" sz="1800" dirty="0"/>
              <a:t>  </a:t>
            </a:r>
          </a:p>
        </p:txBody>
      </p:sp>
      <p:sp>
        <p:nvSpPr>
          <p:cNvPr id="4" name="Slide Number Placeholder 3">
            <a:extLst>
              <a:ext uri="{FF2B5EF4-FFF2-40B4-BE49-F238E27FC236}">
                <a16:creationId xmlns:a16="http://schemas.microsoft.com/office/drawing/2014/main" id="{51E1F569-872A-49FB-ABC3-F229E969D101}"/>
              </a:ext>
            </a:extLst>
          </p:cNvPr>
          <p:cNvSpPr>
            <a:spLocks noGrp="1"/>
          </p:cNvSpPr>
          <p:nvPr>
            <p:ph type="sldNum" idx="12"/>
          </p:nvPr>
        </p:nvSpPr>
        <p:spPr/>
        <p:txBody>
          <a:bodyPr/>
          <a:lstStyle/>
          <a:p>
            <a:fld id="{00000000-1234-1234-1234-123412341234}" type="slidenum">
              <a:rPr lang="en-GB" smtClean="0"/>
              <a:pPr/>
              <a:t>15</a:t>
            </a:fld>
            <a:endParaRPr lang="en-GB" dirty="0"/>
          </a:p>
        </p:txBody>
      </p:sp>
    </p:spTree>
    <p:extLst>
      <p:ext uri="{BB962C8B-B14F-4D97-AF65-F5344CB8AC3E}">
        <p14:creationId xmlns:p14="http://schemas.microsoft.com/office/powerpoint/2010/main" val="24188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520777" y="689704"/>
            <a:ext cx="6390450" cy="429525"/>
          </a:xfrm>
          <a:prstGeom prst="rect">
            <a:avLst/>
          </a:prstGeom>
        </p:spPr>
        <p:txBody>
          <a:bodyPr spcFirstLastPara="1" wrap="square" lIns="68569" tIns="68569" rIns="68569" bIns="68569" anchor="t" anchorCtr="0">
            <a:noAutofit/>
          </a:bodyPr>
          <a:lstStyle/>
          <a:p>
            <a:r>
              <a:rPr lang="en-GB" sz="4400" dirty="0"/>
              <a:t>Literature</a:t>
            </a:r>
            <a:endParaRPr sz="4400" dirty="0"/>
          </a:p>
        </p:txBody>
      </p:sp>
      <p:sp>
        <p:nvSpPr>
          <p:cNvPr id="118" name="Shape 118"/>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hlinkClick r:id="rId3"/>
              </a:rPr>
              <a:t>http://www.gf.uns.ac.rs</a:t>
            </a:r>
            <a:r>
              <a:rPr lang="en-GB" sz="2000" dirty="0">
                <a:latin typeface="Calibri" panose="020F0502020204030204" pitchFamily="34" charset="0"/>
                <a:cs typeface="Calibri" panose="020F0502020204030204" pitchFamily="34" charset="0"/>
              </a:rPr>
              <a:t>- 24.4.2018</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hlinkClick r:id="rId4"/>
              </a:rPr>
              <a:t>http://www.vguk.hr/</a:t>
            </a:r>
            <a:r>
              <a:rPr lang="en-GB" sz="2000" dirty="0">
                <a:latin typeface="Calibri" panose="020F0502020204030204" pitchFamily="34" charset="0"/>
                <a:cs typeface="Calibri" panose="020F0502020204030204" pitchFamily="34" charset="0"/>
              </a:rPr>
              <a:t>- 24.4.2018</a:t>
            </a:r>
          </a:p>
          <a:p>
            <a:pPr indent="-342900"/>
            <a:r>
              <a:rPr lang="en-GB" sz="2000" dirty="0">
                <a:latin typeface="Calibri" panose="020F0502020204030204" pitchFamily="34" charset="0"/>
                <a:cs typeface="Calibri" panose="020F0502020204030204" pitchFamily="34" charset="0"/>
                <a:hlinkClick r:id="rId5"/>
              </a:rPr>
              <a:t>http://ljesnjak.pfos.hr/~jdanijel/literatura/OBsK/OBsK-_07%20Osnovne%20znacajke%20tla</a:t>
            </a:r>
            <a:r>
              <a:rPr lang="en-GB" sz="2000">
                <a:latin typeface="Calibri" panose="020F0502020204030204" pitchFamily="34" charset="0"/>
                <a:cs typeface="Calibri" panose="020F0502020204030204" pitchFamily="34" charset="0"/>
                <a:hlinkClick r:id="rId5"/>
              </a:rPr>
              <a:t>.pdf-</a:t>
            </a:r>
            <a:r>
              <a:rPr lang="en-GB" sz="2000">
                <a:latin typeface="Calibri" panose="020F0502020204030204" pitchFamily="34" charset="0"/>
                <a:cs typeface="Calibri" panose="020F0502020204030204" pitchFamily="34" charset="0"/>
              </a:rPr>
              <a:t>24.4.2018</a:t>
            </a:r>
          </a:p>
          <a:p>
            <a:pPr indent="-342900"/>
            <a:endParaRPr sz="20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6AA49E5C-9DE6-403A-AE2A-8A207EE9355F}"/>
              </a:ext>
            </a:extLst>
          </p:cNvPr>
          <p:cNvSpPr>
            <a:spLocks noGrp="1"/>
          </p:cNvSpPr>
          <p:nvPr>
            <p:ph type="sldNum" idx="12"/>
          </p:nvPr>
        </p:nvSpPr>
        <p:spPr/>
        <p:txBody>
          <a:bodyPr spcFirstLastPara="1" vert="horz" wrap="square" lIns="91425" tIns="91425" rIns="91425" bIns="91425" rtlCol="0" anchor="ctr" anchorCtr="0">
            <a:noAutofit/>
          </a:bodyPr>
          <a:lstStyle/>
          <a:p>
            <a:fld id="{00000000-1234-1234-1234-123412341234}" type="slidenum">
              <a:rPr lang="en-GB" sz="1400" smtClean="0"/>
              <a:pPr/>
              <a:t>16</a:t>
            </a:fld>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754213" y="1194726"/>
            <a:ext cx="5286168" cy="1076957"/>
          </a:xfrm>
          <a:prstGeom prst="rect">
            <a:avLst/>
          </a:prstGeom>
          <a:solidFill>
            <a:schemeClr val="bg1"/>
          </a:solidFill>
        </p:spPr>
        <p:txBody>
          <a:bodyPr spcFirstLastPara="1" wrap="square" lIns="68569" tIns="68569" rIns="68569" bIns="68569" anchor="b" anchorCtr="0">
            <a:noAutofit/>
          </a:bodyPr>
          <a:lstStyle/>
          <a:p>
            <a:pPr algn="ctr"/>
            <a:r>
              <a:rPr lang="en-GB" sz="6000" dirty="0">
                <a:latin typeface="Tw Cen MT Condensed" panose="020B0606020104020203" pitchFamily="34" charset="-18"/>
                <a:ea typeface="Droid Sans"/>
                <a:cs typeface="Droid Sans"/>
                <a:sym typeface="Droid Sans"/>
              </a:rPr>
              <a:t>Thank you</a:t>
            </a:r>
            <a:r>
              <a:rPr lang="hr-HR" sz="6000" dirty="0">
                <a:latin typeface="Tw Cen MT Condensed" panose="020B0606020104020203" pitchFamily="34" charset="-18"/>
                <a:ea typeface="Droid Sans"/>
                <a:cs typeface="Droid Sans"/>
                <a:sym typeface="Droid Sans"/>
              </a:rPr>
              <a:t>!</a:t>
            </a:r>
            <a:endParaRPr sz="6000" dirty="0">
              <a:latin typeface="Tw Cen MT Condensed" panose="020B0606020104020203" pitchFamily="34" charset="-18"/>
              <a:ea typeface="Droid Sans"/>
              <a:cs typeface="Droid Sans"/>
              <a:sym typeface="Droid Sans"/>
            </a:endParaRPr>
          </a:p>
        </p:txBody>
      </p:sp>
      <p:sp>
        <p:nvSpPr>
          <p:cNvPr id="7" name="Shape 55">
            <a:extLst>
              <a:ext uri="{FF2B5EF4-FFF2-40B4-BE49-F238E27FC236}">
                <a16:creationId xmlns:a16="http://schemas.microsoft.com/office/drawing/2014/main" id="{444FA644-3D11-4979-883B-F93704B70A26}"/>
              </a:ext>
            </a:extLst>
          </p:cNvPr>
          <p:cNvSpPr txBox="1">
            <a:spLocks/>
          </p:cNvSpPr>
          <p:nvPr/>
        </p:nvSpPr>
        <p:spPr>
          <a:xfrm>
            <a:off x="217702" y="4082154"/>
            <a:ext cx="6390450" cy="594450"/>
          </a:xfrm>
          <a:prstGeom prst="rect">
            <a:avLst/>
          </a:prstGeom>
        </p:spPr>
        <p:txBody>
          <a:bodyPr spcFirstLastPara="1" vert="horz" wrap="square" lIns="68569" tIns="68569" rIns="68569" bIns="68569" rtlCol="0" anchor="t" anchorCtr="0">
            <a:noAutofit/>
          </a:bodyPr>
          <a:lstStyle>
            <a:lvl1pPr marL="0" indent="0" algn="l" defTabSz="685800" rtl="0" eaLnBrk="1" latinLnBrk="0" hangingPunct="1">
              <a:lnSpc>
                <a:spcPct val="100000"/>
              </a:lnSpc>
              <a:spcBef>
                <a:spcPts val="0"/>
              </a:spcBef>
              <a:spcAft>
                <a:spcPts val="150"/>
              </a:spcAft>
              <a:buClr>
                <a:schemeClr val="accent2"/>
              </a:buClr>
              <a:buSzPct val="100000"/>
              <a:buFont typeface="Tw Cen MT" panose="020B0602020104020603" pitchFamily="34" charset="0"/>
              <a:buNone/>
              <a:defRPr sz="1200" kern="1200">
                <a:solidFill>
                  <a:schemeClr val="tx1">
                    <a:lumMod val="95000"/>
                    <a:lumOff val="5000"/>
                  </a:schemeClr>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2"/>
              </a:buClr>
              <a:buFont typeface="Wingdings 3" pitchFamily="18" charset="2"/>
              <a:buNone/>
              <a:defRPr sz="1200" kern="1200">
                <a:solidFill>
                  <a:schemeClr val="tx1"/>
                </a:solidFill>
                <a:latin typeface="+mn-lt"/>
                <a:ea typeface="+mn-ea"/>
                <a:cs typeface="+mn-cs"/>
              </a:defRPr>
            </a:lvl9pPr>
          </a:lstStyle>
          <a:p>
            <a:r>
              <a:rPr lang="en-GB" sz="3200" dirty="0">
                <a:solidFill>
                  <a:schemeClr val="tx1"/>
                </a:solidFill>
                <a:latin typeface="Tw Cen MT Condensed" panose="020B0606020104020203" pitchFamily="34" charset="-18"/>
              </a:rPr>
              <a:t>Reporter:</a:t>
            </a:r>
            <a:r>
              <a:rPr lang="hr-HR" sz="3200" dirty="0">
                <a:solidFill>
                  <a:schemeClr val="tx1"/>
                </a:solidFill>
                <a:latin typeface="Tw Cen MT Condensed" panose="020B0606020104020203" pitchFamily="34" charset="-18"/>
              </a:rPr>
              <a:t> Luka Mikšić</a:t>
            </a:r>
            <a:endParaRPr lang="en-GB" sz="3200" dirty="0">
              <a:solidFill>
                <a:schemeClr val="tx1"/>
              </a:solidFill>
              <a:latin typeface="Tw Cen MT Condensed" panose="020B0606020104020203" pitchFamily="34" charset="-18"/>
            </a:endParaRPr>
          </a:p>
        </p:txBody>
      </p:sp>
      <p:sp>
        <p:nvSpPr>
          <p:cNvPr id="8" name="Shape 56">
            <a:extLst>
              <a:ext uri="{FF2B5EF4-FFF2-40B4-BE49-F238E27FC236}">
                <a16:creationId xmlns:a16="http://schemas.microsoft.com/office/drawing/2014/main" id="{0DFBD5AE-A1CB-417B-A135-DADCCB8CDC7B}"/>
              </a:ext>
            </a:extLst>
          </p:cNvPr>
          <p:cNvSpPr txBox="1">
            <a:spLocks/>
          </p:cNvSpPr>
          <p:nvPr/>
        </p:nvSpPr>
        <p:spPr>
          <a:xfrm>
            <a:off x="147776" y="3653702"/>
            <a:ext cx="6389687" cy="595313"/>
          </a:xfrm>
          <a:prstGeom prst="rect">
            <a:avLst/>
          </a:prstGeom>
        </p:spPr>
        <p:txBody>
          <a:bodyPr spcFirstLastPara="1" vert="horz" wrap="square" lIns="68569" tIns="68569" rIns="68569" bIns="68569" rtlCol="0" anchor="t" anchorCtr="0">
            <a:noAutofit/>
          </a:bodyPr>
          <a:lst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50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20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900" kern="1200">
                <a:solidFill>
                  <a:schemeClr val="tx1"/>
                </a:solidFill>
                <a:latin typeface="+mn-lt"/>
                <a:ea typeface="+mn-ea"/>
                <a:cs typeface="+mn-cs"/>
              </a:defRPr>
            </a:lvl9pPr>
          </a:lstStyle>
          <a:p>
            <a:pPr marL="0" indent="0"/>
            <a:r>
              <a:rPr lang="en-GB" sz="3200" dirty="0">
                <a:latin typeface="Tw Cen MT Condensed" panose="020B0606020104020203" pitchFamily="34" charset="-18"/>
              </a:rPr>
              <a:t>Team</a:t>
            </a:r>
            <a:r>
              <a:rPr lang="en-GB" sz="2800" dirty="0">
                <a:latin typeface="Tw Cen MT Condensed" panose="020B0606020104020203" pitchFamily="34" charset="-18"/>
              </a:rPr>
              <a:t> </a:t>
            </a:r>
            <a:r>
              <a:rPr lang="en-GB" sz="3200" dirty="0">
                <a:latin typeface="Tw Cen MT Condensed" panose="020B0606020104020203" pitchFamily="34" charset="-18"/>
              </a:rPr>
              <a:t>Croatia</a:t>
            </a:r>
          </a:p>
        </p:txBody>
      </p:sp>
      <p:pic>
        <p:nvPicPr>
          <p:cNvPr id="9" name="Slika 8">
            <a:extLst>
              <a:ext uri="{FF2B5EF4-FFF2-40B4-BE49-F238E27FC236}">
                <a16:creationId xmlns:a16="http://schemas.microsoft.com/office/drawing/2014/main" id="{B06C2581-05F0-42F2-BDB4-4DC49EB70BC8}"/>
              </a:ext>
            </a:extLst>
          </p:cNvPr>
          <p:cNvPicPr>
            <a:picLocks noChangeAspect="1"/>
          </p:cNvPicPr>
          <p:nvPr/>
        </p:nvPicPr>
        <p:blipFill>
          <a:blip r:embed="rId3"/>
          <a:stretch>
            <a:fillRect/>
          </a:stretch>
        </p:blipFill>
        <p:spPr>
          <a:xfrm>
            <a:off x="5224144" y="3653702"/>
            <a:ext cx="1153945" cy="13612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80847" y="743100"/>
            <a:ext cx="6390450" cy="429525"/>
          </a:xfrm>
          <a:prstGeom prst="rect">
            <a:avLst/>
          </a:prstGeom>
        </p:spPr>
        <p:txBody>
          <a:bodyPr spcFirstLastPara="1" wrap="square" lIns="68569" tIns="68569" rIns="68569" bIns="68569" anchor="t" anchorCtr="0">
            <a:noAutofit/>
          </a:bodyPr>
          <a:lstStyle/>
          <a:p>
            <a:r>
              <a:rPr lang="en-GB" sz="4400" dirty="0"/>
              <a:t>KOPECKY CYLINDER</a:t>
            </a:r>
            <a:endParaRPr sz="4400" dirty="0"/>
          </a:p>
        </p:txBody>
      </p:sp>
      <p:sp>
        <p:nvSpPr>
          <p:cNvPr id="131" name="Shape 131"/>
          <p:cNvSpPr txBox="1">
            <a:spLocks noGrp="1"/>
          </p:cNvSpPr>
          <p:nvPr>
            <p:ph type="body" idx="1"/>
          </p:nvPr>
        </p:nvSpPr>
        <p:spPr>
          <a:xfrm>
            <a:off x="233775" y="1507294"/>
            <a:ext cx="6390450" cy="2562300"/>
          </a:xfrm>
          <a:prstGeom prst="rect">
            <a:avLst/>
          </a:prstGeom>
        </p:spPr>
        <p:txBody>
          <a:bodyPr spcFirstLastPara="1" wrap="square" lIns="68569" tIns="68569" rIns="68569" bIns="68569" anchor="t" anchorCtr="0">
            <a:noAutofit/>
          </a:bodyPr>
          <a:lstStyle/>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cylinder has a cover and a mesh of the appropriate diameter on</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both sides. When the sample is taken, the cylinder is placed on the</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ground with a sharp edge and the top of the cylinder is lightly hammered</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to pass through the ground, then the ground around the cylinder is ripped</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to make the sample easier to separate. On both sides of the cylinder, the</a:t>
            </a:r>
          </a:p>
          <a:p>
            <a:pPr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sample is straight and covered with a mesh and lid.</a:t>
            </a:r>
            <a:endParaRPr sz="20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75C00FAF-C459-487E-AD9C-EDA59D3D5D14}"/>
              </a:ext>
            </a:extLst>
          </p:cNvPr>
          <p:cNvSpPr>
            <a:spLocks noGrp="1"/>
          </p:cNvSpPr>
          <p:nvPr>
            <p:ph type="sldNum" idx="12"/>
          </p:nvPr>
        </p:nvSpPr>
        <p:spPr/>
        <p:txBody>
          <a:bodyPr spcFirstLastPara="1" vert="horz" wrap="square" lIns="91425" tIns="91425" rIns="91425" bIns="91425" rtlCol="0" anchor="ctr" anchorCtr="0">
            <a:noAutofit/>
          </a:bodyPr>
          <a:lstStyle/>
          <a:p>
            <a:fld id="{00000000-1234-1234-1234-123412341234}" type="slidenum">
              <a:rPr lang="en-GB" sz="1400" smtClean="0"/>
              <a:pPr/>
              <a:t>18</a:t>
            </a:fld>
            <a:endParaRPr lang="en-GB"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9CB0-9806-430D-9AFF-AC268FF38458}"/>
              </a:ext>
            </a:extLst>
          </p:cNvPr>
          <p:cNvSpPr>
            <a:spLocks noGrp="1"/>
          </p:cNvSpPr>
          <p:nvPr>
            <p:ph type="title"/>
          </p:nvPr>
        </p:nvSpPr>
        <p:spPr>
          <a:xfrm>
            <a:off x="651989" y="579775"/>
            <a:ext cx="6390450" cy="572700"/>
          </a:xfrm>
        </p:spPr>
        <p:txBody>
          <a:bodyPr>
            <a:normAutofit fontScale="90000"/>
          </a:bodyPr>
          <a:lstStyle/>
          <a:p>
            <a:r>
              <a:rPr lang="en-US" dirty="0"/>
              <a:t>Waterflow measuring</a:t>
            </a:r>
          </a:p>
        </p:txBody>
      </p:sp>
      <p:sp>
        <p:nvSpPr>
          <p:cNvPr id="3" name="Text Placeholder 2">
            <a:extLst>
              <a:ext uri="{FF2B5EF4-FFF2-40B4-BE49-F238E27FC236}">
                <a16:creationId xmlns:a16="http://schemas.microsoft.com/office/drawing/2014/main" id="{978AFF6C-4B18-438B-BEAC-DCD287C5DCE8}"/>
              </a:ext>
            </a:extLst>
          </p:cNvPr>
          <p:cNvSpPr>
            <a:spLocks noGrp="1"/>
          </p:cNvSpPr>
          <p:nvPr>
            <p:ph type="body" idx="1"/>
          </p:nvPr>
        </p:nvSpPr>
        <p:spPr>
          <a:xfrm>
            <a:off x="233775" y="1246817"/>
            <a:ext cx="6390450" cy="3416400"/>
          </a:xfrm>
        </p:spPr>
        <p:txBody>
          <a:bodyPr>
            <a:normAutofit/>
          </a:bodyPr>
          <a:lstStyle/>
          <a:p>
            <a:r>
              <a:rPr lang="en-US" sz="2400" dirty="0"/>
              <a:t>Waterflow is measured in certain conditions where water flows through a sample of soil in the permeameter. </a:t>
            </a:r>
          </a:p>
          <a:p>
            <a:r>
              <a:rPr lang="en-US" sz="2400" dirty="0"/>
              <a:t>The sample of soil is put in the cylinder which is under constant pressure and water is flowing. </a:t>
            </a:r>
          </a:p>
        </p:txBody>
      </p:sp>
      <p:sp>
        <p:nvSpPr>
          <p:cNvPr id="4" name="Slide Number Placeholder 3">
            <a:extLst>
              <a:ext uri="{FF2B5EF4-FFF2-40B4-BE49-F238E27FC236}">
                <a16:creationId xmlns:a16="http://schemas.microsoft.com/office/drawing/2014/main" id="{7157F3C2-AD79-4E6E-BC6D-AFBEAF863BDD}"/>
              </a:ext>
            </a:extLst>
          </p:cNvPr>
          <p:cNvSpPr>
            <a:spLocks noGrp="1"/>
          </p:cNvSpPr>
          <p:nvPr>
            <p:ph type="sldNum" idx="12"/>
          </p:nvPr>
        </p:nvSpPr>
        <p:spPr/>
        <p:txBody>
          <a:bodyPr/>
          <a:lstStyle/>
          <a:p>
            <a:fld id="{00000000-1234-1234-1234-123412341234}" type="slidenum">
              <a:rPr lang="en-GB" smtClean="0"/>
              <a:pPr/>
              <a:t>19</a:t>
            </a:fld>
            <a:endParaRPr lang="en-GB" dirty="0"/>
          </a:p>
        </p:txBody>
      </p:sp>
    </p:spTree>
    <p:extLst>
      <p:ext uri="{BB962C8B-B14F-4D97-AF65-F5344CB8AC3E}">
        <p14:creationId xmlns:p14="http://schemas.microsoft.com/office/powerpoint/2010/main" val="292836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20946" y="669519"/>
            <a:ext cx="6390450" cy="429525"/>
          </a:xfrm>
          <a:prstGeom prst="rect">
            <a:avLst/>
          </a:prstGeom>
        </p:spPr>
        <p:txBody>
          <a:bodyPr spcFirstLastPara="1" wrap="square" lIns="68569" tIns="68569" rIns="68569" bIns="68569" anchor="t" anchorCtr="0">
            <a:noAutofit/>
          </a:bodyPr>
          <a:lstStyle/>
          <a:p>
            <a:r>
              <a:rPr lang="hr-HR" sz="4400" cap="none" dirty="0">
                <a:latin typeface="Calibri" panose="020F0502020204030204" pitchFamily="34" charset="0"/>
                <a:cs typeface="Calibri" panose="020F0502020204030204" pitchFamily="34" charset="0"/>
              </a:rPr>
              <a:t>Problem 7: </a:t>
            </a:r>
            <a:r>
              <a:rPr lang="en-US" sz="4400" cap="none" dirty="0">
                <a:latin typeface="Calibri" panose="020F0502020204030204" pitchFamily="34" charset="0"/>
                <a:cs typeface="Calibri" panose="020F0502020204030204" pitchFamily="34" charset="0"/>
              </a:rPr>
              <a:t>W</a:t>
            </a:r>
            <a:r>
              <a:rPr lang="hr-HR" sz="4400" cap="none" dirty="0">
                <a:latin typeface="Calibri" panose="020F0502020204030204" pitchFamily="34" charset="0"/>
                <a:cs typeface="Calibri" panose="020F0502020204030204" pitchFamily="34" charset="0"/>
              </a:rPr>
              <a:t>orms</a:t>
            </a:r>
            <a:endParaRPr sz="4400" dirty="0">
              <a:latin typeface="Droid Sans"/>
              <a:ea typeface="Droid Sans"/>
              <a:cs typeface="Droid Sans"/>
              <a:sym typeface="Droid Sans"/>
            </a:endParaRPr>
          </a:p>
        </p:txBody>
      </p:sp>
      <p:sp>
        <p:nvSpPr>
          <p:cNvPr id="62" name="Shape 62"/>
          <p:cNvSpPr txBox="1">
            <a:spLocks noGrp="1"/>
          </p:cNvSpPr>
          <p:nvPr>
            <p:ph type="body" idx="1"/>
          </p:nvPr>
        </p:nvSpPr>
        <p:spPr>
          <a:xfrm>
            <a:off x="361419" y="1577720"/>
            <a:ext cx="2856702" cy="2682392"/>
          </a:xfrm>
          <a:prstGeom prst="rect">
            <a:avLst/>
          </a:prstGeom>
        </p:spPr>
        <p:txBody>
          <a:bodyPr spcFirstLastPara="1" wrap="square" lIns="68569" tIns="68569" rIns="68569" bIns="68569" anchor="t" anchorCtr="0">
            <a:noAutofit/>
          </a:bodyPr>
          <a:lstStyle/>
          <a:p>
            <a:pPr algn="just"/>
            <a:r>
              <a:rPr lang="en-GB" sz="1800" dirty="0">
                <a:latin typeface="Calibri" panose="020F0502020204030204" pitchFamily="34" charset="0"/>
                <a:cs typeface="Calibri" panose="020F0502020204030204" pitchFamily="34" charset="0"/>
              </a:rPr>
              <a:t>„Earthworms change the </a:t>
            </a:r>
            <a:r>
              <a:rPr lang="en-GB" sz="1800" b="1" dirty="0">
                <a:latin typeface="Calibri" panose="020F0502020204030204" pitchFamily="34" charset="0"/>
                <a:cs typeface="Calibri" panose="020F0502020204030204" pitchFamily="34" charset="0"/>
              </a:rPr>
              <a:t>mechanical </a:t>
            </a:r>
            <a:r>
              <a:rPr lang="en-GB" sz="1800" dirty="0">
                <a:latin typeface="Calibri" panose="020F0502020204030204" pitchFamily="34" charset="0"/>
                <a:cs typeface="Calibri" panose="020F0502020204030204" pitchFamily="34" charset="0"/>
              </a:rPr>
              <a:t>properties of soil and make the soil more </a:t>
            </a:r>
            <a:r>
              <a:rPr lang="en-GB" sz="1800" b="1" dirty="0">
                <a:latin typeface="Calibri" panose="020F0502020204030204" pitchFamily="34" charset="0"/>
                <a:cs typeface="Calibri" panose="020F0502020204030204" pitchFamily="34" charset="0"/>
              </a:rPr>
              <a:t>porous</a:t>
            </a:r>
            <a:r>
              <a:rPr lang="en-GB" sz="1800" dirty="0">
                <a:latin typeface="Calibri" panose="020F0502020204030204" pitchFamily="34" charset="0"/>
                <a:cs typeface="Calibri" panose="020F0502020204030204" pitchFamily="34" charset="0"/>
              </a:rPr>
              <a:t>. Investigate this process and introduce </a:t>
            </a:r>
            <a:r>
              <a:rPr lang="en-GB" sz="1800" b="1" dirty="0">
                <a:latin typeface="Calibri" panose="020F0502020204030204" pitchFamily="34" charset="0"/>
                <a:cs typeface="Calibri" panose="020F0502020204030204" pitchFamily="34" charset="0"/>
              </a:rPr>
              <a:t>quantitative parameters</a:t>
            </a:r>
            <a:r>
              <a:rPr lang="en-GB" sz="1800" dirty="0">
                <a:latin typeface="Calibri" panose="020F0502020204030204" pitchFamily="34" charset="0"/>
                <a:cs typeface="Calibri" panose="020F0502020204030204" pitchFamily="34" charset="0"/>
              </a:rPr>
              <a:t>. “</a:t>
            </a:r>
            <a:endParaRPr lang="hr-HR" sz="18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BAB3F09C-C261-4290-A61C-1E4D97AEBBA8}"/>
              </a:ext>
            </a:extLst>
          </p:cNvPr>
          <p:cNvSpPr>
            <a:spLocks noGrp="1"/>
          </p:cNvSpPr>
          <p:nvPr>
            <p:ph type="sldNum" idx="12"/>
          </p:nvPr>
        </p:nvSpPr>
        <p:spPr/>
        <p:txBody>
          <a:bodyPr/>
          <a:lstStyle/>
          <a:p>
            <a:fld id="{00000000-1234-1234-1234-123412341234}" type="slidenum">
              <a:rPr lang="en-GB" sz="1400" smtClean="0"/>
              <a:pPr/>
              <a:t>2</a:t>
            </a:fld>
            <a:endParaRPr lang="en-GB" sz="1400" dirty="0"/>
          </a:p>
        </p:txBody>
      </p:sp>
      <p:pic>
        <p:nvPicPr>
          <p:cNvPr id="4" name="Picture 3">
            <a:extLst>
              <a:ext uri="{FF2B5EF4-FFF2-40B4-BE49-F238E27FC236}">
                <a16:creationId xmlns:a16="http://schemas.microsoft.com/office/drawing/2014/main" id="{1E54DE60-BCCC-4027-80FF-D3C2C43103CC}"/>
              </a:ext>
            </a:extLst>
          </p:cNvPr>
          <p:cNvPicPr>
            <a:picLocks noChangeAspect="1"/>
          </p:cNvPicPr>
          <p:nvPr/>
        </p:nvPicPr>
        <p:blipFill>
          <a:blip r:embed="rId3"/>
          <a:stretch>
            <a:fillRect/>
          </a:stretch>
        </p:blipFill>
        <p:spPr>
          <a:xfrm rot="10800000">
            <a:off x="3512290" y="1326959"/>
            <a:ext cx="2576621" cy="34354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C7F3-69DF-4FE5-BCDE-459822BAA105}"/>
              </a:ext>
            </a:extLst>
          </p:cNvPr>
          <p:cNvSpPr>
            <a:spLocks noGrp="1"/>
          </p:cNvSpPr>
          <p:nvPr>
            <p:ph type="title"/>
          </p:nvPr>
        </p:nvSpPr>
        <p:spPr>
          <a:xfrm>
            <a:off x="666166" y="423760"/>
            <a:ext cx="6390450" cy="572700"/>
          </a:xfrm>
        </p:spPr>
        <p:txBody>
          <a:bodyPr>
            <a:normAutofit fontScale="90000"/>
          </a:bodyPr>
          <a:lstStyle/>
          <a:p>
            <a:r>
              <a:rPr lang="en-US" dirty="0"/>
              <a:t>Porosity measuring</a:t>
            </a:r>
          </a:p>
        </p:txBody>
      </p:sp>
      <p:sp>
        <p:nvSpPr>
          <p:cNvPr id="3" name="Text Placeholder 2">
            <a:extLst>
              <a:ext uri="{FF2B5EF4-FFF2-40B4-BE49-F238E27FC236}">
                <a16:creationId xmlns:a16="http://schemas.microsoft.com/office/drawing/2014/main" id="{9FDC9B01-BCE5-48C0-A7AB-C0B3242A87E9}"/>
              </a:ext>
            </a:extLst>
          </p:cNvPr>
          <p:cNvSpPr>
            <a:spLocks noGrp="1"/>
          </p:cNvSpPr>
          <p:nvPr>
            <p:ph type="body" idx="1"/>
          </p:nvPr>
        </p:nvSpPr>
        <p:spPr>
          <a:xfrm>
            <a:off x="233775" y="1233377"/>
            <a:ext cx="6390450" cy="3335498"/>
          </a:xfrm>
        </p:spPr>
        <p:txBody>
          <a:bodyPr>
            <a:normAutofit/>
          </a:bodyPr>
          <a:lstStyle/>
          <a:p>
            <a:r>
              <a:rPr lang="en-GB" sz="2000" dirty="0"/>
              <a:t>DEFINITION: Soil density is a number that shows how many times a volume of soil is weighing or lighter than of the same volume of water. We differentiate the volume density of soil (ρ) and the density of solid particles (ρ v). Relationship between mass of completely dry soil (</a:t>
            </a:r>
            <a:r>
              <a:rPr lang="en-GB" sz="2000" dirty="0" err="1"/>
              <a:t>Mst</a:t>
            </a:r>
            <a:r>
              <a:rPr lang="en-GB" sz="2000" dirty="0"/>
              <a:t>) and its volume in natural state represents the volume density of soil (100 cm 3 for Kopeck cylinder), and if ground mass is distributed with its pore volume (Vt) then it is the density of solid particles of soil</a:t>
            </a:r>
          </a:p>
        </p:txBody>
      </p:sp>
      <p:sp>
        <p:nvSpPr>
          <p:cNvPr id="4" name="Slide Number Placeholder 3">
            <a:extLst>
              <a:ext uri="{FF2B5EF4-FFF2-40B4-BE49-F238E27FC236}">
                <a16:creationId xmlns:a16="http://schemas.microsoft.com/office/drawing/2014/main" id="{B728E938-30F9-4714-A9BE-93FD0B0937BC}"/>
              </a:ext>
            </a:extLst>
          </p:cNvPr>
          <p:cNvSpPr>
            <a:spLocks noGrp="1"/>
          </p:cNvSpPr>
          <p:nvPr>
            <p:ph type="sldNum" idx="12"/>
          </p:nvPr>
        </p:nvSpPr>
        <p:spPr/>
        <p:txBody>
          <a:bodyPr/>
          <a:lstStyle/>
          <a:p>
            <a:fld id="{00000000-1234-1234-1234-123412341234}" type="slidenum">
              <a:rPr lang="en-GB" smtClean="0"/>
              <a:pPr/>
              <a:t>20</a:t>
            </a:fld>
            <a:endParaRPr lang="en-GB" dirty="0"/>
          </a:p>
        </p:txBody>
      </p:sp>
    </p:spTree>
    <p:extLst>
      <p:ext uri="{BB962C8B-B14F-4D97-AF65-F5344CB8AC3E}">
        <p14:creationId xmlns:p14="http://schemas.microsoft.com/office/powerpoint/2010/main" val="391325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822F-3408-4113-9D36-5B82ABA15547}"/>
              </a:ext>
            </a:extLst>
          </p:cNvPr>
          <p:cNvSpPr>
            <a:spLocks noGrp="1"/>
          </p:cNvSpPr>
          <p:nvPr>
            <p:ph type="title"/>
          </p:nvPr>
        </p:nvSpPr>
        <p:spPr>
          <a:xfrm>
            <a:off x="467550" y="574625"/>
            <a:ext cx="6390450" cy="572700"/>
          </a:xfrm>
        </p:spPr>
        <p:txBody>
          <a:bodyPr>
            <a:normAutofit fontScale="90000"/>
          </a:bodyPr>
          <a:lstStyle/>
          <a:p>
            <a:r>
              <a:rPr lang="en-US" dirty="0"/>
              <a:t>Porosity measuring</a:t>
            </a:r>
          </a:p>
        </p:txBody>
      </p:sp>
      <p:sp>
        <p:nvSpPr>
          <p:cNvPr id="3" name="Text Placeholder 2">
            <a:extLst>
              <a:ext uri="{FF2B5EF4-FFF2-40B4-BE49-F238E27FC236}">
                <a16:creationId xmlns:a16="http://schemas.microsoft.com/office/drawing/2014/main" id="{9CEC99A7-2D5F-4190-9A19-DDFCED94DDFD}"/>
              </a:ext>
            </a:extLst>
          </p:cNvPr>
          <p:cNvSpPr>
            <a:spLocks noGrp="1"/>
          </p:cNvSpPr>
          <p:nvPr>
            <p:ph type="body" idx="1"/>
          </p:nvPr>
        </p:nvSpPr>
        <p:spPr>
          <a:xfrm>
            <a:off x="233775" y="1325525"/>
            <a:ext cx="6390450" cy="3243349"/>
          </a:xfrm>
        </p:spPr>
        <p:txBody>
          <a:bodyPr>
            <a:normAutofit/>
          </a:bodyPr>
          <a:lstStyle/>
          <a:p>
            <a:r>
              <a:rPr lang="en-GB" sz="2000" dirty="0"/>
              <a:t>Volumetric density v = </a:t>
            </a:r>
            <a:r>
              <a:rPr lang="en-GB" sz="2000" dirty="0" err="1"/>
              <a:t>Mst</a:t>
            </a:r>
            <a:r>
              <a:rPr lang="en-GB" sz="2000" dirty="0"/>
              <a:t> / 100, g / cm 3. The values ​​of the volume density with the depth increase and are usually within the range of 1.0 to 1.6 Solid particles density Determination method: Fully dry soil, dried at 105 ° C, is crushed in </a:t>
            </a:r>
            <a:r>
              <a:rPr lang="en-GB" sz="2000" dirty="0" err="1"/>
              <a:t>tarionica</a:t>
            </a:r>
            <a:r>
              <a:rPr lang="en-GB" sz="2000" dirty="0"/>
              <a:t>, sifted through the sieve, and then pull 10 g into the ceramic bowl. 30 ml of distilled water and cooking is added with a light mixing with a glass burner stomach for the purpose of removing air. The soil and water suspension must be cooled, transferred to a pycnometer, supplemented by a pycnometer distilled water, close with the clogged mash, temper and dip.</a:t>
            </a:r>
            <a:endParaRPr lang="en-US" sz="2000" dirty="0"/>
          </a:p>
        </p:txBody>
      </p:sp>
      <p:sp>
        <p:nvSpPr>
          <p:cNvPr id="4" name="Slide Number Placeholder 3">
            <a:extLst>
              <a:ext uri="{FF2B5EF4-FFF2-40B4-BE49-F238E27FC236}">
                <a16:creationId xmlns:a16="http://schemas.microsoft.com/office/drawing/2014/main" id="{2458E716-A98E-4A46-A9E2-A0E9E2546D80}"/>
              </a:ext>
            </a:extLst>
          </p:cNvPr>
          <p:cNvSpPr>
            <a:spLocks noGrp="1"/>
          </p:cNvSpPr>
          <p:nvPr>
            <p:ph type="sldNum" idx="12"/>
          </p:nvPr>
        </p:nvSpPr>
        <p:spPr/>
        <p:txBody>
          <a:bodyPr/>
          <a:lstStyle/>
          <a:p>
            <a:fld id="{00000000-1234-1234-1234-123412341234}" type="slidenum">
              <a:rPr lang="en-GB" smtClean="0"/>
              <a:pPr/>
              <a:t>21</a:t>
            </a:fld>
            <a:endParaRPr lang="en-GB" dirty="0"/>
          </a:p>
        </p:txBody>
      </p:sp>
    </p:spTree>
    <p:extLst>
      <p:ext uri="{BB962C8B-B14F-4D97-AF65-F5344CB8AC3E}">
        <p14:creationId xmlns:p14="http://schemas.microsoft.com/office/powerpoint/2010/main" val="116449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C520-4E93-455A-97AF-357FDA1505F9}"/>
              </a:ext>
            </a:extLst>
          </p:cNvPr>
          <p:cNvSpPr>
            <a:spLocks noGrp="1"/>
          </p:cNvSpPr>
          <p:nvPr>
            <p:ph type="title"/>
          </p:nvPr>
        </p:nvSpPr>
        <p:spPr>
          <a:xfrm>
            <a:off x="531487" y="532604"/>
            <a:ext cx="6390450" cy="572700"/>
          </a:xfrm>
        </p:spPr>
        <p:txBody>
          <a:bodyPr>
            <a:normAutofit fontScale="90000"/>
          </a:bodyPr>
          <a:lstStyle/>
          <a:p>
            <a:r>
              <a:rPr lang="en-US" dirty="0"/>
              <a:t>Porosity measuring</a:t>
            </a:r>
          </a:p>
        </p:txBody>
      </p:sp>
      <p:sp>
        <p:nvSpPr>
          <p:cNvPr id="3" name="Text Placeholder 2">
            <a:extLst>
              <a:ext uri="{FF2B5EF4-FFF2-40B4-BE49-F238E27FC236}">
                <a16:creationId xmlns:a16="http://schemas.microsoft.com/office/drawing/2014/main" id="{DDDC1318-C9D3-4D31-98D8-0B78E0ECBE62}"/>
              </a:ext>
            </a:extLst>
          </p:cNvPr>
          <p:cNvSpPr>
            <a:spLocks noGrp="1"/>
          </p:cNvSpPr>
          <p:nvPr>
            <p:ph type="body" idx="1"/>
          </p:nvPr>
        </p:nvSpPr>
        <p:spPr>
          <a:xfrm>
            <a:off x="233775" y="1261729"/>
            <a:ext cx="6390450" cy="3307145"/>
          </a:xfrm>
        </p:spPr>
        <p:txBody>
          <a:bodyPr>
            <a:normAutofit fontScale="92500" lnSpcReduction="20000"/>
          </a:bodyPr>
          <a:lstStyle/>
          <a:p>
            <a:r>
              <a:rPr lang="en-GB" sz="2200" dirty="0"/>
              <a:t>The pierced </a:t>
            </a:r>
            <a:r>
              <a:rPr lang="en-GB" sz="2200" dirty="0" err="1"/>
              <a:t>piknometer</a:t>
            </a:r>
            <a:r>
              <a:rPr lang="en-GB" sz="2200" dirty="0"/>
              <a:t> is filled with boiled distilled water, it also </a:t>
            </a:r>
            <a:r>
              <a:rPr lang="en-GB" sz="2200" dirty="0" err="1"/>
              <a:t>temperates</a:t>
            </a:r>
            <a:r>
              <a:rPr lang="en-GB" sz="2200" dirty="0"/>
              <a:t> and is effective. The volume of non-porous soil mass is calculated according to the following equation: Vt = (</a:t>
            </a:r>
            <a:r>
              <a:rPr lang="en-GB" sz="2200" dirty="0" err="1"/>
              <a:t>Tp</a:t>
            </a:r>
            <a:r>
              <a:rPr lang="en-GB" sz="2200" dirty="0"/>
              <a:t> + 10) - </a:t>
            </a:r>
            <a:r>
              <a:rPr lang="en-GB" sz="2200" dirty="0" err="1"/>
              <a:t>Tpt</a:t>
            </a:r>
            <a:r>
              <a:rPr lang="en-GB" sz="2200" dirty="0"/>
              <a:t>, cm 3 where: </a:t>
            </a:r>
            <a:r>
              <a:rPr lang="en-GB" sz="2200" dirty="0" err="1"/>
              <a:t>Tp</a:t>
            </a:r>
            <a:r>
              <a:rPr lang="en-GB" sz="2200" dirty="0"/>
              <a:t> - weight of the pycnometer with water </a:t>
            </a:r>
            <a:r>
              <a:rPr lang="en-GB" sz="2200" dirty="0" err="1"/>
              <a:t>Tpt</a:t>
            </a:r>
            <a:r>
              <a:rPr lang="en-GB" sz="2200" dirty="0"/>
              <a:t> - weight of the pycnometer with water and soil together. Ρ = 10 / Vt, g / cm 3 Hard particle density values ​​range from 2.4 to 2.9. Fair and volume density soils have a very wide application in practice, so they are used, for example, to calculate the weight organic soil layer, then in calculating physiologically active nutrients in the soil, for calculation of </a:t>
            </a:r>
            <a:r>
              <a:rPr lang="en-GB" sz="2200" dirty="0" err="1"/>
              <a:t>hydropedological</a:t>
            </a:r>
            <a:r>
              <a:rPr lang="en-GB" sz="2200" dirty="0"/>
              <a:t> constants, transformation of mass. % moisture in soil in volume, calculating the amount of organic matter in soil, total porosity and the like.</a:t>
            </a:r>
            <a:endParaRPr lang="en-US" sz="2200" dirty="0"/>
          </a:p>
          <a:p>
            <a:pPr marL="85725" indent="0">
              <a:buNone/>
            </a:pPr>
            <a:endParaRPr lang="en-US" dirty="0"/>
          </a:p>
        </p:txBody>
      </p:sp>
      <p:sp>
        <p:nvSpPr>
          <p:cNvPr id="4" name="Slide Number Placeholder 3">
            <a:extLst>
              <a:ext uri="{FF2B5EF4-FFF2-40B4-BE49-F238E27FC236}">
                <a16:creationId xmlns:a16="http://schemas.microsoft.com/office/drawing/2014/main" id="{EB4AF101-84F6-4C49-8571-ED8A768143D5}"/>
              </a:ext>
            </a:extLst>
          </p:cNvPr>
          <p:cNvSpPr>
            <a:spLocks noGrp="1"/>
          </p:cNvSpPr>
          <p:nvPr>
            <p:ph type="sldNum" idx="12"/>
          </p:nvPr>
        </p:nvSpPr>
        <p:spPr/>
        <p:txBody>
          <a:bodyPr/>
          <a:lstStyle/>
          <a:p>
            <a:fld id="{00000000-1234-1234-1234-123412341234}" type="slidenum">
              <a:rPr lang="en-GB" smtClean="0"/>
              <a:pPr/>
              <a:t>22</a:t>
            </a:fld>
            <a:endParaRPr lang="en-GB" dirty="0"/>
          </a:p>
        </p:txBody>
      </p:sp>
    </p:spTree>
    <p:extLst>
      <p:ext uri="{BB962C8B-B14F-4D97-AF65-F5344CB8AC3E}">
        <p14:creationId xmlns:p14="http://schemas.microsoft.com/office/powerpoint/2010/main" val="245598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68324" y="644277"/>
            <a:ext cx="6390450" cy="429525"/>
          </a:xfrm>
          <a:prstGeom prst="rect">
            <a:avLst/>
          </a:prstGeom>
        </p:spPr>
        <p:txBody>
          <a:bodyPr spcFirstLastPara="1" wrap="square" lIns="68569" tIns="68569" rIns="68569" bIns="68569" anchor="t" anchorCtr="0">
            <a:noAutofit/>
          </a:bodyPr>
          <a:lstStyle/>
          <a:p>
            <a:r>
              <a:rPr lang="hr-HR" sz="4400" cap="none" dirty="0"/>
              <a:t>SECOND EXPERIMENT</a:t>
            </a:r>
            <a:endParaRPr sz="4400" dirty="0"/>
          </a:p>
        </p:txBody>
      </p:sp>
      <p:sp>
        <p:nvSpPr>
          <p:cNvPr id="99" name="Shape 99"/>
          <p:cNvSpPr txBox="1">
            <a:spLocks noGrp="1"/>
          </p:cNvSpPr>
          <p:nvPr>
            <p:ph type="body" idx="1"/>
          </p:nvPr>
        </p:nvSpPr>
        <p:spPr>
          <a:xfrm>
            <a:off x="387288" y="1240465"/>
            <a:ext cx="6390450" cy="3816352"/>
          </a:xfrm>
          <a:prstGeom prst="rect">
            <a:avLst/>
          </a:prstGeom>
        </p:spPr>
        <p:txBody>
          <a:bodyPr spcFirstLastPara="1" wrap="square" lIns="68569" tIns="68569" rIns="68569" bIns="68569" anchor="t" anchorCtr="0">
            <a:noAutofit/>
          </a:bodyPr>
          <a:lstStyle/>
          <a:p>
            <a:r>
              <a:rPr lang="en-US" sz="2000" dirty="0" err="1">
                <a:latin typeface="Calibri" panose="020F0502020204030204" pitchFamily="34" charset="0"/>
                <a:cs typeface="Calibri" panose="020F0502020204030204" pitchFamily="34" charset="0"/>
              </a:rPr>
              <a:t>measuri</a:t>
            </a:r>
            <a:r>
              <a:rPr lang="hr-HR" sz="2000" dirty="0">
                <a:latin typeface="Calibri" panose="020F0502020204030204" pitchFamily="34" charset="0"/>
                <a:cs typeface="Calibri" panose="020F0502020204030204" pitchFamily="34" charset="0"/>
              </a:rPr>
              <a:t>n</a:t>
            </a:r>
            <a:r>
              <a:rPr lang="en-US" sz="2000" dirty="0">
                <a:latin typeface="Calibri" panose="020F0502020204030204" pitchFamily="34" charset="0"/>
                <a:cs typeface="Calibri" panose="020F0502020204030204" pitchFamily="34" charset="0"/>
              </a:rPr>
              <a:t>g the water flow in a simpler way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5 containers </a:t>
            </a:r>
            <a:r>
              <a:rPr lang="en-US" sz="2000" dirty="0">
                <a:latin typeface="Calibri" panose="020F0502020204030204" pitchFamily="34" charset="0"/>
                <a:cs typeface="Calibri" panose="020F0502020204030204" pitchFamily="34" charset="0"/>
                <a:sym typeface="Wingdings" panose="05000000000000000000" pitchFamily="2" charset="2"/>
              </a:rPr>
              <a:t> </a:t>
            </a:r>
            <a:r>
              <a:rPr lang="en-US" sz="2000" dirty="0">
                <a:latin typeface="Calibri" panose="020F0502020204030204" pitchFamily="34" charset="0"/>
                <a:cs typeface="Calibri" panose="020F0502020204030204" pitchFamily="34" charset="0"/>
              </a:rPr>
              <a:t>same soil conditions as in the first experiment, but containers with holes at the bottom</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3 worms in each of them, every 3 days - 500 ml of water in the soil to see how much water passed through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From these results we can see how does water flow change over time</a:t>
            </a:r>
            <a:endParaRPr sz="20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98617925-36E9-4BA4-9309-59BB2E9AD6D2}"/>
              </a:ext>
            </a:extLst>
          </p:cNvPr>
          <p:cNvSpPr>
            <a:spLocks noGrp="1"/>
          </p:cNvSpPr>
          <p:nvPr>
            <p:ph type="sldNum" idx="12"/>
          </p:nvPr>
        </p:nvSpPr>
        <p:spPr/>
        <p:txBody>
          <a:bodyPr/>
          <a:lstStyle/>
          <a:p>
            <a:fld id="{00000000-1234-1234-1234-123412341234}" type="slidenum">
              <a:rPr lang="en-GB" sz="1400" smtClean="0"/>
              <a:pPr/>
              <a:t>23</a:t>
            </a:fld>
            <a:endParaRPr lang="en-GB" sz="1400" dirty="0"/>
          </a:p>
        </p:txBody>
      </p:sp>
    </p:spTree>
    <p:extLst>
      <p:ext uri="{BB962C8B-B14F-4D97-AF65-F5344CB8AC3E}">
        <p14:creationId xmlns:p14="http://schemas.microsoft.com/office/powerpoint/2010/main" val="169102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67550" y="732848"/>
            <a:ext cx="6390450" cy="429525"/>
          </a:xfrm>
          <a:prstGeom prst="rect">
            <a:avLst/>
          </a:prstGeom>
        </p:spPr>
        <p:txBody>
          <a:bodyPr spcFirstLastPara="1" wrap="square" lIns="68569" tIns="68569" rIns="68569" bIns="68569" anchor="t" anchorCtr="0">
            <a:noAutofit/>
          </a:bodyPr>
          <a:lstStyle/>
          <a:p>
            <a:r>
              <a:rPr lang="en-GB" sz="4000" dirty="0">
                <a:latin typeface="Tw Cen MT Condensed" panose="020B0606020104020203" pitchFamily="34" charset="-18"/>
                <a:ea typeface="Droid Sans"/>
                <a:cs typeface="Droid Sans"/>
                <a:sym typeface="Droid Sans"/>
              </a:rPr>
              <a:t>Demonstration of the phenomenon</a:t>
            </a:r>
            <a:endParaRPr sz="4000" dirty="0">
              <a:latin typeface="Tw Cen MT Condensed" panose="020B0606020104020203" pitchFamily="34" charset="-18"/>
              <a:ea typeface="Droid Sans"/>
              <a:cs typeface="Droid Sans"/>
              <a:sym typeface="Droid Sans"/>
            </a:endParaRPr>
          </a:p>
        </p:txBody>
      </p:sp>
      <p:sp>
        <p:nvSpPr>
          <p:cNvPr id="3" name="Rezervirano mjesto broja slajda 2">
            <a:extLst>
              <a:ext uri="{FF2B5EF4-FFF2-40B4-BE49-F238E27FC236}">
                <a16:creationId xmlns:a16="http://schemas.microsoft.com/office/drawing/2014/main" id="{811199E2-4452-4917-BCCF-E6BB89316FD7}"/>
              </a:ext>
            </a:extLst>
          </p:cNvPr>
          <p:cNvSpPr>
            <a:spLocks noGrp="1"/>
          </p:cNvSpPr>
          <p:nvPr>
            <p:ph type="sldNum" idx="12"/>
          </p:nvPr>
        </p:nvSpPr>
        <p:spPr/>
        <p:txBody>
          <a:bodyPr/>
          <a:lstStyle/>
          <a:p>
            <a:fld id="{00000000-1234-1234-1234-123412341234}" type="slidenum">
              <a:rPr lang="en-GB" sz="1400" smtClean="0"/>
              <a:pPr/>
              <a:t>3</a:t>
            </a:fld>
            <a:endParaRPr lang="en-GB" sz="1400" dirty="0"/>
          </a:p>
        </p:txBody>
      </p:sp>
      <p:sp>
        <p:nvSpPr>
          <p:cNvPr id="2" name="AutoShape 2" descr="Slikovni rezultat za pores in soil">
            <a:extLst>
              <a:ext uri="{FF2B5EF4-FFF2-40B4-BE49-F238E27FC236}">
                <a16:creationId xmlns:a16="http://schemas.microsoft.com/office/drawing/2014/main" id="{DAE94BB4-893B-4838-9F4B-393BDD56D3AF}"/>
              </a:ext>
            </a:extLst>
          </p:cNvPr>
          <p:cNvSpPr>
            <a:spLocks noChangeAspect="1" noChangeArrowheads="1"/>
          </p:cNvSpPr>
          <p:nvPr/>
        </p:nvSpPr>
        <p:spPr bwMode="auto">
          <a:xfrm>
            <a:off x="3276599" y="2419349"/>
            <a:ext cx="2046767" cy="20467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likovni rezultat za pores in soil">
            <a:extLst>
              <a:ext uri="{FF2B5EF4-FFF2-40B4-BE49-F238E27FC236}">
                <a16:creationId xmlns:a16="http://schemas.microsoft.com/office/drawing/2014/main" id="{0F4375CA-92CB-4E45-9496-CC02727FE54B}"/>
              </a:ext>
            </a:extLst>
          </p:cNvPr>
          <p:cNvSpPr>
            <a:spLocks noChangeAspect="1" noChangeArrowheads="1"/>
          </p:cNvSpPr>
          <p:nvPr/>
        </p:nvSpPr>
        <p:spPr bwMode="auto">
          <a:xfrm>
            <a:off x="3276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FB3B30CF-E6B7-4BAA-83F5-3F35FE1D75A8}"/>
              </a:ext>
            </a:extLst>
          </p:cNvPr>
          <p:cNvPicPr>
            <a:picLocks noChangeAspect="1"/>
          </p:cNvPicPr>
          <p:nvPr/>
        </p:nvPicPr>
        <p:blipFill>
          <a:blip r:embed="rId3"/>
          <a:stretch>
            <a:fillRect/>
          </a:stretch>
        </p:blipFill>
        <p:spPr>
          <a:xfrm>
            <a:off x="597133" y="1885507"/>
            <a:ext cx="5358931" cy="23258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67550" y="702283"/>
            <a:ext cx="6390450" cy="429525"/>
          </a:xfrm>
          <a:prstGeom prst="rect">
            <a:avLst/>
          </a:prstGeom>
        </p:spPr>
        <p:txBody>
          <a:bodyPr spcFirstLastPara="1" wrap="square" lIns="68569" tIns="68569" rIns="68569" bIns="68569" anchor="t" anchorCtr="0">
            <a:noAutofit/>
          </a:bodyPr>
          <a:lstStyle/>
          <a:p>
            <a:r>
              <a:rPr lang="en-GB" sz="4400" dirty="0"/>
              <a:t>Outline</a:t>
            </a:r>
            <a:endParaRPr sz="4400" dirty="0"/>
          </a:p>
        </p:txBody>
      </p:sp>
      <p:graphicFrame>
        <p:nvGraphicFramePr>
          <p:cNvPr id="2" name="Dijagram 1">
            <a:extLst>
              <a:ext uri="{FF2B5EF4-FFF2-40B4-BE49-F238E27FC236}">
                <a16:creationId xmlns:a16="http://schemas.microsoft.com/office/drawing/2014/main" id="{ED181BC9-FEF5-4AFC-A35D-683CE8D7AB2E}"/>
              </a:ext>
            </a:extLst>
          </p:cNvPr>
          <p:cNvGraphicFramePr/>
          <p:nvPr>
            <p:extLst>
              <p:ext uri="{D42A27DB-BD31-4B8C-83A1-F6EECF244321}">
                <p14:modId xmlns:p14="http://schemas.microsoft.com/office/powerpoint/2010/main" val="4158170158"/>
              </p:ext>
            </p:extLst>
          </p:nvPr>
        </p:nvGraphicFramePr>
        <p:xfrm>
          <a:off x="467549" y="1527317"/>
          <a:ext cx="5919901" cy="336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zervirano mjesto teksta 3">
            <a:extLst>
              <a:ext uri="{FF2B5EF4-FFF2-40B4-BE49-F238E27FC236}">
                <a16:creationId xmlns:a16="http://schemas.microsoft.com/office/drawing/2014/main" id="{C66F86CD-F34B-4E28-8174-433A75A5534A}"/>
              </a:ext>
            </a:extLst>
          </p:cNvPr>
          <p:cNvSpPr>
            <a:spLocks noGrp="1"/>
          </p:cNvSpPr>
          <p:nvPr>
            <p:ph type="body" idx="1"/>
          </p:nvPr>
        </p:nvSpPr>
        <p:spPr/>
        <p:txBody>
          <a:bodyPr/>
          <a:lstStyle/>
          <a:p>
            <a:pPr marL="85725" indent="0">
              <a:buNone/>
            </a:pPr>
            <a:r>
              <a:rPr lang="hr-HR" dirty="0"/>
              <a:t> </a:t>
            </a:r>
          </a:p>
        </p:txBody>
      </p:sp>
      <p:sp>
        <p:nvSpPr>
          <p:cNvPr id="5" name="Rezervirano mjesto broja slajda 4">
            <a:extLst>
              <a:ext uri="{FF2B5EF4-FFF2-40B4-BE49-F238E27FC236}">
                <a16:creationId xmlns:a16="http://schemas.microsoft.com/office/drawing/2014/main" id="{C4B6AB9B-4AA7-4672-A30B-37F82FCE8DE2}"/>
              </a:ext>
            </a:extLst>
          </p:cNvPr>
          <p:cNvSpPr>
            <a:spLocks noGrp="1"/>
          </p:cNvSpPr>
          <p:nvPr>
            <p:ph type="sldNum" idx="12"/>
          </p:nvPr>
        </p:nvSpPr>
        <p:spPr/>
        <p:txBody>
          <a:bodyPr/>
          <a:lstStyle/>
          <a:p>
            <a:fld id="{00000000-1234-1234-1234-123412341234}" type="slidenum">
              <a:rPr lang="en-GB" sz="1400" smtClean="0"/>
              <a:pPr/>
              <a:t>4</a:t>
            </a:fld>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20777" y="696379"/>
            <a:ext cx="6390450" cy="429525"/>
          </a:xfrm>
          <a:prstGeom prst="rect">
            <a:avLst/>
          </a:prstGeom>
        </p:spPr>
        <p:txBody>
          <a:bodyPr spcFirstLastPara="1" wrap="square" lIns="68569" tIns="68569" rIns="68569" bIns="68569" anchor="t" anchorCtr="0">
            <a:noAutofit/>
          </a:bodyPr>
          <a:lstStyle/>
          <a:p>
            <a:r>
              <a:rPr lang="en-US" sz="4400" cap="none" dirty="0"/>
              <a:t>Earth worms</a:t>
            </a:r>
            <a:endParaRPr lang="en-US" sz="4400" dirty="0"/>
          </a:p>
        </p:txBody>
      </p:sp>
      <p:sp>
        <p:nvSpPr>
          <p:cNvPr id="81" name="Shape 81"/>
          <p:cNvSpPr txBox="1">
            <a:spLocks noGrp="1"/>
          </p:cNvSpPr>
          <p:nvPr>
            <p:ph type="body" idx="1"/>
          </p:nvPr>
        </p:nvSpPr>
        <p:spPr>
          <a:xfrm>
            <a:off x="367264" y="1275907"/>
            <a:ext cx="3375396" cy="3728484"/>
          </a:xfrm>
          <a:prstGeom prst="rect">
            <a:avLst/>
          </a:prstGeom>
        </p:spPr>
        <p:txBody>
          <a:bodyPr spcFirstLastPara="1" wrap="square" lIns="68569" tIns="68569" rIns="68569" bIns="68569" anchor="t" anchorCtr="0">
            <a:noAutofit/>
          </a:bodyPr>
          <a:lstStyle/>
          <a:p>
            <a:r>
              <a:rPr lang="en-GB" sz="2000" dirty="0">
                <a:latin typeface="Calibri" panose="020F0502020204030204" pitchFamily="34" charset="0"/>
                <a:cs typeface="Calibri" panose="020F0502020204030204" pitchFamily="34" charset="0"/>
              </a:rPr>
              <a:t>Oligochaetes</a:t>
            </a:r>
            <a:r>
              <a:rPr lang="en-GB" sz="2000" dirty="0">
                <a:latin typeface="Calibri" panose="020F0502020204030204" pitchFamily="34" charset="0"/>
                <a:cs typeface="Calibri" panose="020F0502020204030204" pitchFamily="34" charset="0"/>
                <a:sym typeface="Wingdings" panose="05000000000000000000" pitchFamily="2" charset="2"/>
              </a:rPr>
              <a:t></a:t>
            </a:r>
            <a:r>
              <a:rPr lang="en-GB" sz="2000" dirty="0">
                <a:latin typeface="Calibri" panose="020F0502020204030204" pitchFamily="34" charset="0"/>
                <a:cs typeface="Calibri" panose="020F0502020204030204" pitchFamily="34" charset="0"/>
              </a:rPr>
              <a:t>subclass of the Clitellate </a:t>
            </a:r>
            <a:endParaRPr lang="hr-HR"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Habitation: </a:t>
            </a:r>
            <a:r>
              <a:rPr lang="en-GB" sz="2000" b="1" dirty="0">
                <a:latin typeface="Calibri" panose="020F0502020204030204" pitchFamily="34" charset="0"/>
                <a:cs typeface="Calibri" panose="020F0502020204030204" pitchFamily="34" charset="0"/>
              </a:rPr>
              <a:t>land waters and the land </a:t>
            </a:r>
            <a:endParaRPr lang="hr-HR" sz="2000" b="1"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liv</a:t>
            </a:r>
            <a:r>
              <a:rPr lang="hr-HR" sz="2000" dirty="0">
                <a:latin typeface="Calibri" panose="020F0502020204030204" pitchFamily="34" charset="0"/>
                <a:cs typeface="Calibri" panose="020F0502020204030204" pitchFamily="34" charset="0"/>
              </a:rPr>
              <a:t>e</a:t>
            </a:r>
            <a:r>
              <a:rPr lang="en-GB" sz="2000" dirty="0">
                <a:latin typeface="Calibri" panose="020F0502020204030204" pitchFamily="34" charset="0"/>
                <a:cs typeface="Calibri" panose="020F0502020204030204" pitchFamily="34" charset="0"/>
              </a:rPr>
              <a:t> in the sediment or in the ground</a:t>
            </a:r>
            <a:endParaRPr lang="hr-HR" sz="2000" dirty="0">
              <a:latin typeface="Calibri" panose="020F0502020204030204" pitchFamily="34" charset="0"/>
              <a:cs typeface="Calibri" panose="020F0502020204030204" pitchFamily="34" charset="0"/>
            </a:endParaRPr>
          </a:p>
          <a:p>
            <a:pPr marL="0" indent="0">
              <a:spcBef>
                <a:spcPts val="1200"/>
              </a:spcBef>
              <a:spcAft>
                <a:spcPts val="1200"/>
              </a:spcAft>
              <a:buNone/>
            </a:pPr>
            <a:endParaRPr dirty="0"/>
          </a:p>
        </p:txBody>
      </p:sp>
      <p:sp>
        <p:nvSpPr>
          <p:cNvPr id="3" name="Rezervirano mjesto broja slajda 2">
            <a:extLst>
              <a:ext uri="{FF2B5EF4-FFF2-40B4-BE49-F238E27FC236}">
                <a16:creationId xmlns:a16="http://schemas.microsoft.com/office/drawing/2014/main" id="{2BE0725E-BF05-4428-A22B-CD29ED0B1187}"/>
              </a:ext>
            </a:extLst>
          </p:cNvPr>
          <p:cNvSpPr>
            <a:spLocks noGrp="1"/>
          </p:cNvSpPr>
          <p:nvPr>
            <p:ph type="sldNum" idx="12"/>
          </p:nvPr>
        </p:nvSpPr>
        <p:spPr/>
        <p:txBody>
          <a:bodyPr/>
          <a:lstStyle/>
          <a:p>
            <a:fld id="{00000000-1234-1234-1234-123412341234}" type="slidenum">
              <a:rPr lang="en-GB" sz="1400" smtClean="0"/>
              <a:pPr/>
              <a:t>5</a:t>
            </a:fld>
            <a:endParaRPr lang="en-GB" sz="1400" dirty="0"/>
          </a:p>
        </p:txBody>
      </p:sp>
      <p:pic>
        <p:nvPicPr>
          <p:cNvPr id="4" name="Picture 3">
            <a:extLst>
              <a:ext uri="{FF2B5EF4-FFF2-40B4-BE49-F238E27FC236}">
                <a16:creationId xmlns:a16="http://schemas.microsoft.com/office/drawing/2014/main" id="{DE2A1D96-C6BF-42AE-B751-48C26B554998}"/>
              </a:ext>
            </a:extLst>
          </p:cNvPr>
          <p:cNvPicPr>
            <a:picLocks noChangeAspect="1"/>
          </p:cNvPicPr>
          <p:nvPr/>
        </p:nvPicPr>
        <p:blipFill>
          <a:blip r:embed="rId3"/>
          <a:stretch>
            <a:fillRect/>
          </a:stretch>
        </p:blipFill>
        <p:spPr>
          <a:xfrm>
            <a:off x="3656253" y="1378785"/>
            <a:ext cx="2903853" cy="28223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49130" y="242723"/>
            <a:ext cx="6390450" cy="429525"/>
          </a:xfrm>
          <a:prstGeom prst="rect">
            <a:avLst/>
          </a:prstGeom>
        </p:spPr>
        <p:txBody>
          <a:bodyPr spcFirstLastPara="1" wrap="square" lIns="68569" tIns="68569" rIns="68569" bIns="68569" anchor="t" anchorCtr="0">
            <a:noAutofit/>
          </a:bodyPr>
          <a:lstStyle/>
          <a:p>
            <a:r>
              <a:rPr lang="hr-HR" sz="4400" cap="none" dirty="0"/>
              <a:t>Common earthworm (</a:t>
            </a:r>
            <a:r>
              <a:rPr lang="hr-HR" sz="4400" i="1" cap="none" dirty="0"/>
              <a:t>L</a:t>
            </a:r>
            <a:r>
              <a:rPr lang="en-GB" sz="4400" i="1" cap="none" dirty="0"/>
              <a:t>umbricus</a:t>
            </a:r>
            <a:r>
              <a:rPr lang="hr-HR" sz="4400" i="1" cap="none" dirty="0"/>
              <a:t> </a:t>
            </a:r>
            <a:r>
              <a:rPr lang="en-US" sz="4400" i="1" cap="none" dirty="0"/>
              <a:t>terrestris Linnaeus</a:t>
            </a:r>
            <a:r>
              <a:rPr lang="en-US" sz="4400" cap="none" dirty="0"/>
              <a:t>, 1758</a:t>
            </a:r>
            <a:r>
              <a:rPr lang="hr-HR" sz="4400" cap="none" dirty="0"/>
              <a:t>)</a:t>
            </a:r>
            <a:endParaRPr sz="4400" dirty="0"/>
          </a:p>
        </p:txBody>
      </p:sp>
      <p:sp>
        <p:nvSpPr>
          <p:cNvPr id="81" name="Shape 81"/>
          <p:cNvSpPr txBox="1">
            <a:spLocks noGrp="1"/>
          </p:cNvSpPr>
          <p:nvPr>
            <p:ph type="body" idx="1"/>
          </p:nvPr>
        </p:nvSpPr>
        <p:spPr>
          <a:xfrm>
            <a:off x="367264" y="1493945"/>
            <a:ext cx="6390450" cy="2592000"/>
          </a:xfrm>
          <a:prstGeom prst="rect">
            <a:avLst/>
          </a:prstGeom>
        </p:spPr>
        <p:txBody>
          <a:bodyPr spcFirstLastPara="1" wrap="square" lIns="68569" tIns="68569" rIns="68569" bIns="68569" anchor="t" anchorCtr="0">
            <a:noAutofit/>
          </a:bodyPr>
          <a:lstStyle/>
          <a:p>
            <a:r>
              <a:rPr lang="en-GB" sz="2000" dirty="0">
                <a:latin typeface="Calibri" panose="020F0502020204030204" pitchFamily="34" charset="0"/>
                <a:cs typeface="Calibri" panose="020F0502020204030204" pitchFamily="34" charset="0"/>
              </a:rPr>
              <a:t>processes</a:t>
            </a:r>
            <a:r>
              <a:rPr lang="hr-H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large</a:t>
            </a:r>
            <a:r>
              <a:rPr lang="hr-H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amounts</a:t>
            </a:r>
            <a:r>
              <a:rPr lang="hr-HR" sz="2000" dirty="0">
                <a:latin typeface="Calibri" panose="020F0502020204030204" pitchFamily="34" charset="0"/>
                <a:cs typeface="Calibri" panose="020F0502020204030204" pitchFamily="34" charset="0"/>
              </a:rPr>
              <a:t> of organic substances mixed with soil </a:t>
            </a:r>
            <a:r>
              <a:rPr lang="en-GB" sz="2000" dirty="0">
                <a:latin typeface="Calibri" panose="020F0502020204030204" pitchFamily="34" charset="0"/>
                <a:cs typeface="Calibri" panose="020F0502020204030204" pitchFamily="34" charset="0"/>
              </a:rPr>
              <a:t>in</a:t>
            </a:r>
            <a:r>
              <a:rPr lang="hr-HR" sz="2000" dirty="0">
                <a:latin typeface="Calibri" panose="020F0502020204030204" pitchFamily="34" charset="0"/>
                <a:cs typeface="Calibri" panose="020F0502020204030204" pitchFamily="34" charset="0"/>
              </a:rPr>
              <a:t> the digestive tract </a:t>
            </a:r>
          </a:p>
          <a:p>
            <a:r>
              <a:rPr lang="hr-HR" sz="2000" dirty="0">
                <a:latin typeface="Calibri" panose="020F0502020204030204" pitchFamily="34" charset="0"/>
                <a:cs typeface="Calibri" panose="020F0502020204030204" pitchFamily="34" charset="0"/>
              </a:rPr>
              <a:t>creating humus important in the process of mineralization of organic matter </a:t>
            </a:r>
          </a:p>
          <a:p>
            <a:r>
              <a:rPr lang="en-GB" sz="2000" dirty="0">
                <a:latin typeface="Calibri" panose="020F0502020204030204" pitchFamily="34" charset="0"/>
                <a:cs typeface="Calibri" panose="020F0502020204030204" pitchFamily="34" charset="0"/>
              </a:rPr>
              <a:t>enable</a:t>
            </a:r>
            <a:r>
              <a:rPr lang="hr-H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better</a:t>
            </a:r>
            <a:r>
              <a:rPr lang="hr-HR" sz="2000" b="1"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airiness</a:t>
            </a:r>
            <a:r>
              <a:rPr lang="hr-H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texture</a:t>
            </a:r>
            <a:r>
              <a:rPr lang="hr-H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a:t>
            </a:r>
            <a:r>
              <a:rPr lang="hr-HR"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soil</a:t>
            </a:r>
            <a:r>
              <a:rPr lang="hr-H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structure</a:t>
            </a:r>
            <a:endParaRPr lang="hr-HR" sz="2000" b="1" dirty="0">
              <a:latin typeface="Calibri" panose="020F0502020204030204" pitchFamily="34" charset="0"/>
              <a:cs typeface="Calibri" panose="020F0502020204030204" pitchFamily="34" charset="0"/>
            </a:endParaRPr>
          </a:p>
          <a:p>
            <a:pPr marL="0" indent="0">
              <a:spcBef>
                <a:spcPts val="1200"/>
              </a:spcBef>
              <a:spcAft>
                <a:spcPts val="1200"/>
              </a:spcAft>
              <a:buNone/>
            </a:pPr>
            <a:endParaRPr dirty="0"/>
          </a:p>
        </p:txBody>
      </p:sp>
      <p:sp>
        <p:nvSpPr>
          <p:cNvPr id="3" name="Rezervirano mjesto broja slajda 2">
            <a:extLst>
              <a:ext uri="{FF2B5EF4-FFF2-40B4-BE49-F238E27FC236}">
                <a16:creationId xmlns:a16="http://schemas.microsoft.com/office/drawing/2014/main" id="{2BE0725E-BF05-4428-A22B-CD29ED0B1187}"/>
              </a:ext>
            </a:extLst>
          </p:cNvPr>
          <p:cNvSpPr>
            <a:spLocks noGrp="1"/>
          </p:cNvSpPr>
          <p:nvPr>
            <p:ph type="sldNum" idx="12"/>
          </p:nvPr>
        </p:nvSpPr>
        <p:spPr/>
        <p:txBody>
          <a:bodyPr/>
          <a:lstStyle/>
          <a:p>
            <a:fld id="{00000000-1234-1234-1234-123412341234}" type="slidenum">
              <a:rPr lang="en-GB" sz="1400" smtClean="0"/>
              <a:pPr/>
              <a:t>6</a:t>
            </a:fld>
            <a:endParaRPr lang="en-GB" sz="1400" dirty="0"/>
          </a:p>
        </p:txBody>
      </p:sp>
      <p:pic>
        <p:nvPicPr>
          <p:cNvPr id="5" name="Picture 4">
            <a:extLst>
              <a:ext uri="{FF2B5EF4-FFF2-40B4-BE49-F238E27FC236}">
                <a16:creationId xmlns:a16="http://schemas.microsoft.com/office/drawing/2014/main" id="{7EE5107E-C603-473F-88D3-9F5EDA45CAEF}"/>
              </a:ext>
            </a:extLst>
          </p:cNvPr>
          <p:cNvPicPr>
            <a:picLocks noChangeAspect="1"/>
          </p:cNvPicPr>
          <p:nvPr/>
        </p:nvPicPr>
        <p:blipFill rotWithShape="1">
          <a:blip r:embed="rId3">
            <a:extLst>
              <a:ext uri="{28A0092B-C50C-407E-A947-70E740481C1C}">
                <a14:useLocalDpi xmlns:a14="http://schemas.microsoft.com/office/drawing/2010/main" val="0"/>
              </a:ext>
            </a:extLst>
          </a:blip>
          <a:srcRect l="-1234" t="5529" r="1234" b="-4505"/>
          <a:stretch/>
        </p:blipFill>
        <p:spPr>
          <a:xfrm>
            <a:off x="1914525" y="3058916"/>
            <a:ext cx="3028950" cy="1848726"/>
          </a:xfrm>
          <a:prstGeom prst="rect">
            <a:avLst/>
          </a:prstGeom>
          <a:ln w="12700">
            <a:solidFill>
              <a:schemeClr val="tx1"/>
            </a:solidFill>
          </a:ln>
        </p:spPr>
      </p:pic>
    </p:spTree>
    <p:extLst>
      <p:ext uri="{BB962C8B-B14F-4D97-AF65-F5344CB8AC3E}">
        <p14:creationId xmlns:p14="http://schemas.microsoft.com/office/powerpoint/2010/main" val="274075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50" y="491917"/>
            <a:ext cx="6390450" cy="572700"/>
          </a:xfrm>
        </p:spPr>
        <p:txBody>
          <a:bodyPr>
            <a:normAutofit fontScale="90000"/>
          </a:bodyPr>
          <a:lstStyle/>
          <a:p>
            <a:r>
              <a:rPr lang="hr-HR" dirty="0" err="1"/>
              <a:t>Hypotheses</a:t>
            </a:r>
            <a:endParaRPr lang="en-US" dirty="0"/>
          </a:p>
        </p:txBody>
      </p:sp>
      <p:sp>
        <p:nvSpPr>
          <p:cNvPr id="3" name="Text Placeholder 2"/>
          <p:cNvSpPr>
            <a:spLocks noGrp="1"/>
          </p:cNvSpPr>
          <p:nvPr>
            <p:ph type="body" idx="1"/>
          </p:nvPr>
        </p:nvSpPr>
        <p:spPr/>
        <p:txBody>
          <a:bodyPr>
            <a:normAutofit/>
          </a:bodyPr>
          <a:lstStyle/>
          <a:p>
            <a:pPr>
              <a:buNone/>
            </a:pPr>
            <a:r>
              <a:rPr lang="hr-HR" sz="2000" dirty="0" err="1"/>
              <a:t>Greater</a:t>
            </a:r>
            <a:r>
              <a:rPr lang="hr-HR" sz="2000" dirty="0"/>
              <a:t> </a:t>
            </a:r>
            <a:r>
              <a:rPr lang="hr-HR" sz="2000" dirty="0" err="1"/>
              <a:t>number</a:t>
            </a:r>
            <a:r>
              <a:rPr lang="hr-HR" sz="2000" dirty="0"/>
              <a:t> </a:t>
            </a:r>
            <a:r>
              <a:rPr lang="hr-HR" sz="2000" dirty="0" err="1"/>
              <a:t>of</a:t>
            </a:r>
            <a:r>
              <a:rPr lang="hr-HR" sz="2000" dirty="0"/>
              <a:t> </a:t>
            </a:r>
            <a:r>
              <a:rPr lang="hr-HR" sz="2000" dirty="0" err="1"/>
              <a:t>worms</a:t>
            </a:r>
            <a:r>
              <a:rPr lang="hr-HR" sz="2000" dirty="0">
                <a:sym typeface="Wingdings" pitchFamily="2" charset="2"/>
              </a:rPr>
              <a:t></a:t>
            </a:r>
          </a:p>
          <a:p>
            <a:endParaRPr lang="hr-HR" sz="2000" dirty="0"/>
          </a:p>
          <a:p>
            <a:r>
              <a:rPr lang="hr-HR" sz="2000" dirty="0" err="1"/>
              <a:t>increase</a:t>
            </a:r>
            <a:r>
              <a:rPr lang="hr-HR" sz="2000" dirty="0"/>
              <a:t> </a:t>
            </a:r>
            <a:r>
              <a:rPr lang="hr-HR" sz="2000" dirty="0" err="1"/>
              <a:t>in</a:t>
            </a:r>
            <a:r>
              <a:rPr lang="hr-HR" sz="2000" dirty="0"/>
              <a:t> </a:t>
            </a:r>
            <a:r>
              <a:rPr lang="hr-HR" sz="2000" dirty="0" err="1"/>
              <a:t>porosity</a:t>
            </a:r>
            <a:endParaRPr lang="hr-HR" sz="2000" dirty="0"/>
          </a:p>
          <a:p>
            <a:endParaRPr lang="hr-HR" sz="2000" dirty="0"/>
          </a:p>
          <a:p>
            <a:r>
              <a:rPr lang="hr-HR" sz="2000" dirty="0" err="1"/>
              <a:t>increase</a:t>
            </a:r>
            <a:r>
              <a:rPr lang="hr-HR" sz="2000" dirty="0"/>
              <a:t> </a:t>
            </a:r>
            <a:r>
              <a:rPr lang="hr-HR" sz="2000" dirty="0" err="1"/>
              <a:t>in</a:t>
            </a:r>
            <a:r>
              <a:rPr lang="hr-HR" sz="2000" dirty="0"/>
              <a:t> </a:t>
            </a:r>
            <a:r>
              <a:rPr lang="hr-HR" sz="2000" dirty="0" err="1"/>
              <a:t>humidity</a:t>
            </a:r>
            <a:r>
              <a:rPr lang="hr-HR" sz="2000" dirty="0"/>
              <a:t> </a:t>
            </a:r>
          </a:p>
          <a:p>
            <a:endParaRPr lang="hr-HR" sz="2000" dirty="0"/>
          </a:p>
          <a:p>
            <a:r>
              <a:rPr lang="hr-HR" sz="2000" dirty="0" err="1"/>
              <a:t>increase</a:t>
            </a:r>
            <a:r>
              <a:rPr lang="hr-HR" sz="2000" dirty="0"/>
              <a:t> </a:t>
            </a:r>
            <a:r>
              <a:rPr lang="hr-HR" sz="2000" dirty="0" err="1"/>
              <a:t>in</a:t>
            </a:r>
            <a:r>
              <a:rPr lang="hr-HR" sz="2000" dirty="0"/>
              <a:t> </a:t>
            </a:r>
            <a:r>
              <a:rPr lang="hr-HR" sz="2000" dirty="0" err="1"/>
              <a:t>water</a:t>
            </a:r>
            <a:r>
              <a:rPr lang="hr-HR" sz="2000" dirty="0"/>
              <a:t> </a:t>
            </a:r>
            <a:r>
              <a:rPr lang="hr-HR" sz="2000" dirty="0" err="1"/>
              <a:t>flow</a:t>
            </a:r>
            <a:endParaRPr lang="hr-HR" sz="2000" dirty="0"/>
          </a:p>
          <a:p>
            <a:pPr>
              <a:buNone/>
            </a:pPr>
            <a:endParaRPr lang="hr-HR" sz="2000" dirty="0"/>
          </a:p>
          <a:p>
            <a:pPr>
              <a:buNone/>
            </a:pPr>
            <a:r>
              <a:rPr lang="hr-HR" sz="2000" dirty="0" err="1"/>
              <a:t>There</a:t>
            </a:r>
            <a:r>
              <a:rPr lang="hr-HR" sz="2000" dirty="0"/>
              <a:t> is </a:t>
            </a:r>
            <a:r>
              <a:rPr lang="hr-HR" sz="2000" dirty="0" err="1"/>
              <a:t>going</a:t>
            </a:r>
            <a:r>
              <a:rPr lang="hr-HR" sz="2000" dirty="0"/>
              <a:t> to </a:t>
            </a:r>
            <a:r>
              <a:rPr lang="hr-HR" sz="2000" dirty="0" err="1"/>
              <a:t>be</a:t>
            </a:r>
            <a:r>
              <a:rPr lang="hr-HR" sz="2000" dirty="0"/>
              <a:t> a </a:t>
            </a:r>
            <a:r>
              <a:rPr lang="hr-HR" sz="2000" b="1" dirty="0" err="1"/>
              <a:t>optimal</a:t>
            </a:r>
            <a:r>
              <a:rPr lang="hr-HR" sz="2000" dirty="0"/>
              <a:t> </a:t>
            </a:r>
            <a:r>
              <a:rPr lang="hr-HR" sz="2000" b="1" dirty="0" err="1"/>
              <a:t>number</a:t>
            </a:r>
            <a:r>
              <a:rPr lang="hr-HR" sz="2000" dirty="0"/>
              <a:t> </a:t>
            </a:r>
            <a:r>
              <a:rPr lang="hr-HR" sz="2000" dirty="0" err="1"/>
              <a:t>and</a:t>
            </a:r>
            <a:r>
              <a:rPr lang="hr-HR" sz="2000" dirty="0"/>
              <a:t> </a:t>
            </a:r>
            <a:r>
              <a:rPr lang="hr-HR" sz="2000" b="1" dirty="0"/>
              <a:t>limit</a:t>
            </a:r>
            <a:r>
              <a:rPr lang="hr-HR" sz="2000" dirty="0"/>
              <a:t> </a:t>
            </a:r>
            <a:r>
              <a:rPr lang="hr-HR" sz="2000" dirty="0" err="1"/>
              <a:t>of</a:t>
            </a:r>
            <a:r>
              <a:rPr lang="hr-HR" sz="2000" dirty="0"/>
              <a:t> </a:t>
            </a:r>
            <a:r>
              <a:rPr lang="hr-HR" sz="2000" dirty="0" err="1"/>
              <a:t>the</a:t>
            </a:r>
            <a:endParaRPr lang="hr-HR" sz="2000" dirty="0"/>
          </a:p>
          <a:p>
            <a:pPr>
              <a:buNone/>
            </a:pPr>
            <a:r>
              <a:rPr lang="hr-HR" sz="2000" dirty="0" err="1"/>
              <a:t>worms</a:t>
            </a: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GB" smtClean="0"/>
              <a:pPr/>
              <a:t>7</a:t>
            </a:fld>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540800" y="756448"/>
            <a:ext cx="6390450" cy="429525"/>
          </a:xfrm>
          <a:prstGeom prst="rect">
            <a:avLst/>
          </a:prstGeom>
        </p:spPr>
        <p:txBody>
          <a:bodyPr spcFirstLastPara="1" wrap="square" lIns="68569" tIns="68569" rIns="68569" bIns="68569" anchor="t" anchorCtr="0">
            <a:noAutofit/>
          </a:bodyPr>
          <a:lstStyle/>
          <a:p>
            <a:r>
              <a:rPr lang="hr-HR" sz="4400" cap="none" dirty="0">
                <a:latin typeface="Calibri" panose="020F0502020204030204" pitchFamily="34" charset="0"/>
                <a:cs typeface="Calibri" panose="020F0502020204030204" pitchFamily="34" charset="0"/>
              </a:rPr>
              <a:t>First experiment</a:t>
            </a:r>
            <a:endParaRPr sz="4400" dirty="0"/>
          </a:p>
        </p:txBody>
      </p:sp>
      <p:sp>
        <p:nvSpPr>
          <p:cNvPr id="93" name="Shape 93"/>
          <p:cNvSpPr txBox="1">
            <a:spLocks noGrp="1"/>
          </p:cNvSpPr>
          <p:nvPr>
            <p:ph type="body" idx="1"/>
          </p:nvPr>
        </p:nvSpPr>
        <p:spPr>
          <a:xfrm>
            <a:off x="413985" y="1410586"/>
            <a:ext cx="6390450" cy="3646231"/>
          </a:xfrm>
          <a:prstGeom prst="rect">
            <a:avLst/>
          </a:prstGeom>
        </p:spPr>
        <p:txBody>
          <a:bodyPr spcFirstLastPara="1" wrap="square" lIns="68569" tIns="68569" rIns="68569" bIns="68569" anchor="t" anchorCtr="0">
            <a:noAutofit/>
          </a:bodyPr>
          <a:lstStyle/>
          <a:p>
            <a:r>
              <a:rPr lang="hr-HR" sz="2000" dirty="0">
                <a:latin typeface="Calibri" panose="020F0502020204030204" pitchFamily="34" charset="0"/>
                <a:cs typeface="Calibri" panose="020F0502020204030204" pitchFamily="34" charset="0"/>
              </a:rPr>
              <a:t>3 wooden boxes 25x25x30 cm</a:t>
            </a:r>
          </a:p>
          <a:p>
            <a:endParaRPr lang="hr-HR" sz="2000" dirty="0">
              <a:latin typeface="Calibri" panose="020F0502020204030204" pitchFamily="34" charset="0"/>
              <a:cs typeface="Calibri" panose="020F0502020204030204" pitchFamily="34" charset="0"/>
            </a:endParaRPr>
          </a:p>
          <a:p>
            <a:r>
              <a:rPr lang="hr-HR" sz="2000" dirty="0" err="1">
                <a:latin typeface="Calibri" panose="020F0502020204030204" pitchFamily="34" charset="0"/>
                <a:cs typeface="Calibri" panose="020F0502020204030204" pitchFamily="34" charset="0"/>
              </a:rPr>
              <a:t>each</a:t>
            </a:r>
            <a:r>
              <a:rPr lang="hr-HR" sz="2000" dirty="0">
                <a:latin typeface="Calibri" panose="020F0502020204030204" pitchFamily="34" charset="0"/>
                <a:cs typeface="Calibri" panose="020F0502020204030204" pitchFamily="34" charset="0"/>
              </a:rPr>
              <a:t> box-clay soil mixed with herbal material (400</a:t>
            </a:r>
            <a:r>
              <a:rPr lang="en-US" sz="2000" dirty="0">
                <a:latin typeface="Calibri" panose="020F0502020204030204" pitchFamily="34" charset="0"/>
                <a:cs typeface="Calibri" panose="020F0502020204030204" pitchFamily="34" charset="0"/>
              </a:rPr>
              <a:t> </a:t>
            </a:r>
            <a:r>
              <a:rPr lang="hr-HR" sz="2000" dirty="0">
                <a:latin typeface="Calibri" panose="020F0502020204030204" pitchFamily="34" charset="0"/>
                <a:cs typeface="Calibri" panose="020F0502020204030204" pitchFamily="34" charset="0"/>
              </a:rPr>
              <a:t>g) and humus (100 g)</a:t>
            </a:r>
          </a:p>
          <a:p>
            <a:endParaRPr lang="hr-HR"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 </a:t>
            </a:r>
            <a:r>
              <a:rPr lang="hr-HR" sz="2000" dirty="0">
                <a:latin typeface="Calibri" panose="020F0502020204030204" pitchFamily="34" charset="0"/>
                <a:cs typeface="Calibri" panose="020F0502020204030204" pitchFamily="34" charset="0"/>
              </a:rPr>
              <a:t>box</a:t>
            </a:r>
            <a:r>
              <a:rPr lang="en-US" sz="2000" dirty="0">
                <a:latin typeface="Calibri" panose="020F0502020204030204" pitchFamily="34" charset="0"/>
                <a:cs typeface="Calibri" panose="020F0502020204030204" pitchFamily="34" charset="0"/>
              </a:rPr>
              <a:t>- </a:t>
            </a:r>
            <a:r>
              <a:rPr lang="hr-HR" sz="2000" dirty="0">
                <a:latin typeface="Calibri" panose="020F0502020204030204" pitchFamily="34" charset="0"/>
                <a:cs typeface="Calibri" panose="020F0502020204030204" pitchFamily="34" charset="0"/>
              </a:rPr>
              <a:t>earthworms, </a:t>
            </a:r>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a:t>
            </a:r>
            <a:r>
              <a:rPr lang="hr-HR" sz="2000" dirty="0">
                <a:latin typeface="Calibri" panose="020F0502020204030204" pitchFamily="34" charset="0"/>
                <a:cs typeface="Calibri" panose="020F0502020204030204" pitchFamily="34" charset="0"/>
              </a:rPr>
              <a:t>25 and the </a:t>
            </a: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a:t>
            </a:r>
            <a:r>
              <a:rPr lang="hr-HR" sz="2000" dirty="0">
                <a:latin typeface="Calibri" panose="020F0502020204030204" pitchFamily="34" charset="0"/>
                <a:cs typeface="Calibri" panose="020F0502020204030204" pitchFamily="34" charset="0"/>
              </a:rPr>
              <a:t> 50</a:t>
            </a:r>
          </a:p>
          <a:p>
            <a:endParaRPr lang="hr-HR" sz="2000" dirty="0">
              <a:latin typeface="Calibri" panose="020F0502020204030204" pitchFamily="34" charset="0"/>
              <a:cs typeface="Calibri" panose="020F0502020204030204" pitchFamily="34" charset="0"/>
            </a:endParaRPr>
          </a:p>
          <a:p>
            <a:r>
              <a:rPr lang="hr-HR" sz="2000" dirty="0">
                <a:latin typeface="Calibri" panose="020F0502020204030204" pitchFamily="34" charset="0"/>
                <a:cs typeface="Calibri" panose="020F0502020204030204" pitchFamily="34" charset="0"/>
              </a:rPr>
              <a:t>Temperature was </a:t>
            </a:r>
            <a:r>
              <a:rPr lang="en-GB" sz="2000" dirty="0">
                <a:latin typeface="Calibri" panose="020F0502020204030204" pitchFamily="34" charset="0"/>
                <a:cs typeface="Calibri" panose="020F0502020204030204" pitchFamily="34" charset="0"/>
              </a:rPr>
              <a:t>20 ° C ( ± 2° )</a:t>
            </a:r>
            <a:endParaRPr lang="hr-HR" sz="2000" dirty="0">
              <a:latin typeface="Calibri" panose="020F0502020204030204" pitchFamily="34" charset="0"/>
              <a:cs typeface="Calibri" panose="020F0502020204030204" pitchFamily="34" charset="0"/>
            </a:endParaRPr>
          </a:p>
          <a:p>
            <a:endParaRPr lang="hr-HR"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During 28 days 500ml of water was added every 48 hours</a:t>
            </a:r>
            <a:endParaRPr lang="hr-HR" sz="2000" dirty="0">
              <a:latin typeface="Calibri" panose="020F0502020204030204" pitchFamily="34" charset="0"/>
              <a:cs typeface="Calibri" panose="020F0502020204030204" pitchFamily="34" charset="0"/>
            </a:endParaRPr>
          </a:p>
        </p:txBody>
      </p:sp>
      <p:sp>
        <p:nvSpPr>
          <p:cNvPr id="3" name="Rezervirano mjesto broja slajda 2">
            <a:extLst>
              <a:ext uri="{FF2B5EF4-FFF2-40B4-BE49-F238E27FC236}">
                <a16:creationId xmlns:a16="http://schemas.microsoft.com/office/drawing/2014/main" id="{75ADEF3C-0F9A-4AFA-AA95-9AC782D65181}"/>
              </a:ext>
            </a:extLst>
          </p:cNvPr>
          <p:cNvSpPr>
            <a:spLocks noGrp="1"/>
          </p:cNvSpPr>
          <p:nvPr>
            <p:ph type="sldNum" idx="12"/>
          </p:nvPr>
        </p:nvSpPr>
        <p:spPr/>
        <p:txBody>
          <a:bodyPr/>
          <a:lstStyle/>
          <a:p>
            <a:fld id="{00000000-1234-1234-1234-123412341234}" type="slidenum">
              <a:rPr lang="en-GB" sz="1400" smtClean="0"/>
              <a:pPr/>
              <a:t>8</a:t>
            </a:fld>
            <a:endParaRPr lang="en-GB" sz="1400" dirty="0"/>
          </a:p>
        </p:txBody>
      </p:sp>
    </p:spTree>
    <p:extLst>
      <p:ext uri="{BB962C8B-B14F-4D97-AF65-F5344CB8AC3E}">
        <p14:creationId xmlns:p14="http://schemas.microsoft.com/office/powerpoint/2010/main" val="363739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D260-FAD1-45AF-897D-B9D44767E7CB}"/>
              </a:ext>
            </a:extLst>
          </p:cNvPr>
          <p:cNvSpPr>
            <a:spLocks noGrp="1"/>
          </p:cNvSpPr>
          <p:nvPr>
            <p:ph type="title"/>
          </p:nvPr>
        </p:nvSpPr>
        <p:spPr>
          <a:xfrm>
            <a:off x="467550" y="506210"/>
            <a:ext cx="6390450" cy="572700"/>
          </a:xfrm>
        </p:spPr>
        <p:txBody>
          <a:bodyPr>
            <a:normAutofit fontScale="90000"/>
          </a:bodyPr>
          <a:lstStyle/>
          <a:p>
            <a:r>
              <a:rPr lang="en-US" sz="3600" cap="none" dirty="0">
                <a:latin typeface="Calibri" panose="020F0502020204030204" pitchFamily="34" charset="0"/>
                <a:cs typeface="Calibri" panose="020F0502020204030204" pitchFamily="34" charset="0"/>
              </a:rPr>
              <a:t>FIRST EXPERIMENT</a:t>
            </a:r>
            <a:endParaRPr lang="en-US" dirty="0"/>
          </a:p>
        </p:txBody>
      </p:sp>
      <p:sp>
        <p:nvSpPr>
          <p:cNvPr id="3" name="Text Placeholder 2">
            <a:extLst>
              <a:ext uri="{FF2B5EF4-FFF2-40B4-BE49-F238E27FC236}">
                <a16:creationId xmlns:a16="http://schemas.microsoft.com/office/drawing/2014/main" id="{76AFDDE6-B649-46CF-8DEB-392EFD2526A0}"/>
              </a:ext>
            </a:extLst>
          </p:cNvPr>
          <p:cNvSpPr>
            <a:spLocks noGrp="1"/>
          </p:cNvSpPr>
          <p:nvPr>
            <p:ph type="body" idx="1"/>
          </p:nvPr>
        </p:nvSpPr>
        <p:spPr>
          <a:xfrm>
            <a:off x="233775" y="1246706"/>
            <a:ext cx="6390450" cy="3416400"/>
          </a:xfrm>
        </p:spPr>
        <p:txBody>
          <a:bodyPr>
            <a:normAutofit/>
          </a:bodyPr>
          <a:lstStyle/>
          <a:p>
            <a:r>
              <a:rPr lang="en-US" sz="1800" dirty="0"/>
              <a:t>Sampling </a:t>
            </a:r>
            <a:r>
              <a:rPr lang="en-US" sz="1800" dirty="0">
                <a:sym typeface="Wingdings" panose="05000000000000000000" pitchFamily="2" charset="2"/>
              </a:rPr>
              <a:t> </a:t>
            </a:r>
            <a:r>
              <a:rPr lang="en-US" sz="1800" dirty="0" err="1">
                <a:sym typeface="Wingdings" panose="05000000000000000000" pitchFamily="2" charset="2"/>
              </a:rPr>
              <a:t>Kopecky</a:t>
            </a:r>
            <a:r>
              <a:rPr lang="en-US" sz="1800" dirty="0">
                <a:sym typeface="Wingdings" panose="05000000000000000000" pitchFamily="2" charset="2"/>
              </a:rPr>
              <a:t> cylinder</a:t>
            </a:r>
            <a:endParaRPr lang="hr-HR" sz="1800" dirty="0">
              <a:sym typeface="Wingdings" panose="05000000000000000000" pitchFamily="2" charset="2"/>
            </a:endParaRPr>
          </a:p>
          <a:p>
            <a:endParaRPr lang="en-US" sz="1800" dirty="0"/>
          </a:p>
          <a:p>
            <a:r>
              <a:rPr lang="en-US" sz="1800" dirty="0"/>
              <a:t>Measurements:</a:t>
            </a:r>
            <a:endParaRPr lang="hr-HR" sz="1800" dirty="0"/>
          </a:p>
          <a:p>
            <a:endParaRPr lang="en-US" sz="1800" dirty="0"/>
          </a:p>
          <a:p>
            <a:pPr marL="85725" indent="0">
              <a:buNone/>
            </a:pPr>
            <a:r>
              <a:rPr lang="en-GB" sz="1800" dirty="0">
                <a:latin typeface="Calibri" panose="020F0502020204030204" pitchFamily="34" charset="0"/>
                <a:cs typeface="Calibri" panose="020F0502020204030204" pitchFamily="34" charset="0"/>
              </a:rPr>
              <a:t>Porosity</a:t>
            </a:r>
            <a:r>
              <a:rPr lang="en-US" sz="1800" dirty="0">
                <a:latin typeface="Calibri" panose="020F0502020204030204" pitchFamily="34" charset="0"/>
                <a:cs typeface="Calibri" panose="020F0502020204030204" pitchFamily="34" charset="0"/>
              </a:rPr>
              <a:t> formula: </a:t>
            </a:r>
            <a:r>
              <a:rPr lang="en-GB" sz="1800" dirty="0">
                <a:latin typeface="Calibri" panose="020F0502020204030204" pitchFamily="34" charset="0"/>
                <a:cs typeface="Calibri" panose="020F0502020204030204" pitchFamily="34" charset="0"/>
              </a:rPr>
              <a:t>P = (1</a:t>
            </a:r>
            <a:r>
              <a:rPr lang="hr-HR"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 ) × 100</a:t>
            </a:r>
            <a:endParaRPr lang="hr-HR" sz="1800" dirty="0">
              <a:latin typeface="Calibri" panose="020F0502020204030204" pitchFamily="34" charset="0"/>
              <a:cs typeface="Calibri" panose="020F0502020204030204" pitchFamily="34" charset="0"/>
            </a:endParaRPr>
          </a:p>
          <a:p>
            <a:pPr marL="85725" indent="0">
              <a:buNone/>
            </a:pPr>
            <a:r>
              <a:rPr lang="en-GB" sz="1800" dirty="0">
                <a:latin typeface="Calibri" panose="020F0502020204030204" pitchFamily="34" charset="0"/>
                <a:cs typeface="Calibri" panose="020F0502020204030204" pitchFamily="34" charset="0"/>
              </a:rPr>
              <a:t> </a:t>
            </a:r>
          </a:p>
          <a:p>
            <a:pPr marL="85725" indent="0">
              <a:buNone/>
            </a:pPr>
            <a:r>
              <a:rPr lang="en-GB" sz="1800" dirty="0" err="1">
                <a:latin typeface="Calibri" panose="020F0502020204030204" pitchFamily="34" charset="0"/>
                <a:cs typeface="Calibri" panose="020F0502020204030204" pitchFamily="34" charset="0"/>
              </a:rPr>
              <a:t>p</a:t>
            </a:r>
            <a:r>
              <a:rPr lang="en-GB" sz="1800" baseline="-25000" dirty="0" err="1">
                <a:latin typeface="Calibri" panose="020F0502020204030204" pitchFamily="34" charset="0"/>
                <a:cs typeface="Calibri" panose="020F0502020204030204" pitchFamily="34" charset="0"/>
              </a:rPr>
              <a:t>v</a:t>
            </a:r>
            <a:r>
              <a:rPr lang="hr-HR" sz="1800" dirty="0">
                <a:latin typeface="Calibri" panose="020F0502020204030204" pitchFamily="34" charset="0"/>
                <a:cs typeface="Calibri" panose="020F0502020204030204" pitchFamily="34" charset="0"/>
              </a:rPr>
              <a:t>-v</a:t>
            </a:r>
            <a:r>
              <a:rPr lang="en-GB" sz="1800" dirty="0" err="1">
                <a:latin typeface="Calibri" panose="020F0502020204030204" pitchFamily="34" charset="0"/>
                <a:cs typeface="Calibri" panose="020F0502020204030204" pitchFamily="34" charset="0"/>
              </a:rPr>
              <a:t>olume</a:t>
            </a:r>
            <a:r>
              <a:rPr lang="en-GB" sz="1800" dirty="0">
                <a:latin typeface="Calibri" panose="020F0502020204030204" pitchFamily="34" charset="0"/>
                <a:cs typeface="Calibri" panose="020F0502020204030204" pitchFamily="34" charset="0"/>
              </a:rPr>
              <a:t> density</a:t>
            </a:r>
            <a:endParaRPr lang="hr-HR" sz="1800" dirty="0">
              <a:latin typeface="Calibri" panose="020F0502020204030204" pitchFamily="34" charset="0"/>
              <a:cs typeface="Calibri" panose="020F0502020204030204" pitchFamily="34" charset="0"/>
            </a:endParaRPr>
          </a:p>
          <a:p>
            <a:pPr marL="85725" indent="0">
              <a:buNone/>
            </a:pPr>
            <a:r>
              <a:rPr lang="en-GB" sz="1800" dirty="0" err="1">
                <a:latin typeface="Calibri" panose="020F0502020204030204" pitchFamily="34" charset="0"/>
                <a:cs typeface="Calibri" panose="020F0502020204030204" pitchFamily="34" charset="0"/>
              </a:rPr>
              <a:t>p</a:t>
            </a:r>
            <a:r>
              <a:rPr lang="en-GB" sz="1800" baseline="-25000" dirty="0" err="1">
                <a:latin typeface="Calibri" panose="020F0502020204030204" pitchFamily="34" charset="0"/>
                <a:cs typeface="Calibri" panose="020F0502020204030204" pitchFamily="34" charset="0"/>
              </a:rPr>
              <a:t>s</a:t>
            </a:r>
            <a:r>
              <a:rPr lang="hr-HR" sz="1800" dirty="0">
                <a:latin typeface="Calibri" panose="020F0502020204030204" pitchFamily="34" charset="0"/>
                <a:cs typeface="Calibri" panose="020F0502020204030204" pitchFamily="34" charset="0"/>
              </a:rPr>
              <a:t>-s</a:t>
            </a:r>
            <a:r>
              <a:rPr lang="en-GB" sz="1800" dirty="0" err="1">
                <a:latin typeface="Calibri" panose="020F0502020204030204" pitchFamily="34" charset="0"/>
                <a:cs typeface="Calibri" panose="020F0502020204030204" pitchFamily="34" charset="0"/>
              </a:rPr>
              <a:t>olid</a:t>
            </a:r>
            <a:r>
              <a:rPr lang="en-GB" sz="1800" dirty="0">
                <a:latin typeface="Calibri" panose="020F0502020204030204" pitchFamily="34" charset="0"/>
                <a:cs typeface="Calibri" panose="020F0502020204030204" pitchFamily="34" charset="0"/>
              </a:rPr>
              <a:t> soil density</a:t>
            </a:r>
            <a:r>
              <a:rPr lang="en-GB" sz="1800" baseline="-25000" dirty="0">
                <a:latin typeface="Calibri" panose="020F0502020204030204" pitchFamily="34" charset="0"/>
                <a:cs typeface="Calibri" panose="020F0502020204030204" pitchFamily="34" charset="0"/>
              </a:rPr>
              <a:t> </a:t>
            </a: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4297097-0F28-4AE5-8EA0-F1CBFC7D9825}"/>
              </a:ext>
            </a:extLst>
          </p:cNvPr>
          <p:cNvSpPr>
            <a:spLocks noGrp="1"/>
          </p:cNvSpPr>
          <p:nvPr>
            <p:ph type="sldNum" idx="12"/>
          </p:nvPr>
        </p:nvSpPr>
        <p:spPr/>
        <p:txBody>
          <a:bodyPr/>
          <a:lstStyle/>
          <a:p>
            <a:fld id="{00000000-1234-1234-1234-123412341234}" type="slidenum">
              <a:rPr lang="en-GB" smtClean="0"/>
              <a:pPr/>
              <a:t>9</a:t>
            </a:fld>
            <a:endParaRPr lang="en-GB" dirty="0"/>
          </a:p>
        </p:txBody>
      </p:sp>
      <p:pic>
        <p:nvPicPr>
          <p:cNvPr id="12" name="Picture 11">
            <a:extLst>
              <a:ext uri="{FF2B5EF4-FFF2-40B4-BE49-F238E27FC236}">
                <a16:creationId xmlns:a16="http://schemas.microsoft.com/office/drawing/2014/main" id="{CB352B3F-A25E-4B10-ABB5-83AA9C849A3A}"/>
              </a:ext>
            </a:extLst>
          </p:cNvPr>
          <p:cNvPicPr>
            <a:picLocks noChangeAspect="1"/>
          </p:cNvPicPr>
          <p:nvPr/>
        </p:nvPicPr>
        <p:blipFill>
          <a:blip r:embed="rId3"/>
          <a:stretch>
            <a:fillRect/>
          </a:stretch>
        </p:blipFill>
        <p:spPr>
          <a:xfrm>
            <a:off x="4368800" y="1605018"/>
            <a:ext cx="2340073" cy="1755054"/>
          </a:xfrm>
          <a:prstGeom prst="rect">
            <a:avLst/>
          </a:prstGeom>
        </p:spPr>
      </p:pic>
      <p:sp>
        <p:nvSpPr>
          <p:cNvPr id="13" name="TextBox 12">
            <a:extLst>
              <a:ext uri="{FF2B5EF4-FFF2-40B4-BE49-F238E27FC236}">
                <a16:creationId xmlns:a16="http://schemas.microsoft.com/office/drawing/2014/main" id="{E211349F-F8F8-4FC1-84A9-34657C26DA51}"/>
              </a:ext>
            </a:extLst>
          </p:cNvPr>
          <p:cNvSpPr txBox="1"/>
          <p:nvPr/>
        </p:nvSpPr>
        <p:spPr>
          <a:xfrm>
            <a:off x="4549648" y="3433233"/>
            <a:ext cx="1817786" cy="307777"/>
          </a:xfrm>
          <a:prstGeom prst="rect">
            <a:avLst/>
          </a:prstGeom>
          <a:noFill/>
        </p:spPr>
        <p:txBody>
          <a:bodyPr wrap="square" rtlCol="0">
            <a:spAutoFit/>
          </a:bodyPr>
          <a:lstStyle/>
          <a:p>
            <a:r>
              <a:rPr lang="en-US" sz="1400" dirty="0" err="1">
                <a:solidFill>
                  <a:schemeClr val="accent6"/>
                </a:solidFill>
                <a:sym typeface="Wingdings" panose="05000000000000000000" pitchFamily="2" charset="2"/>
              </a:rPr>
              <a:t>Kopecky</a:t>
            </a:r>
            <a:r>
              <a:rPr lang="en-US" sz="1400" dirty="0">
                <a:solidFill>
                  <a:schemeClr val="accent6"/>
                </a:solidFill>
                <a:sym typeface="Wingdings" panose="05000000000000000000" pitchFamily="2" charset="2"/>
              </a:rPr>
              <a:t> cylinder</a:t>
            </a:r>
            <a:endParaRPr lang="en-US" sz="1400" dirty="0">
              <a:solidFill>
                <a:schemeClr val="accent6"/>
              </a:solidFill>
            </a:endParaRPr>
          </a:p>
        </p:txBody>
      </p:sp>
      <p:sp>
        <p:nvSpPr>
          <p:cNvPr id="4098"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Calibri" pitchFamily="34" charset="0"/>
                <a:cs typeface="Times New Roman" pitchFamily="18"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29527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102" name="Object 6"/>
          <p:cNvGraphicFramePr>
            <a:graphicFrameLocks noChangeAspect="1"/>
          </p:cNvGraphicFramePr>
          <p:nvPr/>
        </p:nvGraphicFramePr>
        <p:xfrm>
          <a:off x="-238490" y="2275620"/>
          <a:ext cx="5961062" cy="498475"/>
        </p:xfrm>
        <a:graphic>
          <a:graphicData uri="http://schemas.openxmlformats.org/presentationml/2006/ole">
            <mc:AlternateContent xmlns:mc="http://schemas.openxmlformats.org/markup-compatibility/2006">
              <mc:Choice xmlns:v="urn:schemas-microsoft-com:vml" Requires="v">
                <p:oleObj spid="_x0000_s4114" name="Document" r:id="rId4" imgW="5961278" imgH="498380" progId="Word.Document.12">
                  <p:embed/>
                </p:oleObj>
              </mc:Choice>
              <mc:Fallback>
                <p:oleObj name="Document" r:id="rId4" imgW="5961278" imgH="498380" progId="Word.Documen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90" y="2275620"/>
                        <a:ext cx="59610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27221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458</TotalTime>
  <Words>1096</Words>
  <Application>Microsoft Office PowerPoint</Application>
  <PresentationFormat>Custom</PresentationFormat>
  <Paragraphs>159</Paragraphs>
  <Slides>23</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4" baseType="lpstr">
      <vt:lpstr>Arial</vt:lpstr>
      <vt:lpstr>Calibri</vt:lpstr>
      <vt:lpstr>Droid Sans</vt:lpstr>
      <vt:lpstr>Times New Roman</vt:lpstr>
      <vt:lpstr>Tw Cen MT</vt:lpstr>
      <vt:lpstr>Tw Cen MT Condensed</vt:lpstr>
      <vt:lpstr>Wingdings</vt:lpstr>
      <vt:lpstr>Wingdings 3</vt:lpstr>
      <vt:lpstr>Integral</vt:lpstr>
      <vt:lpstr>Document</vt:lpstr>
      <vt:lpstr>SPW 11.0 Graph</vt:lpstr>
      <vt:lpstr>Problem 7: Worms</vt:lpstr>
      <vt:lpstr>Problem 7: Worms</vt:lpstr>
      <vt:lpstr>Demonstration of the phenomenon</vt:lpstr>
      <vt:lpstr>Outline</vt:lpstr>
      <vt:lpstr>Earth worms</vt:lpstr>
      <vt:lpstr>Common earthworm (Lumbricus terrestris Linnaeus, 1758)</vt:lpstr>
      <vt:lpstr>Hypotheses</vt:lpstr>
      <vt:lpstr>First experiment</vt:lpstr>
      <vt:lpstr>FIRST EXPERIMENT</vt:lpstr>
      <vt:lpstr>FIRST EXPERIMENT</vt:lpstr>
      <vt:lpstr>Result-PERCENTAGE OF WATER IN THE SOIL</vt:lpstr>
      <vt:lpstr>PERCENTAGE OF POROSITY</vt:lpstr>
      <vt:lpstr>WATER FLOW</vt:lpstr>
      <vt:lpstr>Conclusion</vt:lpstr>
      <vt:lpstr>Possibilities of further work</vt:lpstr>
      <vt:lpstr>Literature</vt:lpstr>
      <vt:lpstr>Thank you!</vt:lpstr>
      <vt:lpstr>KOPECKY CYLINDER</vt:lpstr>
      <vt:lpstr>Waterflow measuring</vt:lpstr>
      <vt:lpstr>Porosity measuring</vt:lpstr>
      <vt:lpstr>Porosity measuring</vt:lpstr>
      <vt:lpstr>Porosity measuring</vt:lpstr>
      <vt:lpstr>SECOND 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Name of the Problem</dc:title>
  <cp:lastModifiedBy>10</cp:lastModifiedBy>
  <cp:revision>50</cp:revision>
  <dcterms:modified xsi:type="dcterms:W3CDTF">2018-07-06T19:35:02Z</dcterms:modified>
</cp:coreProperties>
</file>