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3.xml" ContentType="application/vnd.openxmlformats-officedocument.presentationml.notesSlide+xml"/>
  <Override PartName="/ppt/charts/chart8.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9.xml" ContentType="application/vnd.openxmlformats-officedocument.drawingml.chart+xml"/>
  <Override PartName="/ppt/notesSlides/notesSlide36.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9.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0.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handoutMasterIdLst>
    <p:handoutMasterId r:id="rId78"/>
  </p:handoutMasterIdLst>
  <p:sldIdLst>
    <p:sldId id="256" r:id="rId2"/>
    <p:sldId id="273" r:id="rId3"/>
    <p:sldId id="257" r:id="rId4"/>
    <p:sldId id="258" r:id="rId5"/>
    <p:sldId id="261" r:id="rId6"/>
    <p:sldId id="272" r:id="rId7"/>
    <p:sldId id="301" r:id="rId8"/>
    <p:sldId id="333" r:id="rId9"/>
    <p:sldId id="334" r:id="rId10"/>
    <p:sldId id="335" r:id="rId11"/>
    <p:sldId id="338" r:id="rId12"/>
    <p:sldId id="319" r:id="rId13"/>
    <p:sldId id="274" r:id="rId14"/>
    <p:sldId id="259" r:id="rId15"/>
    <p:sldId id="336" r:id="rId16"/>
    <p:sldId id="275" r:id="rId17"/>
    <p:sldId id="279" r:id="rId18"/>
    <p:sldId id="262" r:id="rId19"/>
    <p:sldId id="265" r:id="rId20"/>
    <p:sldId id="266" r:id="rId21"/>
    <p:sldId id="270" r:id="rId22"/>
    <p:sldId id="267" r:id="rId23"/>
    <p:sldId id="268" r:id="rId24"/>
    <p:sldId id="269" r:id="rId25"/>
    <p:sldId id="283" r:id="rId26"/>
    <p:sldId id="285" r:id="rId27"/>
    <p:sldId id="288" r:id="rId28"/>
    <p:sldId id="289" r:id="rId29"/>
    <p:sldId id="290" r:id="rId30"/>
    <p:sldId id="292" r:id="rId31"/>
    <p:sldId id="325" r:id="rId32"/>
    <p:sldId id="296" r:id="rId33"/>
    <p:sldId id="324" r:id="rId34"/>
    <p:sldId id="297" r:id="rId35"/>
    <p:sldId id="323" r:id="rId36"/>
    <p:sldId id="317" r:id="rId37"/>
    <p:sldId id="320" r:id="rId38"/>
    <p:sldId id="321" r:id="rId39"/>
    <p:sldId id="322" r:id="rId40"/>
    <p:sldId id="318" r:id="rId41"/>
    <p:sldId id="300" r:id="rId42"/>
    <p:sldId id="330" r:id="rId43"/>
    <p:sldId id="329" r:id="rId44"/>
    <p:sldId id="293" r:id="rId45"/>
    <p:sldId id="327" r:id="rId46"/>
    <p:sldId id="328" r:id="rId47"/>
    <p:sldId id="315" r:id="rId48"/>
    <p:sldId id="282" r:id="rId49"/>
    <p:sldId id="291" r:id="rId50"/>
    <p:sldId id="271" r:id="rId51"/>
    <p:sldId id="331" r:id="rId52"/>
    <p:sldId id="332" r:id="rId53"/>
    <p:sldId id="316" r:id="rId54"/>
    <p:sldId id="309" r:id="rId55"/>
    <p:sldId id="284" r:id="rId56"/>
    <p:sldId id="278" r:id="rId57"/>
    <p:sldId id="342" r:id="rId58"/>
    <p:sldId id="343" r:id="rId59"/>
    <p:sldId id="341" r:id="rId60"/>
    <p:sldId id="302" r:id="rId61"/>
    <p:sldId id="310" r:id="rId62"/>
    <p:sldId id="311" r:id="rId63"/>
    <p:sldId id="312" r:id="rId64"/>
    <p:sldId id="313" r:id="rId65"/>
    <p:sldId id="314" r:id="rId66"/>
    <p:sldId id="339" r:id="rId67"/>
    <p:sldId id="337" r:id="rId68"/>
    <p:sldId id="260" r:id="rId69"/>
    <p:sldId id="340" r:id="rId70"/>
    <p:sldId id="280" r:id="rId71"/>
    <p:sldId id="298" r:id="rId72"/>
    <p:sldId id="295" r:id="rId73"/>
    <p:sldId id="294" r:id="rId74"/>
    <p:sldId id="277" r:id="rId75"/>
    <p:sldId id="281"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66578" autoAdjust="0"/>
  </p:normalViewPr>
  <p:slideViewPr>
    <p:cSldViewPr snapToGrid="0" snapToObjects="1">
      <p:cViewPr varScale="1">
        <p:scale>
          <a:sx n="83" d="100"/>
          <a:sy n="83" d="100"/>
        </p:scale>
        <p:origin x="22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Users/ellablakely/Downloads/big%20ball%20motion%20sensor.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Volumes/MULTIBOOT/Big%20ball%20data%20high%20speed%20camera.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file:////Volumes/MULTIBOOT/all%20balls.xlsx"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oleObject" Target="file:////Volumes/MULTIBOOT/all%20balls.xlsx" TargetMode="External"/><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oleObject" Target="file:////Users/ellablakely/Desktop/Georgia.%20IYNT/peizo%20oscilloscope%20-%20both%20balls.xlsx" TargetMode="External"/><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oleObject" Target="file:////Users/ellablakely/Desktop/Georgia.%20IYNT/peizo%20oscilloscope%20-%20both%20balls.xlsx" TargetMode="External"/><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oleObject" Target="file:////Users/ellablakely/Downloads/big%20ball%20motion%20sensor.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file:////K:\big%20ball%20compression%20tes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K:\big%20ball%20compression%20tes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Volumes/MULTIBOOT/big%20ball%20compression%20tes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ellablakely/Desktop/peizo%20oscilloscope%20-%20both%20ball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ellablakely/Desktop/peizo%20oscilloscope%20-%20both%20ball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Volumes/MULTIBOOT/yellow%20ball%20audio.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oleObject" Target="file:////Volumes/MULTIBOOT/big%20ball%20audio%20recording%20data.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Volumes/MULTIBOOT/yellow%20ball%20high%20speed%20vide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t>Motion Sensor</a:t>
            </a:r>
          </a:p>
        </c:rich>
      </c:tx>
      <c:layout>
        <c:manualLayout>
          <c:xMode val="edge"/>
          <c:yMode val="edge"/>
          <c:x val="0.39813974223835868"/>
          <c:y val="0"/>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1972401193783004E-2"/>
          <c:y val="8.8095407625716785E-2"/>
          <c:w val="0.89389001154531733"/>
          <c:h val="0.8888813994183703"/>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Sheet1!$A$2:$A$172</c:f>
              <c:numCache>
                <c:formatCode>General</c:formatCode>
                <c:ptCount val="171"/>
                <c:pt idx="0">
                  <c:v>1.224</c:v>
                </c:pt>
                <c:pt idx="2">
                  <c:v>1.228</c:v>
                </c:pt>
                <c:pt idx="4">
                  <c:v>1.232</c:v>
                </c:pt>
                <c:pt idx="6">
                  <c:v>1.236</c:v>
                </c:pt>
                <c:pt idx="8">
                  <c:v>1.24</c:v>
                </c:pt>
                <c:pt idx="10">
                  <c:v>1.244</c:v>
                </c:pt>
                <c:pt idx="12">
                  <c:v>1.248</c:v>
                </c:pt>
                <c:pt idx="14">
                  <c:v>1.252</c:v>
                </c:pt>
                <c:pt idx="16">
                  <c:v>1.256</c:v>
                </c:pt>
                <c:pt idx="18">
                  <c:v>1.26</c:v>
                </c:pt>
                <c:pt idx="20">
                  <c:v>1.264</c:v>
                </c:pt>
                <c:pt idx="22">
                  <c:v>1.268</c:v>
                </c:pt>
                <c:pt idx="24">
                  <c:v>1.272</c:v>
                </c:pt>
                <c:pt idx="26">
                  <c:v>1.276</c:v>
                </c:pt>
                <c:pt idx="28">
                  <c:v>1.28</c:v>
                </c:pt>
                <c:pt idx="30">
                  <c:v>1.284</c:v>
                </c:pt>
                <c:pt idx="32">
                  <c:v>1.288</c:v>
                </c:pt>
                <c:pt idx="34">
                  <c:v>1.292</c:v>
                </c:pt>
                <c:pt idx="36">
                  <c:v>1.296</c:v>
                </c:pt>
                <c:pt idx="38">
                  <c:v>1.3</c:v>
                </c:pt>
                <c:pt idx="40">
                  <c:v>1.304</c:v>
                </c:pt>
                <c:pt idx="42">
                  <c:v>1.3080000000000001</c:v>
                </c:pt>
                <c:pt idx="44">
                  <c:v>1.3120000000000001</c:v>
                </c:pt>
                <c:pt idx="46">
                  <c:v>1.3160000000000001</c:v>
                </c:pt>
                <c:pt idx="48">
                  <c:v>1.32</c:v>
                </c:pt>
                <c:pt idx="50">
                  <c:v>1.3240000000000001</c:v>
                </c:pt>
                <c:pt idx="52">
                  <c:v>1.3280000000000001</c:v>
                </c:pt>
                <c:pt idx="54">
                  <c:v>1.3320000000000001</c:v>
                </c:pt>
                <c:pt idx="56">
                  <c:v>1.3360000000000001</c:v>
                </c:pt>
                <c:pt idx="58">
                  <c:v>1.34</c:v>
                </c:pt>
                <c:pt idx="60">
                  <c:v>1.3440000000000001</c:v>
                </c:pt>
                <c:pt idx="62">
                  <c:v>1.3480000000000001</c:v>
                </c:pt>
                <c:pt idx="64">
                  <c:v>1.3520000000000001</c:v>
                </c:pt>
                <c:pt idx="66">
                  <c:v>1.3560000000000001</c:v>
                </c:pt>
                <c:pt idx="68">
                  <c:v>1.36</c:v>
                </c:pt>
                <c:pt idx="70">
                  <c:v>1.3640000000000001</c:v>
                </c:pt>
                <c:pt idx="72">
                  <c:v>1.3680000000000001</c:v>
                </c:pt>
                <c:pt idx="74">
                  <c:v>1.3720000000000001</c:v>
                </c:pt>
                <c:pt idx="76">
                  <c:v>1.3759999999999999</c:v>
                </c:pt>
                <c:pt idx="78">
                  <c:v>1.38</c:v>
                </c:pt>
                <c:pt idx="80">
                  <c:v>1.3839999999999999</c:v>
                </c:pt>
                <c:pt idx="82">
                  <c:v>1.3879999999999999</c:v>
                </c:pt>
                <c:pt idx="84">
                  <c:v>1.3919999999999999</c:v>
                </c:pt>
                <c:pt idx="86">
                  <c:v>1.3959999999999999</c:v>
                </c:pt>
                <c:pt idx="88">
                  <c:v>1.4</c:v>
                </c:pt>
                <c:pt idx="90">
                  <c:v>1.4039999999999999</c:v>
                </c:pt>
                <c:pt idx="92">
                  <c:v>1.4079999999999999</c:v>
                </c:pt>
                <c:pt idx="94">
                  <c:v>1.4119999999999999</c:v>
                </c:pt>
                <c:pt idx="96">
                  <c:v>1.4159999999999999</c:v>
                </c:pt>
                <c:pt idx="98">
                  <c:v>1.42</c:v>
                </c:pt>
                <c:pt idx="100">
                  <c:v>1.4239999999999999</c:v>
                </c:pt>
                <c:pt idx="102">
                  <c:v>1.4279999999999999</c:v>
                </c:pt>
                <c:pt idx="104">
                  <c:v>1.4319999999999999</c:v>
                </c:pt>
                <c:pt idx="106">
                  <c:v>1.4359999999999999</c:v>
                </c:pt>
                <c:pt idx="108">
                  <c:v>1.44</c:v>
                </c:pt>
                <c:pt idx="110">
                  <c:v>1.444</c:v>
                </c:pt>
                <c:pt idx="112">
                  <c:v>1.448</c:v>
                </c:pt>
                <c:pt idx="114">
                  <c:v>1.452</c:v>
                </c:pt>
                <c:pt idx="116">
                  <c:v>1.456</c:v>
                </c:pt>
                <c:pt idx="118">
                  <c:v>1.46</c:v>
                </c:pt>
                <c:pt idx="120">
                  <c:v>1.464</c:v>
                </c:pt>
                <c:pt idx="122">
                  <c:v>1.468</c:v>
                </c:pt>
                <c:pt idx="124">
                  <c:v>1.472</c:v>
                </c:pt>
                <c:pt idx="126">
                  <c:v>1.476</c:v>
                </c:pt>
                <c:pt idx="128">
                  <c:v>1.48</c:v>
                </c:pt>
                <c:pt idx="130">
                  <c:v>1.484</c:v>
                </c:pt>
                <c:pt idx="132">
                  <c:v>1.488</c:v>
                </c:pt>
                <c:pt idx="134">
                  <c:v>1.492</c:v>
                </c:pt>
                <c:pt idx="136">
                  <c:v>1.496</c:v>
                </c:pt>
                <c:pt idx="138">
                  <c:v>1.5</c:v>
                </c:pt>
                <c:pt idx="140">
                  <c:v>1.504</c:v>
                </c:pt>
                <c:pt idx="142">
                  <c:v>1.508</c:v>
                </c:pt>
                <c:pt idx="144">
                  <c:v>1.512</c:v>
                </c:pt>
                <c:pt idx="146">
                  <c:v>1.516</c:v>
                </c:pt>
                <c:pt idx="148">
                  <c:v>1.52</c:v>
                </c:pt>
                <c:pt idx="150">
                  <c:v>1.524</c:v>
                </c:pt>
                <c:pt idx="152">
                  <c:v>1.528</c:v>
                </c:pt>
                <c:pt idx="154">
                  <c:v>1.532</c:v>
                </c:pt>
                <c:pt idx="156">
                  <c:v>1.536</c:v>
                </c:pt>
                <c:pt idx="158">
                  <c:v>1.54</c:v>
                </c:pt>
                <c:pt idx="160">
                  <c:v>1.544</c:v>
                </c:pt>
                <c:pt idx="162">
                  <c:v>1.548</c:v>
                </c:pt>
                <c:pt idx="164">
                  <c:v>1.552</c:v>
                </c:pt>
                <c:pt idx="166">
                  <c:v>1.556</c:v>
                </c:pt>
                <c:pt idx="168">
                  <c:v>1.56</c:v>
                </c:pt>
                <c:pt idx="170">
                  <c:v>1.5640000000000001</c:v>
                </c:pt>
              </c:numCache>
            </c:numRef>
          </c:xVal>
          <c:yVal>
            <c:numRef>
              <c:f>Sheet1!$E$2:$E$172</c:f>
              <c:numCache>
                <c:formatCode>General</c:formatCode>
                <c:ptCount val="171"/>
                <c:pt idx="0">
                  <c:v>-0.46200000000000002</c:v>
                </c:pt>
                <c:pt idx="2">
                  <c:v>-0.46400000000000002</c:v>
                </c:pt>
                <c:pt idx="4">
                  <c:v>-0.46700000000000003</c:v>
                </c:pt>
                <c:pt idx="6">
                  <c:v>-0.47199999999999998</c:v>
                </c:pt>
                <c:pt idx="8">
                  <c:v>-0.47</c:v>
                </c:pt>
                <c:pt idx="10">
                  <c:v>-0.47799999999999998</c:v>
                </c:pt>
                <c:pt idx="12">
                  <c:v>-0.47799999999999998</c:v>
                </c:pt>
                <c:pt idx="14">
                  <c:v>-0.48599999999999999</c:v>
                </c:pt>
                <c:pt idx="16">
                  <c:v>-0.48399999999999999</c:v>
                </c:pt>
                <c:pt idx="18">
                  <c:v>-0.49099999999999999</c:v>
                </c:pt>
                <c:pt idx="20">
                  <c:v>-0.49</c:v>
                </c:pt>
                <c:pt idx="22">
                  <c:v>-0.497</c:v>
                </c:pt>
                <c:pt idx="24">
                  <c:v>-0.499</c:v>
                </c:pt>
                <c:pt idx="26">
                  <c:v>-0.503</c:v>
                </c:pt>
                <c:pt idx="28">
                  <c:v>-0.502</c:v>
                </c:pt>
                <c:pt idx="30">
                  <c:v>-0.51</c:v>
                </c:pt>
                <c:pt idx="32">
                  <c:v>-0.51300000000000001</c:v>
                </c:pt>
                <c:pt idx="34">
                  <c:v>-0.51600000000000001</c:v>
                </c:pt>
                <c:pt idx="36">
                  <c:v>-0.52</c:v>
                </c:pt>
                <c:pt idx="38">
                  <c:v>-0.52100000000000002</c:v>
                </c:pt>
                <c:pt idx="40">
                  <c:v>-0.52800000000000002</c:v>
                </c:pt>
                <c:pt idx="42">
                  <c:v>-0.52900000000000003</c:v>
                </c:pt>
                <c:pt idx="44">
                  <c:v>-0.53700000000000003</c:v>
                </c:pt>
                <c:pt idx="46">
                  <c:v>-0.54200000000000004</c:v>
                </c:pt>
                <c:pt idx="48">
                  <c:v>-0.54700000000000004</c:v>
                </c:pt>
                <c:pt idx="50">
                  <c:v>-0.55300000000000005</c:v>
                </c:pt>
                <c:pt idx="52">
                  <c:v>-0.55500000000000005</c:v>
                </c:pt>
                <c:pt idx="54">
                  <c:v>-0.56499999999999995</c:v>
                </c:pt>
                <c:pt idx="56">
                  <c:v>-0.56899999999999995</c:v>
                </c:pt>
                <c:pt idx="58">
                  <c:v>-0.57599999999999996</c:v>
                </c:pt>
                <c:pt idx="60">
                  <c:v>-0.58199999999999996</c:v>
                </c:pt>
                <c:pt idx="62">
                  <c:v>-0.58799999999999997</c:v>
                </c:pt>
                <c:pt idx="64">
                  <c:v>-0.59499999999999997</c:v>
                </c:pt>
                <c:pt idx="66">
                  <c:v>-0.60099999999999998</c:v>
                </c:pt>
                <c:pt idx="68">
                  <c:v>-0.60699999999999998</c:v>
                </c:pt>
                <c:pt idx="70">
                  <c:v>-0.61399999999999999</c:v>
                </c:pt>
                <c:pt idx="72">
                  <c:v>-0.61899999999999999</c:v>
                </c:pt>
                <c:pt idx="74">
                  <c:v>-0.627</c:v>
                </c:pt>
                <c:pt idx="76">
                  <c:v>-0.63400000000000001</c:v>
                </c:pt>
                <c:pt idx="78">
                  <c:v>-0.64</c:v>
                </c:pt>
                <c:pt idx="80">
                  <c:v>-0.63900000000000001</c:v>
                </c:pt>
                <c:pt idx="82">
                  <c:v>-0.63</c:v>
                </c:pt>
                <c:pt idx="84">
                  <c:v>-0.624</c:v>
                </c:pt>
                <c:pt idx="86">
                  <c:v>-0.61799999999999999</c:v>
                </c:pt>
                <c:pt idx="88">
                  <c:v>-0.61499999999999999</c:v>
                </c:pt>
                <c:pt idx="90">
                  <c:v>-0.60899999999999999</c:v>
                </c:pt>
                <c:pt idx="92">
                  <c:v>-0.60199999999999998</c:v>
                </c:pt>
                <c:pt idx="94">
                  <c:v>-0.59799999999999998</c:v>
                </c:pt>
                <c:pt idx="96">
                  <c:v>-0.59099999999999997</c:v>
                </c:pt>
                <c:pt idx="98">
                  <c:v>-0.58699999999999997</c:v>
                </c:pt>
                <c:pt idx="100">
                  <c:v>-0.58099999999999996</c:v>
                </c:pt>
                <c:pt idx="102">
                  <c:v>-0.57699999999999996</c:v>
                </c:pt>
                <c:pt idx="104">
                  <c:v>-0.57199999999999995</c:v>
                </c:pt>
                <c:pt idx="106">
                  <c:v>-0.56799999999999995</c:v>
                </c:pt>
                <c:pt idx="108">
                  <c:v>-0.56499999999999995</c:v>
                </c:pt>
                <c:pt idx="110">
                  <c:v>-0.56100000000000005</c:v>
                </c:pt>
                <c:pt idx="112">
                  <c:v>-0.55700000000000005</c:v>
                </c:pt>
                <c:pt idx="114">
                  <c:v>-0.55200000000000005</c:v>
                </c:pt>
                <c:pt idx="116">
                  <c:v>-0.54900000000000004</c:v>
                </c:pt>
                <c:pt idx="118">
                  <c:v>-0.54700000000000004</c:v>
                </c:pt>
                <c:pt idx="120">
                  <c:v>-0.54400000000000004</c:v>
                </c:pt>
                <c:pt idx="122">
                  <c:v>-0.54</c:v>
                </c:pt>
                <c:pt idx="124">
                  <c:v>-0.53700000000000003</c:v>
                </c:pt>
                <c:pt idx="126">
                  <c:v>-0.53500000000000003</c:v>
                </c:pt>
                <c:pt idx="128">
                  <c:v>-0.53200000000000003</c:v>
                </c:pt>
                <c:pt idx="130">
                  <c:v>-0.52700000000000002</c:v>
                </c:pt>
                <c:pt idx="132">
                  <c:v>-0.52600000000000002</c:v>
                </c:pt>
                <c:pt idx="134">
                  <c:v>-0.52300000000000002</c:v>
                </c:pt>
                <c:pt idx="136">
                  <c:v>-0.52</c:v>
                </c:pt>
                <c:pt idx="138">
                  <c:v>-0.51900000000000002</c:v>
                </c:pt>
                <c:pt idx="140">
                  <c:v>-0.51700000000000002</c:v>
                </c:pt>
                <c:pt idx="142">
                  <c:v>-0.51500000000000001</c:v>
                </c:pt>
                <c:pt idx="144">
                  <c:v>-0.51400000000000001</c:v>
                </c:pt>
                <c:pt idx="146">
                  <c:v>-0.51200000000000001</c:v>
                </c:pt>
                <c:pt idx="148">
                  <c:v>-0.50700000000000001</c:v>
                </c:pt>
                <c:pt idx="150">
                  <c:v>-0.50800000000000001</c:v>
                </c:pt>
                <c:pt idx="152">
                  <c:v>-0.50600000000000001</c:v>
                </c:pt>
                <c:pt idx="154">
                  <c:v>-0.499</c:v>
                </c:pt>
                <c:pt idx="156">
                  <c:v>-0.505</c:v>
                </c:pt>
                <c:pt idx="158">
                  <c:v>-0.50800000000000001</c:v>
                </c:pt>
                <c:pt idx="160">
                  <c:v>-0.504</c:v>
                </c:pt>
                <c:pt idx="162">
                  <c:v>-0.502</c:v>
                </c:pt>
                <c:pt idx="164">
                  <c:v>-0.499</c:v>
                </c:pt>
                <c:pt idx="166">
                  <c:v>-0.499</c:v>
                </c:pt>
                <c:pt idx="168">
                  <c:v>-0.499</c:v>
                </c:pt>
                <c:pt idx="170">
                  <c:v>-0.503</c:v>
                </c:pt>
              </c:numCache>
            </c:numRef>
          </c:yVal>
          <c:smooth val="0"/>
          <c:extLst>
            <c:ext xmlns:c16="http://schemas.microsoft.com/office/drawing/2014/chart" uri="{C3380CC4-5D6E-409C-BE32-E72D297353CC}">
              <c16:uniqueId val="{00000000-5F69-8F43-B542-E966A1A3E493}"/>
            </c:ext>
          </c:extLst>
        </c:ser>
        <c:dLbls>
          <c:showLegendKey val="0"/>
          <c:showVal val="0"/>
          <c:showCatName val="0"/>
          <c:showSerName val="0"/>
          <c:showPercent val="0"/>
          <c:showBubbleSize val="0"/>
        </c:dLbls>
        <c:axId val="1091605104"/>
        <c:axId val="1054750160"/>
      </c:scatterChart>
      <c:valAx>
        <c:axId val="1091605104"/>
        <c:scaling>
          <c:orientation val="minMax"/>
          <c:min val="1.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Time (sec)</a:t>
                </a:r>
              </a:p>
            </c:rich>
          </c:tx>
          <c:layout>
            <c:manualLayout>
              <c:xMode val="edge"/>
              <c:yMode val="edge"/>
              <c:x val="0.47540628043687477"/>
              <c:y val="0.1351522748525077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54750160"/>
        <c:crosses val="autoZero"/>
        <c:crossBetween val="midCat"/>
      </c:valAx>
      <c:valAx>
        <c:axId val="10547501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Displacment</a:t>
                </a:r>
              </a:p>
            </c:rich>
          </c:tx>
          <c:layout>
            <c:manualLayout>
              <c:xMode val="edge"/>
              <c:yMode val="edge"/>
              <c:x val="0"/>
              <c:y val="0.47124713527752665"/>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916051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Big Ball</a:t>
            </a:r>
          </a:p>
          <a:p>
            <a:pPr>
              <a:defRPr/>
            </a:pPr>
            <a:r>
              <a:rPr lang="en-US" sz="2400"/>
              <a:t>High Speed Camera </a:t>
            </a:r>
          </a:p>
        </c:rich>
      </c:tx>
      <c:layout>
        <c:manualLayout>
          <c:xMode val="edge"/>
          <c:yMode val="edge"/>
          <c:x val="0.3661250631974633"/>
          <c:y val="6.2867645784872852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45645978319306"/>
          <c:y val="0.13020928985796368"/>
          <c:w val="0.84496537536901239"/>
          <c:h val="0.76942952644162033"/>
        </c:manualLayout>
      </c:layout>
      <c:scatterChart>
        <c:scatterStyle val="smoothMarker"/>
        <c:varyColors val="0"/>
        <c:ser>
          <c:idx val="1"/>
          <c:order val="1"/>
          <c:tx>
            <c:v>Theoretical</c:v>
          </c:tx>
          <c:spPr>
            <a:ln w="28575" cap="rnd">
              <a:solidFill>
                <a:schemeClr val="accent2"/>
              </a:solidFill>
              <a:round/>
            </a:ln>
            <a:effectLst/>
          </c:spPr>
          <c:marker>
            <c:symbol val="none"/>
          </c:marker>
          <c:xVal>
            <c:numRef>
              <c:f>Sheet1!$K$2:$K$21</c:f>
              <c:numCache>
                <c:formatCode>General</c:formatCode>
                <c:ptCount val="20"/>
                <c:pt idx="0">
                  <c:v>0.98994949366116658</c:v>
                </c:pt>
                <c:pt idx="1">
                  <c:v>1.4000000000000001</c:v>
                </c:pt>
                <c:pt idx="2">
                  <c:v>1.7146428199482247</c:v>
                </c:pt>
                <c:pt idx="3">
                  <c:v>1.9798989873223332</c:v>
                </c:pt>
                <c:pt idx="4">
                  <c:v>2.2135943621178655</c:v>
                </c:pt>
                <c:pt idx="5">
                  <c:v>2.4248711305964283</c:v>
                </c:pt>
                <c:pt idx="6">
                  <c:v>2.6191601707417589</c:v>
                </c:pt>
                <c:pt idx="7">
                  <c:v>2.8000000000000003</c:v>
                </c:pt>
                <c:pt idx="8">
                  <c:v>2.9698484809834995</c:v>
                </c:pt>
                <c:pt idx="9">
                  <c:v>3.1304951684997055</c:v>
                </c:pt>
                <c:pt idx="10">
                  <c:v>3.2832910318764008</c:v>
                </c:pt>
                <c:pt idx="11">
                  <c:v>3.4292856398964493</c:v>
                </c:pt>
                <c:pt idx="12">
                  <c:v>3.5693136595149495</c:v>
                </c:pt>
                <c:pt idx="13">
                  <c:v>3.7040518354904268</c:v>
                </c:pt>
                <c:pt idx="14">
                  <c:v>3.8340579025361627</c:v>
                </c:pt>
                <c:pt idx="15">
                  <c:v>3.9597979746446663</c:v>
                </c:pt>
                <c:pt idx="16">
                  <c:v>4.0816663263917103</c:v>
                </c:pt>
                <c:pt idx="17">
                  <c:v>4.2</c:v>
                </c:pt>
                <c:pt idx="18">
                  <c:v>4.3150898020782833</c:v>
                </c:pt>
                <c:pt idx="19">
                  <c:v>4.4271887242357311</c:v>
                </c:pt>
              </c:numCache>
            </c:numRef>
          </c:xVal>
          <c:yVal>
            <c:numRef>
              <c:f>Sheet1!$J$2:$J$21</c:f>
              <c:numCache>
                <c:formatCode>General</c:formatCode>
                <c:ptCount val="20"/>
                <c:pt idx="0">
                  <c:v>3.8800000000000002E-3</c:v>
                </c:pt>
                <c:pt idx="1">
                  <c:v>3.6099999999999999E-3</c:v>
                </c:pt>
                <c:pt idx="2">
                  <c:v>3.47E-3</c:v>
                </c:pt>
                <c:pt idx="3">
                  <c:v>3.3700000000000002E-3</c:v>
                </c:pt>
                <c:pt idx="4">
                  <c:v>3.29E-3</c:v>
                </c:pt>
                <c:pt idx="5">
                  <c:v>3.2299999999999998E-3</c:v>
                </c:pt>
                <c:pt idx="6">
                  <c:v>3.1800000000000001E-3</c:v>
                </c:pt>
                <c:pt idx="7">
                  <c:v>3.14E-3</c:v>
                </c:pt>
                <c:pt idx="8">
                  <c:v>3.0999999999999999E-3</c:v>
                </c:pt>
                <c:pt idx="9">
                  <c:v>3.0699999999999998E-3</c:v>
                </c:pt>
                <c:pt idx="10">
                  <c:v>3.0400000000000002E-3</c:v>
                </c:pt>
                <c:pt idx="11">
                  <c:v>3.0100000000000001E-3</c:v>
                </c:pt>
                <c:pt idx="12">
                  <c:v>2.99E-3</c:v>
                </c:pt>
                <c:pt idx="13">
                  <c:v>2.97E-3</c:v>
                </c:pt>
                <c:pt idx="14">
                  <c:v>2.9499999999999999E-3</c:v>
                </c:pt>
                <c:pt idx="15">
                  <c:v>2.9299999999999999E-3</c:v>
                </c:pt>
                <c:pt idx="16">
                  <c:v>2.9099999999999998E-3</c:v>
                </c:pt>
                <c:pt idx="17">
                  <c:v>2.8900000000000002E-3</c:v>
                </c:pt>
                <c:pt idx="18">
                  <c:v>2.8800000000000002E-3</c:v>
                </c:pt>
                <c:pt idx="19">
                  <c:v>2.8600000000000001E-3</c:v>
                </c:pt>
              </c:numCache>
            </c:numRef>
          </c:yVal>
          <c:smooth val="1"/>
          <c:extLst>
            <c:ext xmlns:c16="http://schemas.microsoft.com/office/drawing/2014/chart" uri="{C3380CC4-5D6E-409C-BE32-E72D297353CC}">
              <c16:uniqueId val="{00000000-5B03-D240-944F-9EFFAE191398}"/>
            </c:ext>
          </c:extLst>
        </c:ser>
        <c:dLbls>
          <c:showLegendKey val="0"/>
          <c:showVal val="0"/>
          <c:showCatName val="0"/>
          <c:showSerName val="0"/>
          <c:showPercent val="0"/>
          <c:showBubbleSize val="0"/>
        </c:dLbls>
        <c:axId val="632858383"/>
        <c:axId val="632846767"/>
      </c:scatterChart>
      <c:scatterChart>
        <c:scatterStyle val="lineMarker"/>
        <c:varyColors val="0"/>
        <c:ser>
          <c:idx val="0"/>
          <c:order val="0"/>
          <c:tx>
            <c:v>Big Ball Data</c:v>
          </c:tx>
          <c:spPr>
            <a:ln w="25400" cap="rnd">
              <a:noFill/>
              <a:round/>
            </a:ln>
            <a:effectLst/>
          </c:spPr>
          <c:marker>
            <c:symbol val="circle"/>
            <c:size val="5"/>
            <c:spPr>
              <a:solidFill>
                <a:schemeClr val="tx1">
                  <a:lumMod val="65000"/>
                  <a:lumOff val="35000"/>
                </a:schemeClr>
              </a:solidFill>
              <a:ln w="9525">
                <a:solidFill>
                  <a:schemeClr val="accent1"/>
                </a:solidFill>
              </a:ln>
              <a:effectLst/>
            </c:spPr>
          </c:marker>
          <c:xVal>
            <c:numRef>
              <c:f>Sheet1!$K$2:$K$21</c:f>
              <c:numCache>
                <c:formatCode>General</c:formatCode>
                <c:ptCount val="20"/>
                <c:pt idx="0">
                  <c:v>0.98994949366116658</c:v>
                </c:pt>
                <c:pt idx="1">
                  <c:v>1.4000000000000001</c:v>
                </c:pt>
                <c:pt idx="2">
                  <c:v>1.7146428199482247</c:v>
                </c:pt>
                <c:pt idx="3">
                  <c:v>1.9798989873223332</c:v>
                </c:pt>
                <c:pt idx="4">
                  <c:v>2.2135943621178655</c:v>
                </c:pt>
                <c:pt idx="5">
                  <c:v>2.4248711305964283</c:v>
                </c:pt>
                <c:pt idx="6">
                  <c:v>2.6191601707417589</c:v>
                </c:pt>
                <c:pt idx="7">
                  <c:v>2.8000000000000003</c:v>
                </c:pt>
                <c:pt idx="8">
                  <c:v>2.9698484809834995</c:v>
                </c:pt>
                <c:pt idx="9">
                  <c:v>3.1304951684997055</c:v>
                </c:pt>
                <c:pt idx="10">
                  <c:v>3.2832910318764008</c:v>
                </c:pt>
                <c:pt idx="11">
                  <c:v>3.4292856398964493</c:v>
                </c:pt>
                <c:pt idx="12">
                  <c:v>3.5693136595149495</c:v>
                </c:pt>
                <c:pt idx="13">
                  <c:v>3.7040518354904268</c:v>
                </c:pt>
                <c:pt idx="14">
                  <c:v>3.8340579025361627</c:v>
                </c:pt>
                <c:pt idx="15">
                  <c:v>3.9597979746446663</c:v>
                </c:pt>
                <c:pt idx="16">
                  <c:v>4.0816663263917103</c:v>
                </c:pt>
                <c:pt idx="17">
                  <c:v>4.2</c:v>
                </c:pt>
                <c:pt idx="18">
                  <c:v>4.3150898020782833</c:v>
                </c:pt>
                <c:pt idx="19">
                  <c:v>4.4271887242357311</c:v>
                </c:pt>
              </c:numCache>
            </c:numRef>
          </c:xVal>
          <c:yVal>
            <c:numRef>
              <c:f>Sheet1!$I$2:$I$21</c:f>
              <c:numCache>
                <c:formatCode>General</c:formatCode>
                <c:ptCount val="20"/>
                <c:pt idx="0">
                  <c:v>2.7999999999999995E-3</c:v>
                </c:pt>
                <c:pt idx="1">
                  <c:v>2.7999999999999995E-3</c:v>
                </c:pt>
                <c:pt idx="2">
                  <c:v>2.8000000000000004E-3</c:v>
                </c:pt>
                <c:pt idx="3">
                  <c:v>2.6000000000000003E-3</c:v>
                </c:pt>
                <c:pt idx="4">
                  <c:v>2.6000000000000003E-3</c:v>
                </c:pt>
                <c:pt idx="5">
                  <c:v>2.4000000000000002E-3</c:v>
                </c:pt>
                <c:pt idx="6">
                  <c:v>2.6000000000000003E-3</c:v>
                </c:pt>
                <c:pt idx="7">
                  <c:v>2.6000000000000003E-3</c:v>
                </c:pt>
                <c:pt idx="8">
                  <c:v>2.4000000000000002E-3</c:v>
                </c:pt>
                <c:pt idx="9">
                  <c:v>2.6000000000000003E-3</c:v>
                </c:pt>
                <c:pt idx="10">
                  <c:v>2.5000000000000001E-3</c:v>
                </c:pt>
                <c:pt idx="11">
                  <c:v>2.4000000000000002E-3</c:v>
                </c:pt>
                <c:pt idx="12">
                  <c:v>2.6000000000000003E-3</c:v>
                </c:pt>
                <c:pt idx="13">
                  <c:v>2.2500000000000003E-3</c:v>
                </c:pt>
                <c:pt idx="14">
                  <c:v>2.2000000000000001E-3</c:v>
                </c:pt>
                <c:pt idx="15">
                  <c:v>2.2000000000000001E-3</c:v>
                </c:pt>
                <c:pt idx="16">
                  <c:v>2.2000000000000001E-3</c:v>
                </c:pt>
                <c:pt idx="17">
                  <c:v>2E-3</c:v>
                </c:pt>
                <c:pt idx="18">
                  <c:v>2.2000000000000001E-3</c:v>
                </c:pt>
                <c:pt idx="19">
                  <c:v>1.6000000000000001E-3</c:v>
                </c:pt>
              </c:numCache>
            </c:numRef>
          </c:yVal>
          <c:smooth val="0"/>
          <c:extLst>
            <c:ext xmlns:c16="http://schemas.microsoft.com/office/drawing/2014/chart" uri="{C3380CC4-5D6E-409C-BE32-E72D297353CC}">
              <c16:uniqueId val="{00000001-5B03-D240-944F-9EFFAE191398}"/>
            </c:ext>
          </c:extLst>
        </c:ser>
        <c:dLbls>
          <c:showLegendKey val="0"/>
          <c:showVal val="0"/>
          <c:showCatName val="0"/>
          <c:showSerName val="0"/>
          <c:showPercent val="0"/>
          <c:showBubbleSize val="0"/>
        </c:dLbls>
        <c:axId val="632858383"/>
        <c:axId val="632846767"/>
      </c:scatterChart>
      <c:valAx>
        <c:axId val="632858383"/>
        <c:scaling>
          <c:orientation val="minMax"/>
          <c:max val="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t>Velocity (V)</a:t>
                </a:r>
              </a:p>
            </c:rich>
          </c:tx>
          <c:layout>
            <c:manualLayout>
              <c:xMode val="edge"/>
              <c:yMode val="edge"/>
              <c:x val="0.40933992661730406"/>
              <c:y val="0.9425493671901181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2846767"/>
        <c:crosses val="autoZero"/>
        <c:crossBetween val="midCat"/>
        <c:majorUnit val="0.5"/>
      </c:valAx>
      <c:valAx>
        <c:axId val="6328467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t>Collision Time (sec)</a:t>
                </a:r>
              </a:p>
            </c:rich>
          </c:tx>
          <c:layout>
            <c:manualLayout>
              <c:xMode val="edge"/>
              <c:yMode val="edge"/>
              <c:x val="5.4610778340118292E-3"/>
              <c:y val="0.3461243416429180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ln>
                  <a:noFill/>
                </a:ln>
                <a:solidFill>
                  <a:schemeClr val="tx1">
                    <a:lumMod val="65000"/>
                    <a:lumOff val="35000"/>
                  </a:schemeClr>
                </a:solidFill>
                <a:latin typeface="+mn-lt"/>
                <a:ea typeface="+mn-ea"/>
                <a:cs typeface="+mn-cs"/>
              </a:defRPr>
            </a:pPr>
            <a:endParaRPr lang="en-US"/>
          </a:p>
        </c:txPr>
        <c:crossAx val="632858383"/>
        <c:crosses val="autoZero"/>
        <c:crossBetween val="midCat"/>
      </c:valAx>
      <c:spPr>
        <a:noFill/>
        <a:ln>
          <a:noFill/>
        </a:ln>
        <a:effectLst/>
      </c:spPr>
    </c:plotArea>
    <c:legend>
      <c:legendPos val="r"/>
      <c:layout>
        <c:manualLayout>
          <c:xMode val="edge"/>
          <c:yMode val="edge"/>
          <c:x val="0.73941310452870534"/>
          <c:y val="0.20047235590474552"/>
          <c:w val="0.19662798773834506"/>
          <c:h val="0.1839810215618714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a:t>Collision</a:t>
            </a:r>
            <a:r>
              <a:rPr lang="en-US" sz="2000" baseline="0"/>
              <a:t> Comparisons</a:t>
            </a:r>
          </a:p>
          <a:p>
            <a:pPr>
              <a:defRPr/>
            </a:pPr>
            <a:r>
              <a:rPr lang="en-US" sz="2000" baseline="0"/>
              <a:t>Small Ball</a:t>
            </a:r>
            <a:endParaRPr lang="en-US" sz="2000"/>
          </a:p>
        </c:rich>
      </c:tx>
      <c:layout>
        <c:manualLayout>
          <c:xMode val="edge"/>
          <c:yMode val="edge"/>
          <c:x val="0.37420448726572969"/>
          <c:y val="6.279069537481430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431614546586061"/>
          <c:y val="0.11894650727168989"/>
          <c:w val="0.8826645627295836"/>
          <c:h val="0.77197089280458187"/>
        </c:manualLayout>
      </c:layout>
      <c:scatterChart>
        <c:scatterStyle val="smoothMarker"/>
        <c:varyColors val="0"/>
        <c:ser>
          <c:idx val="2"/>
          <c:order val="2"/>
          <c:tx>
            <c:v>Theoretical</c:v>
          </c:tx>
          <c:spPr>
            <a:ln w="19050" cap="rnd">
              <a:solidFill>
                <a:schemeClr val="accent3"/>
              </a:solidFill>
              <a:round/>
            </a:ln>
            <a:effectLst/>
          </c:spPr>
          <c:marker>
            <c:symbol val="none"/>
          </c:marker>
          <c:xVal>
            <c:numRef>
              <c:f>Sheet1!$S$2:$S$21</c:f>
              <c:numCache>
                <c:formatCode>General</c:formatCode>
                <c:ptCount val="20"/>
                <c:pt idx="0">
                  <c:v>0.98994949399999999</c:v>
                </c:pt>
                <c:pt idx="1">
                  <c:v>1.4</c:v>
                </c:pt>
                <c:pt idx="2">
                  <c:v>1.7146428199999999</c:v>
                </c:pt>
                <c:pt idx="3">
                  <c:v>1.9798989870000001</c:v>
                </c:pt>
                <c:pt idx="4">
                  <c:v>2.2135943619999998</c:v>
                </c:pt>
                <c:pt idx="5">
                  <c:v>2.4248711310000002</c:v>
                </c:pt>
                <c:pt idx="6">
                  <c:v>2.6191601709999999</c:v>
                </c:pt>
                <c:pt idx="7">
                  <c:v>2.8</c:v>
                </c:pt>
                <c:pt idx="8">
                  <c:v>2.9698484810000001</c:v>
                </c:pt>
                <c:pt idx="9">
                  <c:v>3.1304951679999999</c:v>
                </c:pt>
                <c:pt idx="10">
                  <c:v>3.2832910320000002</c:v>
                </c:pt>
                <c:pt idx="11">
                  <c:v>3.4292856399999998</c:v>
                </c:pt>
                <c:pt idx="12">
                  <c:v>3.5693136600000002</c:v>
                </c:pt>
                <c:pt idx="13">
                  <c:v>3.704051835</c:v>
                </c:pt>
                <c:pt idx="14">
                  <c:v>3.8340579030000002</c:v>
                </c:pt>
                <c:pt idx="15">
                  <c:v>3.9597979749999999</c:v>
                </c:pt>
                <c:pt idx="16">
                  <c:v>4.0816663259999997</c:v>
                </c:pt>
                <c:pt idx="17">
                  <c:v>4.2</c:v>
                </c:pt>
                <c:pt idx="18">
                  <c:v>4.3150898020000001</c:v>
                </c:pt>
                <c:pt idx="19">
                  <c:v>4.4271887239999996</c:v>
                </c:pt>
              </c:numCache>
            </c:numRef>
          </c:xVal>
          <c:yVal>
            <c:numRef>
              <c:f>Sheet1!$R$2:$R$21</c:f>
              <c:numCache>
                <c:formatCode>General</c:formatCode>
                <c:ptCount val="20"/>
                <c:pt idx="0">
                  <c:v>3.5200000000000001E-3</c:v>
                </c:pt>
                <c:pt idx="1">
                  <c:v>3.2799999999999999E-3</c:v>
                </c:pt>
                <c:pt idx="2">
                  <c:v>3.15E-3</c:v>
                </c:pt>
                <c:pt idx="3">
                  <c:v>3.0599999999999998E-3</c:v>
                </c:pt>
                <c:pt idx="4">
                  <c:v>2.99E-3</c:v>
                </c:pt>
                <c:pt idx="5">
                  <c:v>2.9299999999999999E-3</c:v>
                </c:pt>
                <c:pt idx="6">
                  <c:v>2.8900000000000002E-3</c:v>
                </c:pt>
                <c:pt idx="7">
                  <c:v>2.8500000000000001E-3</c:v>
                </c:pt>
                <c:pt idx="8">
                  <c:v>2.82E-3</c:v>
                </c:pt>
                <c:pt idx="9">
                  <c:v>2.7899999999999999E-3</c:v>
                </c:pt>
                <c:pt idx="10">
                  <c:v>2.7599999999999999E-3</c:v>
                </c:pt>
                <c:pt idx="11">
                  <c:v>2.7399999999999998E-3</c:v>
                </c:pt>
                <c:pt idx="12">
                  <c:v>2.7100000000000002E-3</c:v>
                </c:pt>
                <c:pt idx="13">
                  <c:v>2.6900000000000001E-3</c:v>
                </c:pt>
                <c:pt idx="14">
                  <c:v>2.6800000000000001E-3</c:v>
                </c:pt>
                <c:pt idx="15">
                  <c:v>2.66E-3</c:v>
                </c:pt>
                <c:pt idx="16">
                  <c:v>2.64E-3</c:v>
                </c:pt>
                <c:pt idx="17">
                  <c:v>2.63E-3</c:v>
                </c:pt>
                <c:pt idx="18">
                  <c:v>2.6099999999999999E-3</c:v>
                </c:pt>
                <c:pt idx="19">
                  <c:v>2.5999999999999999E-3</c:v>
                </c:pt>
              </c:numCache>
            </c:numRef>
          </c:yVal>
          <c:smooth val="1"/>
          <c:extLst>
            <c:ext xmlns:c16="http://schemas.microsoft.com/office/drawing/2014/chart" uri="{C3380CC4-5D6E-409C-BE32-E72D297353CC}">
              <c16:uniqueId val="{00000000-54E0-6047-BD9D-F3DC11E7AE7B}"/>
            </c:ext>
          </c:extLst>
        </c:ser>
        <c:dLbls>
          <c:showLegendKey val="0"/>
          <c:showVal val="0"/>
          <c:showCatName val="0"/>
          <c:showSerName val="0"/>
          <c:showPercent val="0"/>
          <c:showBubbleSize val="0"/>
        </c:dLbls>
        <c:axId val="1958226528"/>
        <c:axId val="1936259504"/>
      </c:scatterChart>
      <c:scatterChart>
        <c:scatterStyle val="lineMarker"/>
        <c:varyColors val="0"/>
        <c:ser>
          <c:idx val="0"/>
          <c:order val="0"/>
          <c:tx>
            <c:v>High Speed Video</c:v>
          </c:tx>
          <c:spPr>
            <a:ln w="25400" cap="rnd">
              <a:noFill/>
              <a:round/>
            </a:ln>
            <a:effectLst/>
          </c:spPr>
          <c:marker>
            <c:symbol val="circle"/>
            <c:size val="5"/>
            <c:spPr>
              <a:solidFill>
                <a:schemeClr val="accent1"/>
              </a:solidFill>
              <a:ln w="9525">
                <a:solidFill>
                  <a:schemeClr val="accent1"/>
                </a:solidFill>
              </a:ln>
              <a:effectLst/>
            </c:spPr>
          </c:marker>
          <c:xVal>
            <c:numRef>
              <c:f>Sheet1!$D$2:$D$101</c:f>
              <c:numCache>
                <c:formatCode>General</c:formatCode>
                <c:ptCount val="100"/>
                <c:pt idx="0">
                  <c:v>0.98994949366116658</c:v>
                </c:pt>
                <c:pt idx="1">
                  <c:v>0.98994949366116658</c:v>
                </c:pt>
                <c:pt idx="2">
                  <c:v>0.98994949366116658</c:v>
                </c:pt>
                <c:pt idx="3">
                  <c:v>0.98994949366116658</c:v>
                </c:pt>
                <c:pt idx="4">
                  <c:v>0.98994949366116658</c:v>
                </c:pt>
                <c:pt idx="5">
                  <c:v>1.4000000000000001</c:v>
                </c:pt>
                <c:pt idx="6">
                  <c:v>1.4000000000000001</c:v>
                </c:pt>
                <c:pt idx="7">
                  <c:v>1.4000000000000001</c:v>
                </c:pt>
                <c:pt idx="8">
                  <c:v>1.4000000000000001</c:v>
                </c:pt>
                <c:pt idx="9">
                  <c:v>1.4000000000000001</c:v>
                </c:pt>
                <c:pt idx="10">
                  <c:v>1.7146428199482247</c:v>
                </c:pt>
                <c:pt idx="11">
                  <c:v>1.7146428199482247</c:v>
                </c:pt>
                <c:pt idx="12">
                  <c:v>1.7146428199482247</c:v>
                </c:pt>
                <c:pt idx="13">
                  <c:v>1.7146428199482247</c:v>
                </c:pt>
                <c:pt idx="14">
                  <c:v>1.7146428199482247</c:v>
                </c:pt>
                <c:pt idx="15">
                  <c:v>1.9798989873223332</c:v>
                </c:pt>
                <c:pt idx="16">
                  <c:v>1.9798989873223332</c:v>
                </c:pt>
                <c:pt idx="17">
                  <c:v>1.9798989873223332</c:v>
                </c:pt>
                <c:pt idx="18">
                  <c:v>1.9798989873223332</c:v>
                </c:pt>
                <c:pt idx="19">
                  <c:v>1.9798989873223332</c:v>
                </c:pt>
                <c:pt idx="20">
                  <c:v>2.2135943621178655</c:v>
                </c:pt>
                <c:pt idx="21">
                  <c:v>2.2135943621178655</c:v>
                </c:pt>
                <c:pt idx="22">
                  <c:v>2.2135943621178655</c:v>
                </c:pt>
                <c:pt idx="23">
                  <c:v>2.2135943621178655</c:v>
                </c:pt>
                <c:pt idx="24">
                  <c:v>2.2135943621178655</c:v>
                </c:pt>
                <c:pt idx="25">
                  <c:v>2.4248711305964283</c:v>
                </c:pt>
                <c:pt idx="26">
                  <c:v>2.4248711305964283</c:v>
                </c:pt>
                <c:pt idx="27">
                  <c:v>2.4248711305964283</c:v>
                </c:pt>
                <c:pt idx="28">
                  <c:v>2.4248711305964283</c:v>
                </c:pt>
                <c:pt idx="29">
                  <c:v>2.4248711305964283</c:v>
                </c:pt>
                <c:pt idx="30">
                  <c:v>2.6191601707417589</c:v>
                </c:pt>
                <c:pt idx="31">
                  <c:v>2.6191601707417589</c:v>
                </c:pt>
                <c:pt idx="32">
                  <c:v>2.6191601707417589</c:v>
                </c:pt>
                <c:pt idx="33">
                  <c:v>2.6191601707417589</c:v>
                </c:pt>
                <c:pt idx="34">
                  <c:v>2.6191601707417589</c:v>
                </c:pt>
                <c:pt idx="35">
                  <c:v>2.8000000000000003</c:v>
                </c:pt>
                <c:pt idx="36">
                  <c:v>2.8000000000000003</c:v>
                </c:pt>
                <c:pt idx="37">
                  <c:v>2.8000000000000003</c:v>
                </c:pt>
                <c:pt idx="38">
                  <c:v>2.8000000000000003</c:v>
                </c:pt>
                <c:pt idx="39">
                  <c:v>2.8000000000000003</c:v>
                </c:pt>
                <c:pt idx="40">
                  <c:v>2.9698484809834995</c:v>
                </c:pt>
                <c:pt idx="41">
                  <c:v>2.9698484809834995</c:v>
                </c:pt>
                <c:pt idx="42">
                  <c:v>2.9698484809834995</c:v>
                </c:pt>
                <c:pt idx="43">
                  <c:v>2.9698484809834995</c:v>
                </c:pt>
                <c:pt idx="44">
                  <c:v>2.9698484809834995</c:v>
                </c:pt>
                <c:pt idx="45">
                  <c:v>3.1304951684997055</c:v>
                </c:pt>
                <c:pt idx="46">
                  <c:v>3.1304951684997055</c:v>
                </c:pt>
                <c:pt idx="47">
                  <c:v>3.1304951684997055</c:v>
                </c:pt>
                <c:pt idx="48">
                  <c:v>3.1304951684997055</c:v>
                </c:pt>
                <c:pt idx="49">
                  <c:v>3.1304951684997055</c:v>
                </c:pt>
                <c:pt idx="50">
                  <c:v>3.2832910318764008</c:v>
                </c:pt>
                <c:pt idx="51">
                  <c:v>3.2832910318764008</c:v>
                </c:pt>
                <c:pt idx="52">
                  <c:v>3.2832910318764008</c:v>
                </c:pt>
                <c:pt idx="53">
                  <c:v>3.2832910318764008</c:v>
                </c:pt>
                <c:pt idx="54">
                  <c:v>3.2832910318764008</c:v>
                </c:pt>
                <c:pt idx="55">
                  <c:v>3.4292856398964493</c:v>
                </c:pt>
                <c:pt idx="56">
                  <c:v>3.4292856398964493</c:v>
                </c:pt>
                <c:pt idx="57">
                  <c:v>3.4292856398964493</c:v>
                </c:pt>
                <c:pt idx="58">
                  <c:v>3.4292856398964493</c:v>
                </c:pt>
                <c:pt idx="59">
                  <c:v>3.4292856398964493</c:v>
                </c:pt>
                <c:pt idx="60">
                  <c:v>3.5693136595149495</c:v>
                </c:pt>
                <c:pt idx="61">
                  <c:v>3.5693136595149495</c:v>
                </c:pt>
                <c:pt idx="62">
                  <c:v>3.5693136595149495</c:v>
                </c:pt>
                <c:pt idx="63">
                  <c:v>3.5693136595149495</c:v>
                </c:pt>
                <c:pt idx="64">
                  <c:v>3.5693136595149495</c:v>
                </c:pt>
                <c:pt idx="65">
                  <c:v>3.7040518354904268</c:v>
                </c:pt>
                <c:pt idx="66">
                  <c:v>3.7040518354904268</c:v>
                </c:pt>
                <c:pt idx="67">
                  <c:v>3.7040518354904268</c:v>
                </c:pt>
                <c:pt idx="68">
                  <c:v>3.7040518354904268</c:v>
                </c:pt>
                <c:pt idx="69">
                  <c:v>3.7040518354904268</c:v>
                </c:pt>
                <c:pt idx="70">
                  <c:v>3.8340579025361627</c:v>
                </c:pt>
                <c:pt idx="71">
                  <c:v>3.8340579025361627</c:v>
                </c:pt>
                <c:pt idx="72">
                  <c:v>3.8340579025361627</c:v>
                </c:pt>
                <c:pt idx="73">
                  <c:v>3.8340579025361627</c:v>
                </c:pt>
                <c:pt idx="74">
                  <c:v>3.8340579025361627</c:v>
                </c:pt>
                <c:pt idx="75">
                  <c:v>3.9597979746446663</c:v>
                </c:pt>
                <c:pt idx="76">
                  <c:v>3.9597979746446663</c:v>
                </c:pt>
                <c:pt idx="77">
                  <c:v>3.9597979746446663</c:v>
                </c:pt>
                <c:pt idx="78">
                  <c:v>3.9597979746446663</c:v>
                </c:pt>
                <c:pt idx="79">
                  <c:v>3.9597979746446663</c:v>
                </c:pt>
                <c:pt idx="80">
                  <c:v>4.0816663263917103</c:v>
                </c:pt>
                <c:pt idx="81">
                  <c:v>4.0816663263917103</c:v>
                </c:pt>
                <c:pt idx="82">
                  <c:v>4.0816663263917103</c:v>
                </c:pt>
                <c:pt idx="83">
                  <c:v>4.0816663263917103</c:v>
                </c:pt>
                <c:pt idx="84">
                  <c:v>4.0816663263917103</c:v>
                </c:pt>
                <c:pt idx="85">
                  <c:v>4.2</c:v>
                </c:pt>
                <c:pt idx="86">
                  <c:v>4.2</c:v>
                </c:pt>
                <c:pt idx="87">
                  <c:v>4.2</c:v>
                </c:pt>
                <c:pt idx="88">
                  <c:v>4.2</c:v>
                </c:pt>
                <c:pt idx="89">
                  <c:v>4.2</c:v>
                </c:pt>
                <c:pt idx="90">
                  <c:v>4.3150898020782833</c:v>
                </c:pt>
                <c:pt idx="91">
                  <c:v>4.3150898020782833</c:v>
                </c:pt>
                <c:pt idx="92">
                  <c:v>4.3150898020782833</c:v>
                </c:pt>
                <c:pt idx="93">
                  <c:v>4.3150898020782833</c:v>
                </c:pt>
                <c:pt idx="94">
                  <c:v>4.3150898020782833</c:v>
                </c:pt>
                <c:pt idx="95">
                  <c:v>4.4271887242357311</c:v>
                </c:pt>
                <c:pt idx="96">
                  <c:v>4.4271887242357311</c:v>
                </c:pt>
                <c:pt idx="97">
                  <c:v>4.4271887242357311</c:v>
                </c:pt>
                <c:pt idx="98">
                  <c:v>4.4271887242357311</c:v>
                </c:pt>
                <c:pt idx="99">
                  <c:v>4.4271887242357311</c:v>
                </c:pt>
              </c:numCache>
            </c:numRef>
          </c:xVal>
          <c:yVal>
            <c:numRef>
              <c:f>Sheet1!$C$2:$C$101</c:f>
              <c:numCache>
                <c:formatCode>General</c:formatCode>
                <c:ptCount val="100"/>
                <c:pt idx="4">
                  <c:v>4.0000000000000001E-3</c:v>
                </c:pt>
                <c:pt idx="9">
                  <c:v>3.0000000000000001E-3</c:v>
                </c:pt>
                <c:pt idx="14">
                  <c:v>2.7999999999999995E-3</c:v>
                </c:pt>
                <c:pt idx="19">
                  <c:v>2.5999999999999999E-3</c:v>
                </c:pt>
                <c:pt idx="24">
                  <c:v>3.8E-3</c:v>
                </c:pt>
                <c:pt idx="29">
                  <c:v>4.0000000000000001E-3</c:v>
                </c:pt>
                <c:pt idx="34">
                  <c:v>3.4000000000000002E-3</c:v>
                </c:pt>
                <c:pt idx="39">
                  <c:v>2.8000000000000004E-3</c:v>
                </c:pt>
                <c:pt idx="44">
                  <c:v>3.0000000000000001E-3</c:v>
                </c:pt>
                <c:pt idx="49">
                  <c:v>2.6000000000000003E-3</c:v>
                </c:pt>
                <c:pt idx="54">
                  <c:v>2.2000000000000001E-3</c:v>
                </c:pt>
                <c:pt idx="59">
                  <c:v>2E-3</c:v>
                </c:pt>
                <c:pt idx="64">
                  <c:v>2.3999999999999998E-3</c:v>
                </c:pt>
                <c:pt idx="69">
                  <c:v>2.2000000000000001E-3</c:v>
                </c:pt>
                <c:pt idx="74">
                  <c:v>2E-3</c:v>
                </c:pt>
                <c:pt idx="79">
                  <c:v>2E-3</c:v>
                </c:pt>
                <c:pt idx="84">
                  <c:v>2E-3</c:v>
                </c:pt>
                <c:pt idx="89">
                  <c:v>2E-3</c:v>
                </c:pt>
                <c:pt idx="94">
                  <c:v>1.8E-3</c:v>
                </c:pt>
                <c:pt idx="99">
                  <c:v>2E-3</c:v>
                </c:pt>
              </c:numCache>
            </c:numRef>
          </c:yVal>
          <c:smooth val="0"/>
          <c:extLst>
            <c:ext xmlns:c16="http://schemas.microsoft.com/office/drawing/2014/chart" uri="{C3380CC4-5D6E-409C-BE32-E72D297353CC}">
              <c16:uniqueId val="{00000001-54E0-6047-BD9D-F3DC11E7AE7B}"/>
            </c:ext>
          </c:extLst>
        </c:ser>
        <c:ser>
          <c:idx val="1"/>
          <c:order val="1"/>
          <c:tx>
            <c:v>Audio</c:v>
          </c:tx>
          <c:spPr>
            <a:ln w="25400" cap="rnd">
              <a:noFill/>
              <a:round/>
            </a:ln>
            <a:effectLst/>
          </c:spPr>
          <c:marker>
            <c:symbol val="circle"/>
            <c:size val="5"/>
            <c:spPr>
              <a:solidFill>
                <a:schemeClr val="accent2"/>
              </a:solidFill>
              <a:ln w="9525">
                <a:solidFill>
                  <a:schemeClr val="accent2"/>
                </a:solidFill>
              </a:ln>
              <a:effectLst/>
            </c:spPr>
          </c:marker>
          <c:xVal>
            <c:numRef>
              <c:f>Sheet1!$S$2:$S$21</c:f>
              <c:numCache>
                <c:formatCode>General</c:formatCode>
                <c:ptCount val="20"/>
                <c:pt idx="0">
                  <c:v>0.98994949399999999</c:v>
                </c:pt>
                <c:pt idx="1">
                  <c:v>1.4</c:v>
                </c:pt>
                <c:pt idx="2">
                  <c:v>1.7146428199999999</c:v>
                </c:pt>
                <c:pt idx="3">
                  <c:v>1.9798989870000001</c:v>
                </c:pt>
                <c:pt idx="4">
                  <c:v>2.2135943619999998</c:v>
                </c:pt>
                <c:pt idx="5">
                  <c:v>2.4248711310000002</c:v>
                </c:pt>
                <c:pt idx="6">
                  <c:v>2.6191601709999999</c:v>
                </c:pt>
                <c:pt idx="7">
                  <c:v>2.8</c:v>
                </c:pt>
                <c:pt idx="8">
                  <c:v>2.9698484810000001</c:v>
                </c:pt>
                <c:pt idx="9">
                  <c:v>3.1304951679999999</c:v>
                </c:pt>
                <c:pt idx="10">
                  <c:v>3.2832910320000002</c:v>
                </c:pt>
                <c:pt idx="11">
                  <c:v>3.4292856399999998</c:v>
                </c:pt>
                <c:pt idx="12">
                  <c:v>3.5693136600000002</c:v>
                </c:pt>
                <c:pt idx="13">
                  <c:v>3.704051835</c:v>
                </c:pt>
                <c:pt idx="14">
                  <c:v>3.8340579030000002</c:v>
                </c:pt>
                <c:pt idx="15">
                  <c:v>3.9597979749999999</c:v>
                </c:pt>
                <c:pt idx="16">
                  <c:v>4.0816663259999997</c:v>
                </c:pt>
                <c:pt idx="17">
                  <c:v>4.2</c:v>
                </c:pt>
                <c:pt idx="18">
                  <c:v>4.3150898020000001</c:v>
                </c:pt>
                <c:pt idx="19">
                  <c:v>4.4271887239999996</c:v>
                </c:pt>
              </c:numCache>
            </c:numRef>
          </c:xVal>
          <c:yVal>
            <c:numRef>
              <c:f>Sheet1!$H$2:$H$21</c:f>
              <c:numCache>
                <c:formatCode>General</c:formatCode>
                <c:ptCount val="20"/>
                <c:pt idx="0">
                  <c:v>2.9024939999999998E-3</c:v>
                </c:pt>
                <c:pt idx="1">
                  <c:v>2.7664399999999998E-3</c:v>
                </c:pt>
                <c:pt idx="2">
                  <c:v>2.7380949999999999E-3</c:v>
                </c:pt>
                <c:pt idx="3">
                  <c:v>2.4988660000000002E-3</c:v>
                </c:pt>
                <c:pt idx="4">
                  <c:v>2.3945580000000002E-3</c:v>
                </c:pt>
                <c:pt idx="5">
                  <c:v>2.3582770000000002E-3</c:v>
                </c:pt>
                <c:pt idx="6">
                  <c:v>2.3310660000000001E-3</c:v>
                </c:pt>
                <c:pt idx="7">
                  <c:v>2.3265310000000002E-3</c:v>
                </c:pt>
                <c:pt idx="8">
                  <c:v>2.2857139999999999E-3</c:v>
                </c:pt>
                <c:pt idx="9">
                  <c:v>2.2539679999999999E-3</c:v>
                </c:pt>
                <c:pt idx="10">
                  <c:v>2.1360540000000001E-3</c:v>
                </c:pt>
                <c:pt idx="11">
                  <c:v>2.208617E-3</c:v>
                </c:pt>
                <c:pt idx="12">
                  <c:v>2.1496599999999999E-3</c:v>
                </c:pt>
                <c:pt idx="13">
                  <c:v>2.0997730000000001E-3</c:v>
                </c:pt>
                <c:pt idx="14">
                  <c:v>2.1179139999999998E-3</c:v>
                </c:pt>
                <c:pt idx="15">
                  <c:v>2.0861679999999998E-3</c:v>
                </c:pt>
                <c:pt idx="16">
                  <c:v>2.0589570000000001E-3</c:v>
                </c:pt>
                <c:pt idx="17">
                  <c:v>1.922902E-3</c:v>
                </c:pt>
                <c:pt idx="18">
                  <c:v>1.918367E-3</c:v>
                </c:pt>
                <c:pt idx="19">
                  <c:v>1.868481E-3</c:v>
                </c:pt>
              </c:numCache>
            </c:numRef>
          </c:yVal>
          <c:smooth val="0"/>
          <c:extLst>
            <c:ext xmlns:c16="http://schemas.microsoft.com/office/drawing/2014/chart" uri="{C3380CC4-5D6E-409C-BE32-E72D297353CC}">
              <c16:uniqueId val="{00000002-54E0-6047-BD9D-F3DC11E7AE7B}"/>
            </c:ext>
          </c:extLst>
        </c:ser>
        <c:ser>
          <c:idx val="3"/>
          <c:order val="3"/>
          <c:tx>
            <c:v>Piezo</c:v>
          </c:tx>
          <c:spPr>
            <a:ln w="25400" cap="rnd">
              <a:noFill/>
              <a:round/>
            </a:ln>
            <a:effectLst/>
          </c:spPr>
          <c:marker>
            <c:symbol val="circle"/>
            <c:size val="5"/>
            <c:spPr>
              <a:solidFill>
                <a:schemeClr val="accent4"/>
              </a:solidFill>
              <a:ln w="9525">
                <a:solidFill>
                  <a:schemeClr val="accent4"/>
                </a:solidFill>
              </a:ln>
              <a:effectLst/>
            </c:spPr>
          </c:marker>
          <c:xVal>
            <c:numRef>
              <c:f>Sheet1!$M$2:$M$7</c:f>
              <c:numCache>
                <c:formatCode>General</c:formatCode>
                <c:ptCount val="6"/>
                <c:pt idx="0">
                  <c:v>0.8964373932405989</c:v>
                </c:pt>
                <c:pt idx="1">
                  <c:v>1.2983065893693986</c:v>
                </c:pt>
                <c:pt idx="2">
                  <c:v>1.5078461459976611</c:v>
                </c:pt>
                <c:pt idx="3">
                  <c:v>1.8200000000000003</c:v>
                </c:pt>
                <c:pt idx="4">
                  <c:v>2.1598148068758118</c:v>
                </c:pt>
                <c:pt idx="5">
                  <c:v>3.3336466519413839</c:v>
                </c:pt>
              </c:numCache>
            </c:numRef>
          </c:xVal>
          <c:yVal>
            <c:numRef>
              <c:f>Sheet1!$N$2:$N$7</c:f>
              <c:numCache>
                <c:formatCode>General</c:formatCode>
                <c:ptCount val="6"/>
                <c:pt idx="0">
                  <c:v>2.4872499999999999E-3</c:v>
                </c:pt>
                <c:pt idx="1">
                  <c:v>2.3318333333333333E-3</c:v>
                </c:pt>
                <c:pt idx="2">
                  <c:v>2.3239999999999997E-3</c:v>
                </c:pt>
                <c:pt idx="3">
                  <c:v>2.3021428571428568E-3</c:v>
                </c:pt>
                <c:pt idx="4">
                  <c:v>2.2968749999999999E-3</c:v>
                </c:pt>
                <c:pt idx="5">
                  <c:v>2.1652500000000001E-3</c:v>
                </c:pt>
              </c:numCache>
            </c:numRef>
          </c:yVal>
          <c:smooth val="0"/>
          <c:extLst>
            <c:ext xmlns:c16="http://schemas.microsoft.com/office/drawing/2014/chart" uri="{C3380CC4-5D6E-409C-BE32-E72D297353CC}">
              <c16:uniqueId val="{00000003-54E0-6047-BD9D-F3DC11E7AE7B}"/>
            </c:ext>
          </c:extLst>
        </c:ser>
        <c:dLbls>
          <c:showLegendKey val="0"/>
          <c:showVal val="0"/>
          <c:showCatName val="0"/>
          <c:showSerName val="0"/>
          <c:showPercent val="0"/>
          <c:showBubbleSize val="0"/>
        </c:dLbls>
        <c:axId val="1958226528"/>
        <c:axId val="1936259504"/>
      </c:scatterChart>
      <c:valAx>
        <c:axId val="19582265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Velocity (V)</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36259504"/>
        <c:crosses val="autoZero"/>
        <c:crossBetween val="midCat"/>
      </c:valAx>
      <c:valAx>
        <c:axId val="1936259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Collision Time</a:t>
                </a:r>
                <a:r>
                  <a:rPr lang="en-US" sz="1800" baseline="0"/>
                  <a:t> (sec)</a:t>
                </a:r>
                <a:endParaRPr lang="en-US" sz="18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58226528"/>
        <c:crosses val="autoZero"/>
        <c:crossBetween val="midCat"/>
      </c:valAx>
      <c:spPr>
        <a:noFill/>
        <a:ln>
          <a:noFill/>
        </a:ln>
        <a:effectLst/>
      </c:spPr>
    </c:plotArea>
    <c:legend>
      <c:legendPos val="b"/>
      <c:layout>
        <c:manualLayout>
          <c:xMode val="edge"/>
          <c:yMode val="edge"/>
          <c:x val="0.73976875131319142"/>
          <c:y val="0.13940212107814187"/>
          <c:w val="0.26023124868680869"/>
          <c:h val="0.2196489459953496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a:t>Collision</a:t>
            </a:r>
            <a:r>
              <a:rPr lang="en-US" sz="2000" baseline="0"/>
              <a:t> Comapriaons</a:t>
            </a:r>
          </a:p>
          <a:p>
            <a:pPr>
              <a:defRPr/>
            </a:pPr>
            <a:r>
              <a:rPr lang="en-US" sz="2000" baseline="0"/>
              <a:t>Big Ball</a:t>
            </a:r>
            <a:endParaRPr lang="en-US" sz="2000"/>
          </a:p>
        </c:rich>
      </c:tx>
      <c:layout>
        <c:manualLayout>
          <c:xMode val="edge"/>
          <c:yMode val="edge"/>
          <c:x val="0.41118630677116347"/>
          <c:y val="2.0930231791604767E-3"/>
        </c:manualLayout>
      </c:layout>
      <c:overlay val="1"/>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396603879620754"/>
          <c:y val="0.11436311611927794"/>
          <c:w val="0.85550446870094721"/>
          <c:h val="0.76390286526632978"/>
        </c:manualLayout>
      </c:layout>
      <c:scatterChart>
        <c:scatterStyle val="smoothMarker"/>
        <c:varyColors val="0"/>
        <c:ser>
          <c:idx val="2"/>
          <c:order val="2"/>
          <c:tx>
            <c:v>Theoretical</c:v>
          </c:tx>
          <c:spPr>
            <a:ln w="19050" cap="rnd">
              <a:solidFill>
                <a:schemeClr val="accent3"/>
              </a:solidFill>
              <a:round/>
            </a:ln>
            <a:effectLst/>
          </c:spPr>
          <c:marker>
            <c:symbol val="none"/>
          </c:marker>
          <c:xVal>
            <c:numRef>
              <c:f>Sheet1!$AM$2:$AM$21</c:f>
              <c:numCache>
                <c:formatCode>General</c:formatCode>
                <c:ptCount val="20"/>
                <c:pt idx="0">
                  <c:v>0.98994949366116658</c:v>
                </c:pt>
                <c:pt idx="1">
                  <c:v>1.4000000000000001</c:v>
                </c:pt>
                <c:pt idx="2">
                  <c:v>1.7146428199482247</c:v>
                </c:pt>
                <c:pt idx="3">
                  <c:v>1.9798989873223332</c:v>
                </c:pt>
                <c:pt idx="4">
                  <c:v>2.2135943621178655</c:v>
                </c:pt>
                <c:pt idx="5">
                  <c:v>2.4248711305964283</c:v>
                </c:pt>
                <c:pt idx="6">
                  <c:v>2.6191601707417589</c:v>
                </c:pt>
                <c:pt idx="7">
                  <c:v>2.8000000000000003</c:v>
                </c:pt>
                <c:pt idx="8">
                  <c:v>2.9698484809834995</c:v>
                </c:pt>
                <c:pt idx="9">
                  <c:v>3.1304951684997055</c:v>
                </c:pt>
                <c:pt idx="10">
                  <c:v>3.2832910318764008</c:v>
                </c:pt>
                <c:pt idx="11">
                  <c:v>3.4292856398964493</c:v>
                </c:pt>
                <c:pt idx="12">
                  <c:v>3.5693136595149495</c:v>
                </c:pt>
                <c:pt idx="13">
                  <c:v>3.7040518354904268</c:v>
                </c:pt>
                <c:pt idx="14">
                  <c:v>3.8340579025361627</c:v>
                </c:pt>
                <c:pt idx="15">
                  <c:v>3.9597979746446663</c:v>
                </c:pt>
                <c:pt idx="16">
                  <c:v>4.0816663263917103</c:v>
                </c:pt>
                <c:pt idx="17">
                  <c:v>4.2</c:v>
                </c:pt>
                <c:pt idx="18">
                  <c:v>4.3150898020782833</c:v>
                </c:pt>
                <c:pt idx="19">
                  <c:v>4.4271887242357311</c:v>
                </c:pt>
              </c:numCache>
            </c:numRef>
          </c:xVal>
          <c:yVal>
            <c:numRef>
              <c:f>Sheet1!$AL$2:$AL$21</c:f>
              <c:numCache>
                <c:formatCode>General</c:formatCode>
                <c:ptCount val="20"/>
                <c:pt idx="0">
                  <c:v>3.8800000000000002E-3</c:v>
                </c:pt>
                <c:pt idx="1">
                  <c:v>3.6099999999999999E-3</c:v>
                </c:pt>
                <c:pt idx="2">
                  <c:v>3.47E-3</c:v>
                </c:pt>
                <c:pt idx="3">
                  <c:v>3.3700000000000002E-3</c:v>
                </c:pt>
                <c:pt idx="4">
                  <c:v>3.29E-3</c:v>
                </c:pt>
                <c:pt idx="5">
                  <c:v>3.2299999999999998E-3</c:v>
                </c:pt>
                <c:pt idx="6">
                  <c:v>3.1800000000000001E-3</c:v>
                </c:pt>
                <c:pt idx="7">
                  <c:v>3.14E-3</c:v>
                </c:pt>
                <c:pt idx="8">
                  <c:v>3.0999999999999999E-3</c:v>
                </c:pt>
                <c:pt idx="9">
                  <c:v>3.0699999999999998E-3</c:v>
                </c:pt>
                <c:pt idx="10">
                  <c:v>3.0400000000000002E-3</c:v>
                </c:pt>
                <c:pt idx="11">
                  <c:v>3.0100000000000001E-3</c:v>
                </c:pt>
                <c:pt idx="12">
                  <c:v>2.99E-3</c:v>
                </c:pt>
                <c:pt idx="13">
                  <c:v>2.97E-3</c:v>
                </c:pt>
                <c:pt idx="14">
                  <c:v>2.9499999999999999E-3</c:v>
                </c:pt>
                <c:pt idx="15">
                  <c:v>2.9299999999999999E-3</c:v>
                </c:pt>
                <c:pt idx="16">
                  <c:v>2.9099999999999998E-3</c:v>
                </c:pt>
                <c:pt idx="17">
                  <c:v>2.8900000000000002E-3</c:v>
                </c:pt>
                <c:pt idx="18">
                  <c:v>2.8800000000000002E-3</c:v>
                </c:pt>
                <c:pt idx="19">
                  <c:v>2.8600000000000001E-3</c:v>
                </c:pt>
              </c:numCache>
            </c:numRef>
          </c:yVal>
          <c:smooth val="1"/>
          <c:extLst>
            <c:ext xmlns:c16="http://schemas.microsoft.com/office/drawing/2014/chart" uri="{C3380CC4-5D6E-409C-BE32-E72D297353CC}">
              <c16:uniqueId val="{00000000-D186-EC43-AE57-4D74BEFCE382}"/>
            </c:ext>
          </c:extLst>
        </c:ser>
        <c:dLbls>
          <c:showLegendKey val="0"/>
          <c:showVal val="0"/>
          <c:showCatName val="0"/>
          <c:showSerName val="0"/>
          <c:showPercent val="0"/>
          <c:showBubbleSize val="0"/>
        </c:dLbls>
        <c:axId val="1935865232"/>
        <c:axId val="1935866928"/>
      </c:scatterChart>
      <c:scatterChart>
        <c:scatterStyle val="lineMarker"/>
        <c:varyColors val="0"/>
        <c:ser>
          <c:idx val="0"/>
          <c:order val="0"/>
          <c:tx>
            <c:v>High Speed Video</c:v>
          </c:tx>
          <c:spPr>
            <a:ln w="25400" cap="rnd">
              <a:noFill/>
              <a:round/>
            </a:ln>
            <a:effectLst/>
          </c:spPr>
          <c:marker>
            <c:symbol val="circle"/>
            <c:size val="5"/>
            <c:spPr>
              <a:solidFill>
                <a:schemeClr val="accent1"/>
              </a:solidFill>
              <a:ln w="9525">
                <a:solidFill>
                  <a:schemeClr val="accent1"/>
                </a:solidFill>
              </a:ln>
              <a:effectLst/>
            </c:spPr>
          </c:marker>
          <c:xVal>
            <c:numRef>
              <c:f>Sheet1!$X$2:$X$21</c:f>
              <c:numCache>
                <c:formatCode>General</c:formatCode>
                <c:ptCount val="20"/>
                <c:pt idx="0">
                  <c:v>0.98994949366116658</c:v>
                </c:pt>
                <c:pt idx="1">
                  <c:v>1.4000000000000001</c:v>
                </c:pt>
                <c:pt idx="2">
                  <c:v>1.7146428199482247</c:v>
                </c:pt>
                <c:pt idx="3">
                  <c:v>1.9798989873223332</c:v>
                </c:pt>
                <c:pt idx="4">
                  <c:v>2.2135943621178655</c:v>
                </c:pt>
                <c:pt idx="5">
                  <c:v>2.4248711305964283</c:v>
                </c:pt>
                <c:pt idx="6">
                  <c:v>2.6191601707417589</c:v>
                </c:pt>
                <c:pt idx="7">
                  <c:v>2.8000000000000003</c:v>
                </c:pt>
                <c:pt idx="8">
                  <c:v>2.9698484809834995</c:v>
                </c:pt>
                <c:pt idx="9">
                  <c:v>3.1304951684997055</c:v>
                </c:pt>
                <c:pt idx="10">
                  <c:v>3.2832910318764008</c:v>
                </c:pt>
                <c:pt idx="11">
                  <c:v>3.4292856398964493</c:v>
                </c:pt>
                <c:pt idx="12">
                  <c:v>3.5693136595149495</c:v>
                </c:pt>
                <c:pt idx="13">
                  <c:v>3.7040518354904268</c:v>
                </c:pt>
                <c:pt idx="14">
                  <c:v>3.8340579025361627</c:v>
                </c:pt>
                <c:pt idx="15">
                  <c:v>3.9597979746446663</c:v>
                </c:pt>
                <c:pt idx="16">
                  <c:v>4.0816663263917103</c:v>
                </c:pt>
                <c:pt idx="17">
                  <c:v>4.2</c:v>
                </c:pt>
                <c:pt idx="18">
                  <c:v>4.3150898020782833</c:v>
                </c:pt>
                <c:pt idx="19">
                  <c:v>4.4271887242357311</c:v>
                </c:pt>
              </c:numCache>
            </c:numRef>
          </c:xVal>
          <c:yVal>
            <c:numRef>
              <c:f>Sheet1!$W$2:$W$21</c:f>
              <c:numCache>
                <c:formatCode>General</c:formatCode>
                <c:ptCount val="20"/>
                <c:pt idx="0">
                  <c:v>2.7999999999999995E-3</c:v>
                </c:pt>
                <c:pt idx="1">
                  <c:v>2.7999999999999995E-3</c:v>
                </c:pt>
                <c:pt idx="2">
                  <c:v>2.8000000000000004E-3</c:v>
                </c:pt>
                <c:pt idx="3">
                  <c:v>2.6000000000000003E-3</c:v>
                </c:pt>
                <c:pt idx="4">
                  <c:v>2.6000000000000003E-3</c:v>
                </c:pt>
                <c:pt idx="5">
                  <c:v>2.4000000000000002E-3</c:v>
                </c:pt>
                <c:pt idx="6">
                  <c:v>2.6000000000000003E-3</c:v>
                </c:pt>
                <c:pt idx="7">
                  <c:v>2.6000000000000003E-3</c:v>
                </c:pt>
                <c:pt idx="8">
                  <c:v>2.4000000000000002E-3</c:v>
                </c:pt>
                <c:pt idx="9">
                  <c:v>2.6000000000000003E-3</c:v>
                </c:pt>
                <c:pt idx="10">
                  <c:v>2.5000000000000001E-3</c:v>
                </c:pt>
                <c:pt idx="11">
                  <c:v>2.4000000000000002E-3</c:v>
                </c:pt>
                <c:pt idx="12">
                  <c:v>2.6000000000000003E-3</c:v>
                </c:pt>
                <c:pt idx="13">
                  <c:v>2.2500000000000003E-3</c:v>
                </c:pt>
                <c:pt idx="14">
                  <c:v>2.2000000000000001E-3</c:v>
                </c:pt>
                <c:pt idx="15">
                  <c:v>2.2000000000000001E-3</c:v>
                </c:pt>
                <c:pt idx="16">
                  <c:v>2.2000000000000001E-3</c:v>
                </c:pt>
                <c:pt idx="17">
                  <c:v>2E-3</c:v>
                </c:pt>
                <c:pt idx="18">
                  <c:v>2.2000000000000001E-3</c:v>
                </c:pt>
                <c:pt idx="19">
                  <c:v>1.6000000000000001E-3</c:v>
                </c:pt>
              </c:numCache>
            </c:numRef>
          </c:yVal>
          <c:smooth val="0"/>
          <c:extLst>
            <c:ext xmlns:c16="http://schemas.microsoft.com/office/drawing/2014/chart" uri="{C3380CC4-5D6E-409C-BE32-E72D297353CC}">
              <c16:uniqueId val="{00000001-D186-EC43-AE57-4D74BEFCE382}"/>
            </c:ext>
          </c:extLst>
        </c:ser>
        <c:ser>
          <c:idx val="1"/>
          <c:order val="1"/>
          <c:tx>
            <c:v>Sound</c:v>
          </c:tx>
          <c:spPr>
            <a:ln w="25400" cap="rnd">
              <a:noFill/>
              <a:round/>
            </a:ln>
            <a:effectLst/>
          </c:spPr>
          <c:marker>
            <c:symbol val="circle"/>
            <c:size val="5"/>
            <c:spPr>
              <a:solidFill>
                <a:schemeClr val="accent2"/>
              </a:solidFill>
              <a:ln w="9525">
                <a:solidFill>
                  <a:schemeClr val="accent2"/>
                </a:solidFill>
              </a:ln>
              <a:effectLst/>
            </c:spPr>
          </c:marker>
          <c:xVal>
            <c:numRef>
              <c:f>Sheet1!$AB$2:$AB$21</c:f>
              <c:numCache>
                <c:formatCode>General</c:formatCode>
                <c:ptCount val="20"/>
                <c:pt idx="0">
                  <c:v>0.98994949366116658</c:v>
                </c:pt>
                <c:pt idx="1">
                  <c:v>1.4000000000000001</c:v>
                </c:pt>
                <c:pt idx="2">
                  <c:v>1.7146428199482247</c:v>
                </c:pt>
                <c:pt idx="3">
                  <c:v>1.9798989873223332</c:v>
                </c:pt>
                <c:pt idx="4">
                  <c:v>2.2135943621178655</c:v>
                </c:pt>
                <c:pt idx="5">
                  <c:v>2.4248711305964283</c:v>
                </c:pt>
                <c:pt idx="6">
                  <c:v>2.6191601707417589</c:v>
                </c:pt>
                <c:pt idx="7">
                  <c:v>2.8000000000000003</c:v>
                </c:pt>
                <c:pt idx="8">
                  <c:v>2.9698484809834995</c:v>
                </c:pt>
                <c:pt idx="9">
                  <c:v>3.1304951684997055</c:v>
                </c:pt>
                <c:pt idx="10">
                  <c:v>3.2832910318764008</c:v>
                </c:pt>
                <c:pt idx="11">
                  <c:v>3.4292856398964493</c:v>
                </c:pt>
                <c:pt idx="12">
                  <c:v>3.5693136595149495</c:v>
                </c:pt>
                <c:pt idx="13">
                  <c:v>3.7040518354904268</c:v>
                </c:pt>
                <c:pt idx="14">
                  <c:v>3.8340579025361627</c:v>
                </c:pt>
                <c:pt idx="15">
                  <c:v>3.9597979746446663</c:v>
                </c:pt>
                <c:pt idx="16">
                  <c:v>4.0816663263917103</c:v>
                </c:pt>
                <c:pt idx="17">
                  <c:v>4.2</c:v>
                </c:pt>
                <c:pt idx="18">
                  <c:v>4.3150898020782833</c:v>
                </c:pt>
                <c:pt idx="19">
                  <c:v>4.4271887242357311</c:v>
                </c:pt>
              </c:numCache>
            </c:numRef>
          </c:xVal>
          <c:yVal>
            <c:numRef>
              <c:f>Sheet1!$AC$2:$AC$21</c:f>
              <c:numCache>
                <c:formatCode>General</c:formatCode>
                <c:ptCount val="20"/>
                <c:pt idx="0">
                  <c:v>2.8344671201814059E-3</c:v>
                </c:pt>
                <c:pt idx="1">
                  <c:v>2.7029478458049888E-3</c:v>
                </c:pt>
                <c:pt idx="2">
                  <c:v>2.5532879818594106E-3</c:v>
                </c:pt>
                <c:pt idx="3">
                  <c:v>2.4263038548752833E-3</c:v>
                </c:pt>
                <c:pt idx="4">
                  <c:v>2.4126984126984128E-3</c:v>
                </c:pt>
                <c:pt idx="5">
                  <c:v>2.4149659863945579E-3</c:v>
                </c:pt>
                <c:pt idx="6">
                  <c:v>2.3854875283446713E-3</c:v>
                </c:pt>
                <c:pt idx="7">
                  <c:v>2.4535147392290247E-3</c:v>
                </c:pt>
                <c:pt idx="8">
                  <c:v>2.3854875283446709E-3</c:v>
                </c:pt>
                <c:pt idx="9">
                  <c:v>2.4444444444444444E-3</c:v>
                </c:pt>
                <c:pt idx="10">
                  <c:v>2.417233560090703E-3</c:v>
                </c:pt>
                <c:pt idx="11">
                  <c:v>2.3129251700680273E-3</c:v>
                </c:pt>
                <c:pt idx="12">
                  <c:v>2.3265306122448983E-3</c:v>
                </c:pt>
                <c:pt idx="13">
                  <c:v>2.3537414965986393E-3</c:v>
                </c:pt>
                <c:pt idx="14">
                  <c:v>2.3129251700680273E-3</c:v>
                </c:pt>
                <c:pt idx="15">
                  <c:v>2.2131519274376419E-3</c:v>
                </c:pt>
                <c:pt idx="16">
                  <c:v>2.1541950113378684E-3</c:v>
                </c:pt>
                <c:pt idx="17">
                  <c:v>2.1269841269841269E-3</c:v>
                </c:pt>
                <c:pt idx="18">
                  <c:v>2.0362811791383223E-3</c:v>
                </c:pt>
                <c:pt idx="19">
                  <c:v>2.0544217687074829E-3</c:v>
                </c:pt>
              </c:numCache>
            </c:numRef>
          </c:yVal>
          <c:smooth val="0"/>
          <c:extLst>
            <c:ext xmlns:c16="http://schemas.microsoft.com/office/drawing/2014/chart" uri="{C3380CC4-5D6E-409C-BE32-E72D297353CC}">
              <c16:uniqueId val="{00000002-D186-EC43-AE57-4D74BEFCE382}"/>
            </c:ext>
          </c:extLst>
        </c:ser>
        <c:ser>
          <c:idx val="3"/>
          <c:order val="3"/>
          <c:tx>
            <c:v>Piezo</c:v>
          </c:tx>
          <c:spPr>
            <a:ln w="25400" cap="rnd">
              <a:noFill/>
              <a:round/>
            </a:ln>
            <a:effectLst/>
          </c:spPr>
          <c:marker>
            <c:symbol val="circle"/>
            <c:size val="5"/>
            <c:spPr>
              <a:solidFill>
                <a:schemeClr val="accent4"/>
              </a:solidFill>
              <a:ln w="9525">
                <a:solidFill>
                  <a:schemeClr val="accent4"/>
                </a:solidFill>
              </a:ln>
              <a:effectLst/>
            </c:spPr>
          </c:marker>
          <c:xVal>
            <c:numRef>
              <c:f>Sheet1!$AG$2:$AG$7</c:f>
              <c:numCache>
                <c:formatCode>General</c:formatCode>
                <c:ptCount val="6"/>
                <c:pt idx="0">
                  <c:v>0.82825116963394629</c:v>
                </c:pt>
                <c:pt idx="1">
                  <c:v>1.145949388062143</c:v>
                </c:pt>
                <c:pt idx="2">
                  <c:v>1.54</c:v>
                </c:pt>
                <c:pt idx="3">
                  <c:v>1.814607395554201</c:v>
                </c:pt>
                <c:pt idx="4">
                  <c:v>2.1913466179497938</c:v>
                </c:pt>
                <c:pt idx="5">
                  <c:v>3.2502922945482919</c:v>
                </c:pt>
              </c:numCache>
            </c:numRef>
          </c:xVal>
          <c:yVal>
            <c:numRef>
              <c:f>Sheet1!$AH$2:$AH$7</c:f>
              <c:numCache>
                <c:formatCode>General</c:formatCode>
                <c:ptCount val="6"/>
                <c:pt idx="0">
                  <c:v>2.3199999999999996E-3</c:v>
                </c:pt>
                <c:pt idx="1">
                  <c:v>2.1281250000000002E-3</c:v>
                </c:pt>
                <c:pt idx="2">
                  <c:v>2.0279999999999999E-3</c:v>
                </c:pt>
                <c:pt idx="3">
                  <c:v>1.8607999999999999E-3</c:v>
                </c:pt>
                <c:pt idx="4">
                  <c:v>1.7808000000000001E-3</c:v>
                </c:pt>
                <c:pt idx="5">
                  <c:v>1.6809999999999998E-3</c:v>
                </c:pt>
              </c:numCache>
            </c:numRef>
          </c:yVal>
          <c:smooth val="0"/>
          <c:extLst>
            <c:ext xmlns:c16="http://schemas.microsoft.com/office/drawing/2014/chart" uri="{C3380CC4-5D6E-409C-BE32-E72D297353CC}">
              <c16:uniqueId val="{00000003-D186-EC43-AE57-4D74BEFCE382}"/>
            </c:ext>
          </c:extLst>
        </c:ser>
        <c:dLbls>
          <c:showLegendKey val="0"/>
          <c:showVal val="0"/>
          <c:showCatName val="0"/>
          <c:showSerName val="0"/>
          <c:showPercent val="0"/>
          <c:showBubbleSize val="0"/>
        </c:dLbls>
        <c:axId val="1935865232"/>
        <c:axId val="1935866928"/>
      </c:scatterChart>
      <c:valAx>
        <c:axId val="19358652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Velocity (V)</a:t>
                </a:r>
              </a:p>
            </c:rich>
          </c:tx>
          <c:layout>
            <c:manualLayout>
              <c:xMode val="edge"/>
              <c:yMode val="edge"/>
              <c:x val="0.49511716160047109"/>
              <c:y val="0.9330755014438564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35866928"/>
        <c:crosses val="autoZero"/>
        <c:crossBetween val="midCat"/>
      </c:valAx>
      <c:valAx>
        <c:axId val="1935866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Collision Time (sec)</a:t>
                </a:r>
              </a:p>
            </c:rich>
          </c:tx>
          <c:layout>
            <c:manualLayout>
              <c:xMode val="edge"/>
              <c:yMode val="edge"/>
              <c:x val="9.5454548870957372E-3"/>
              <c:y val="0.3157964909065558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35865232"/>
        <c:crosses val="autoZero"/>
        <c:crossBetween val="midCat"/>
      </c:valAx>
      <c:spPr>
        <a:noFill/>
        <a:ln>
          <a:noFill/>
        </a:ln>
        <a:effectLst/>
      </c:spPr>
    </c:plotArea>
    <c:legend>
      <c:legendPos val="t"/>
      <c:layout>
        <c:manualLayout>
          <c:xMode val="edge"/>
          <c:yMode val="edge"/>
          <c:x val="0.67606130995760216"/>
          <c:y val="0.10365412040908083"/>
          <c:w val="0.28301041397082055"/>
          <c:h val="0.2256195312293379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a:t>Big</a:t>
            </a:r>
            <a:r>
              <a:rPr lang="en-US" sz="3200" baseline="0"/>
              <a:t> ball</a:t>
            </a:r>
            <a:endParaRPr lang="en-US" sz="3200"/>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1776147813481782E-2"/>
          <c:y val="9.0503547664981462E-2"/>
          <c:w val="0.91313979627343167"/>
          <c:h val="0.80114765698866652"/>
        </c:manualLayout>
      </c:layout>
      <c:scatterChart>
        <c:scatterStyle val="lineMarker"/>
        <c:varyColors val="0"/>
        <c:ser>
          <c:idx val="0"/>
          <c:order val="0"/>
          <c:tx>
            <c:strRef>
              <c:f>Sheet1!$AD$1</c:f>
              <c:strCache>
                <c:ptCount val="1"/>
                <c:pt idx="0">
                  <c:v>Peak voltage</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Sheet1!$AC$2:$AC$7</c:f>
              <c:numCache>
                <c:formatCode>General</c:formatCode>
                <c:ptCount val="6"/>
                <c:pt idx="0">
                  <c:v>-17.244937547303532</c:v>
                </c:pt>
                <c:pt idx="1">
                  <c:v>-25.389627650415225</c:v>
                </c:pt>
                <c:pt idx="2">
                  <c:v>-36.135503304992092</c:v>
                </c:pt>
                <c:pt idx="3">
                  <c:v>-43.966781290003517</c:v>
                </c:pt>
                <c:pt idx="4">
                  <c:v>-55.096493769615556</c:v>
                </c:pt>
                <c:pt idx="5">
                  <c:v>-88.340928735317533</c:v>
                </c:pt>
              </c:numCache>
            </c:numRef>
          </c:xVal>
          <c:yVal>
            <c:numRef>
              <c:f>Sheet1!$AD$2:$AD$7</c:f>
              <c:numCache>
                <c:formatCode>General</c:formatCode>
                <c:ptCount val="6"/>
                <c:pt idx="0">
                  <c:v>1.2</c:v>
                </c:pt>
                <c:pt idx="1">
                  <c:v>2.347</c:v>
                </c:pt>
                <c:pt idx="2">
                  <c:v>1.8819999999999999</c:v>
                </c:pt>
                <c:pt idx="3">
                  <c:v>3.28</c:v>
                </c:pt>
                <c:pt idx="4">
                  <c:v>3.86</c:v>
                </c:pt>
                <c:pt idx="5">
                  <c:v>11.36</c:v>
                </c:pt>
              </c:numCache>
            </c:numRef>
          </c:yVal>
          <c:smooth val="0"/>
          <c:extLst>
            <c:ext xmlns:c16="http://schemas.microsoft.com/office/drawing/2014/chart" uri="{C3380CC4-5D6E-409C-BE32-E72D297353CC}">
              <c16:uniqueId val="{00000000-E732-B14B-A456-F8B6C374D68F}"/>
            </c:ext>
          </c:extLst>
        </c:ser>
        <c:dLbls>
          <c:showLegendKey val="0"/>
          <c:showVal val="0"/>
          <c:showCatName val="0"/>
          <c:showSerName val="0"/>
          <c:showPercent val="0"/>
          <c:showBubbleSize val="0"/>
        </c:dLbls>
        <c:axId val="970011296"/>
        <c:axId val="1054772416"/>
      </c:scatterChart>
      <c:valAx>
        <c:axId val="9700112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Predicited normal force (Fn)</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54772416"/>
        <c:crosses val="autoZero"/>
        <c:crossBetween val="midCat"/>
      </c:valAx>
      <c:valAx>
        <c:axId val="1054772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Measured</a:t>
                </a:r>
                <a:r>
                  <a:rPr lang="en-US" sz="1600" baseline="0"/>
                  <a:t> Peak Voltage (V)</a:t>
                </a:r>
                <a:endParaRPr lang="en-US" sz="1600"/>
              </a:p>
            </c:rich>
          </c:tx>
          <c:layout>
            <c:manualLayout>
              <c:xMode val="edge"/>
              <c:yMode val="edge"/>
              <c:x val="0.96130430394594069"/>
              <c:y val="0.412542454489613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00112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a:t>Small Ball</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8939792720116865E-2"/>
          <c:y val="9.1518611748595866E-2"/>
          <c:w val="0.89077498936072286"/>
          <c:h val="0.79891738119792566"/>
        </c:manualLayout>
      </c:layout>
      <c:scatterChart>
        <c:scatterStyle val="lineMarker"/>
        <c:varyColors val="0"/>
        <c:ser>
          <c:idx val="0"/>
          <c:order val="0"/>
          <c:tx>
            <c:strRef>
              <c:f>Sheet1!$AJ$1</c:f>
              <c:strCache>
                <c:ptCount val="1"/>
                <c:pt idx="0">
                  <c:v>voltage</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Sheet1!$AI$2:$AI$7</c:f>
              <c:numCache>
                <c:formatCode>General</c:formatCode>
                <c:ptCount val="6"/>
                <c:pt idx="0">
                  <c:v>-9.3914903733524628</c:v>
                </c:pt>
                <c:pt idx="1">
                  <c:v>-14.564265940581718</c:v>
                </c:pt>
                <c:pt idx="2">
                  <c:v>-17.399468249017875</c:v>
                </c:pt>
                <c:pt idx="3">
                  <c:v>-21.769324642553009</c:v>
                </c:pt>
                <c:pt idx="4">
                  <c:v>-26.699960708493649</c:v>
                </c:pt>
                <c:pt idx="5">
                  <c:v>-44.846792167061651</c:v>
                </c:pt>
              </c:numCache>
            </c:numRef>
          </c:xVal>
          <c:yVal>
            <c:numRef>
              <c:f>Sheet1!$AJ$2:$AJ$7</c:f>
              <c:numCache>
                <c:formatCode>General</c:formatCode>
                <c:ptCount val="6"/>
                <c:pt idx="0">
                  <c:v>0.93400000000000005</c:v>
                </c:pt>
                <c:pt idx="1">
                  <c:v>1.3720000000000001</c:v>
                </c:pt>
                <c:pt idx="2">
                  <c:v>1.3089999999999999</c:v>
                </c:pt>
                <c:pt idx="3">
                  <c:v>2.5920000000000001</c:v>
                </c:pt>
                <c:pt idx="4">
                  <c:v>2.8450000000000002</c:v>
                </c:pt>
                <c:pt idx="5">
                  <c:v>4.9649999999999999</c:v>
                </c:pt>
              </c:numCache>
            </c:numRef>
          </c:yVal>
          <c:smooth val="0"/>
          <c:extLst>
            <c:ext xmlns:c16="http://schemas.microsoft.com/office/drawing/2014/chart" uri="{C3380CC4-5D6E-409C-BE32-E72D297353CC}">
              <c16:uniqueId val="{00000000-8F5E-7A43-A957-B16EDB10730F}"/>
            </c:ext>
          </c:extLst>
        </c:ser>
        <c:dLbls>
          <c:showLegendKey val="0"/>
          <c:showVal val="0"/>
          <c:showCatName val="0"/>
          <c:showSerName val="0"/>
          <c:showPercent val="0"/>
          <c:showBubbleSize val="0"/>
        </c:dLbls>
        <c:axId val="1055162640"/>
        <c:axId val="970873792"/>
      </c:scatterChart>
      <c:valAx>
        <c:axId val="10551626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Predictied Normal Force (Fn)</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0873792"/>
        <c:crosses val="autoZero"/>
        <c:crossBetween val="midCat"/>
      </c:valAx>
      <c:valAx>
        <c:axId val="970873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a:t>Measured Peak Voltage (V)</a:t>
                </a:r>
              </a:p>
            </c:rich>
          </c:tx>
          <c:layout>
            <c:manualLayout>
              <c:xMode val="edge"/>
              <c:yMode val="edge"/>
              <c:x val="0.95759563648293966"/>
              <c:y val="0.3444983543870949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551626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Sheet1!$C$1</c:f>
              <c:strCache>
                <c:ptCount val="1"/>
                <c:pt idx="0">
                  <c:v>velocity</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Sheet1!$A$3:$A$170</c:f>
              <c:numCache>
                <c:formatCode>General</c:formatCode>
                <c:ptCount val="168"/>
                <c:pt idx="1">
                  <c:v>1.228</c:v>
                </c:pt>
                <c:pt idx="3">
                  <c:v>1.232</c:v>
                </c:pt>
                <c:pt idx="5">
                  <c:v>1.236</c:v>
                </c:pt>
                <c:pt idx="7">
                  <c:v>1.24</c:v>
                </c:pt>
                <c:pt idx="9">
                  <c:v>1.244</c:v>
                </c:pt>
                <c:pt idx="11">
                  <c:v>1.248</c:v>
                </c:pt>
                <c:pt idx="13">
                  <c:v>1.252</c:v>
                </c:pt>
                <c:pt idx="15">
                  <c:v>1.256</c:v>
                </c:pt>
                <c:pt idx="17">
                  <c:v>1.26</c:v>
                </c:pt>
                <c:pt idx="19">
                  <c:v>1.264</c:v>
                </c:pt>
                <c:pt idx="21">
                  <c:v>1.268</c:v>
                </c:pt>
                <c:pt idx="23">
                  <c:v>1.272</c:v>
                </c:pt>
                <c:pt idx="25">
                  <c:v>1.276</c:v>
                </c:pt>
                <c:pt idx="27">
                  <c:v>1.28</c:v>
                </c:pt>
                <c:pt idx="29">
                  <c:v>1.284</c:v>
                </c:pt>
                <c:pt idx="31">
                  <c:v>1.288</c:v>
                </c:pt>
                <c:pt idx="33">
                  <c:v>1.292</c:v>
                </c:pt>
                <c:pt idx="35">
                  <c:v>1.296</c:v>
                </c:pt>
                <c:pt idx="37">
                  <c:v>1.3</c:v>
                </c:pt>
                <c:pt idx="39">
                  <c:v>1.304</c:v>
                </c:pt>
                <c:pt idx="41">
                  <c:v>1.3080000000000001</c:v>
                </c:pt>
                <c:pt idx="43">
                  <c:v>1.3120000000000001</c:v>
                </c:pt>
                <c:pt idx="45">
                  <c:v>1.3160000000000001</c:v>
                </c:pt>
                <c:pt idx="47">
                  <c:v>1.32</c:v>
                </c:pt>
                <c:pt idx="49">
                  <c:v>1.3240000000000001</c:v>
                </c:pt>
                <c:pt idx="51">
                  <c:v>1.3280000000000001</c:v>
                </c:pt>
                <c:pt idx="53">
                  <c:v>1.3320000000000001</c:v>
                </c:pt>
                <c:pt idx="55">
                  <c:v>1.3360000000000001</c:v>
                </c:pt>
                <c:pt idx="57">
                  <c:v>1.34</c:v>
                </c:pt>
                <c:pt idx="59">
                  <c:v>1.3440000000000001</c:v>
                </c:pt>
                <c:pt idx="61">
                  <c:v>1.3480000000000001</c:v>
                </c:pt>
                <c:pt idx="63">
                  <c:v>1.3520000000000001</c:v>
                </c:pt>
                <c:pt idx="65">
                  <c:v>1.3560000000000001</c:v>
                </c:pt>
                <c:pt idx="67">
                  <c:v>1.36</c:v>
                </c:pt>
                <c:pt idx="69">
                  <c:v>1.3640000000000001</c:v>
                </c:pt>
                <c:pt idx="71">
                  <c:v>1.3680000000000001</c:v>
                </c:pt>
                <c:pt idx="73">
                  <c:v>1.3720000000000001</c:v>
                </c:pt>
                <c:pt idx="75">
                  <c:v>1.3759999999999999</c:v>
                </c:pt>
                <c:pt idx="77">
                  <c:v>1.38</c:v>
                </c:pt>
                <c:pt idx="79">
                  <c:v>1.3839999999999999</c:v>
                </c:pt>
                <c:pt idx="81">
                  <c:v>1.3879999999999999</c:v>
                </c:pt>
                <c:pt idx="83">
                  <c:v>1.3919999999999999</c:v>
                </c:pt>
                <c:pt idx="85">
                  <c:v>1.3959999999999999</c:v>
                </c:pt>
                <c:pt idx="87">
                  <c:v>1.4</c:v>
                </c:pt>
                <c:pt idx="89">
                  <c:v>1.4039999999999999</c:v>
                </c:pt>
                <c:pt idx="91">
                  <c:v>1.4079999999999999</c:v>
                </c:pt>
                <c:pt idx="93">
                  <c:v>1.4119999999999999</c:v>
                </c:pt>
                <c:pt idx="95">
                  <c:v>1.4159999999999999</c:v>
                </c:pt>
                <c:pt idx="97">
                  <c:v>1.42</c:v>
                </c:pt>
                <c:pt idx="99">
                  <c:v>1.4239999999999999</c:v>
                </c:pt>
                <c:pt idx="101">
                  <c:v>1.4279999999999999</c:v>
                </c:pt>
                <c:pt idx="103">
                  <c:v>1.4319999999999999</c:v>
                </c:pt>
                <c:pt idx="105">
                  <c:v>1.4359999999999999</c:v>
                </c:pt>
                <c:pt idx="107">
                  <c:v>1.44</c:v>
                </c:pt>
                <c:pt idx="109">
                  <c:v>1.444</c:v>
                </c:pt>
                <c:pt idx="111">
                  <c:v>1.448</c:v>
                </c:pt>
                <c:pt idx="113">
                  <c:v>1.452</c:v>
                </c:pt>
                <c:pt idx="115">
                  <c:v>1.456</c:v>
                </c:pt>
                <c:pt idx="117">
                  <c:v>1.46</c:v>
                </c:pt>
                <c:pt idx="119">
                  <c:v>1.464</c:v>
                </c:pt>
                <c:pt idx="121">
                  <c:v>1.468</c:v>
                </c:pt>
                <c:pt idx="123">
                  <c:v>1.472</c:v>
                </c:pt>
                <c:pt idx="125">
                  <c:v>1.476</c:v>
                </c:pt>
                <c:pt idx="127">
                  <c:v>1.48</c:v>
                </c:pt>
                <c:pt idx="129">
                  <c:v>1.484</c:v>
                </c:pt>
                <c:pt idx="131">
                  <c:v>1.488</c:v>
                </c:pt>
                <c:pt idx="133">
                  <c:v>1.492</c:v>
                </c:pt>
                <c:pt idx="135">
                  <c:v>1.496</c:v>
                </c:pt>
                <c:pt idx="137">
                  <c:v>1.5</c:v>
                </c:pt>
                <c:pt idx="139">
                  <c:v>1.504</c:v>
                </c:pt>
                <c:pt idx="141">
                  <c:v>1.508</c:v>
                </c:pt>
                <c:pt idx="143">
                  <c:v>1.512</c:v>
                </c:pt>
                <c:pt idx="145">
                  <c:v>1.516</c:v>
                </c:pt>
                <c:pt idx="147">
                  <c:v>1.52</c:v>
                </c:pt>
                <c:pt idx="149">
                  <c:v>1.524</c:v>
                </c:pt>
                <c:pt idx="151">
                  <c:v>1.528</c:v>
                </c:pt>
                <c:pt idx="153">
                  <c:v>1.532</c:v>
                </c:pt>
                <c:pt idx="155">
                  <c:v>1.536</c:v>
                </c:pt>
                <c:pt idx="157">
                  <c:v>1.54</c:v>
                </c:pt>
                <c:pt idx="159">
                  <c:v>1.544</c:v>
                </c:pt>
                <c:pt idx="161">
                  <c:v>1.548</c:v>
                </c:pt>
                <c:pt idx="163">
                  <c:v>1.552</c:v>
                </c:pt>
                <c:pt idx="165">
                  <c:v>1.556</c:v>
                </c:pt>
                <c:pt idx="167">
                  <c:v>1.56</c:v>
                </c:pt>
              </c:numCache>
            </c:numRef>
          </c:xVal>
          <c:yVal>
            <c:numRef>
              <c:f>Sheet1!$C$3:$C$170</c:f>
              <c:numCache>
                <c:formatCode>General</c:formatCode>
                <c:ptCount val="168"/>
                <c:pt idx="1">
                  <c:v>0.67</c:v>
                </c:pt>
                <c:pt idx="3">
                  <c:v>1.01</c:v>
                </c:pt>
                <c:pt idx="5">
                  <c:v>0.39</c:v>
                </c:pt>
                <c:pt idx="7">
                  <c:v>0.84</c:v>
                </c:pt>
                <c:pt idx="9">
                  <c:v>0.92</c:v>
                </c:pt>
                <c:pt idx="11">
                  <c:v>0.96</c:v>
                </c:pt>
                <c:pt idx="13">
                  <c:v>0.82</c:v>
                </c:pt>
                <c:pt idx="15">
                  <c:v>0.64</c:v>
                </c:pt>
                <c:pt idx="17">
                  <c:v>0.69</c:v>
                </c:pt>
                <c:pt idx="19">
                  <c:v>0.71</c:v>
                </c:pt>
                <c:pt idx="21">
                  <c:v>1.1399999999999999</c:v>
                </c:pt>
                <c:pt idx="23">
                  <c:v>0.77</c:v>
                </c:pt>
                <c:pt idx="25">
                  <c:v>0.41</c:v>
                </c:pt>
                <c:pt idx="27">
                  <c:v>0.82</c:v>
                </c:pt>
                <c:pt idx="29">
                  <c:v>1.33</c:v>
                </c:pt>
                <c:pt idx="31">
                  <c:v>0.84</c:v>
                </c:pt>
                <c:pt idx="33">
                  <c:v>0.92</c:v>
                </c:pt>
                <c:pt idx="35">
                  <c:v>0.56000000000000005</c:v>
                </c:pt>
                <c:pt idx="37">
                  <c:v>0.92</c:v>
                </c:pt>
                <c:pt idx="39">
                  <c:v>1.03</c:v>
                </c:pt>
                <c:pt idx="41">
                  <c:v>1.18</c:v>
                </c:pt>
                <c:pt idx="43">
                  <c:v>1.67</c:v>
                </c:pt>
                <c:pt idx="45">
                  <c:v>1.2</c:v>
                </c:pt>
                <c:pt idx="47">
                  <c:v>1.31</c:v>
                </c:pt>
                <c:pt idx="49">
                  <c:v>0.99</c:v>
                </c:pt>
                <c:pt idx="51">
                  <c:v>1.54</c:v>
                </c:pt>
                <c:pt idx="53">
                  <c:v>1.73</c:v>
                </c:pt>
                <c:pt idx="55">
                  <c:v>1.37</c:v>
                </c:pt>
                <c:pt idx="57">
                  <c:v>1.71</c:v>
                </c:pt>
                <c:pt idx="59">
                  <c:v>1.5</c:v>
                </c:pt>
                <c:pt idx="61">
                  <c:v>1.52</c:v>
                </c:pt>
                <c:pt idx="63">
                  <c:v>1.54</c:v>
                </c:pt>
                <c:pt idx="65">
                  <c:v>1.58</c:v>
                </c:pt>
                <c:pt idx="67">
                  <c:v>1.63</c:v>
                </c:pt>
                <c:pt idx="69">
                  <c:v>1.39</c:v>
                </c:pt>
                <c:pt idx="71">
                  <c:v>1.69</c:v>
                </c:pt>
                <c:pt idx="73">
                  <c:v>1.97</c:v>
                </c:pt>
                <c:pt idx="75">
                  <c:v>1.54</c:v>
                </c:pt>
                <c:pt idx="77">
                  <c:v>0.57999999999999996</c:v>
                </c:pt>
                <c:pt idx="79">
                  <c:v>-1.21</c:v>
                </c:pt>
                <c:pt idx="81">
                  <c:v>-1.88</c:v>
                </c:pt>
                <c:pt idx="83">
                  <c:v>-1.55</c:v>
                </c:pt>
                <c:pt idx="85">
                  <c:v>-1.1399999999999999</c:v>
                </c:pt>
                <c:pt idx="87">
                  <c:v>-1.08</c:v>
                </c:pt>
                <c:pt idx="89">
                  <c:v>-1.6</c:v>
                </c:pt>
                <c:pt idx="91">
                  <c:v>-1.38</c:v>
                </c:pt>
                <c:pt idx="93">
                  <c:v>-1.38</c:v>
                </c:pt>
                <c:pt idx="95">
                  <c:v>-1.45</c:v>
                </c:pt>
                <c:pt idx="97">
                  <c:v>-1.25</c:v>
                </c:pt>
                <c:pt idx="99">
                  <c:v>-1.19</c:v>
                </c:pt>
                <c:pt idx="101">
                  <c:v>-1.1599999999999999</c:v>
                </c:pt>
                <c:pt idx="103">
                  <c:v>-1.21</c:v>
                </c:pt>
                <c:pt idx="105">
                  <c:v>-0.82</c:v>
                </c:pt>
                <c:pt idx="107">
                  <c:v>-0.8</c:v>
                </c:pt>
                <c:pt idx="109">
                  <c:v>-1.01</c:v>
                </c:pt>
                <c:pt idx="111">
                  <c:v>-1.1399999999999999</c:v>
                </c:pt>
                <c:pt idx="113">
                  <c:v>-1.08</c:v>
                </c:pt>
                <c:pt idx="115">
                  <c:v>-0.69</c:v>
                </c:pt>
                <c:pt idx="117">
                  <c:v>-0.65</c:v>
                </c:pt>
                <c:pt idx="119">
                  <c:v>-0.78</c:v>
                </c:pt>
                <c:pt idx="121">
                  <c:v>-0.78</c:v>
                </c:pt>
                <c:pt idx="123">
                  <c:v>-0.73</c:v>
                </c:pt>
                <c:pt idx="125">
                  <c:v>-0.71</c:v>
                </c:pt>
                <c:pt idx="127">
                  <c:v>-0.99</c:v>
                </c:pt>
                <c:pt idx="129">
                  <c:v>-0.71</c:v>
                </c:pt>
                <c:pt idx="131">
                  <c:v>-0.47</c:v>
                </c:pt>
                <c:pt idx="133">
                  <c:v>-0.69</c:v>
                </c:pt>
                <c:pt idx="135">
                  <c:v>-0.52</c:v>
                </c:pt>
                <c:pt idx="137">
                  <c:v>-0.43</c:v>
                </c:pt>
                <c:pt idx="139">
                  <c:v>-0.47</c:v>
                </c:pt>
                <c:pt idx="141">
                  <c:v>-0.37</c:v>
                </c:pt>
                <c:pt idx="143">
                  <c:v>-0.37</c:v>
                </c:pt>
                <c:pt idx="145">
                  <c:v>-0.86</c:v>
                </c:pt>
                <c:pt idx="147">
                  <c:v>-0.54</c:v>
                </c:pt>
                <c:pt idx="149">
                  <c:v>-0.13</c:v>
                </c:pt>
                <c:pt idx="151">
                  <c:v>-1.06</c:v>
                </c:pt>
                <c:pt idx="153">
                  <c:v>-0.19</c:v>
                </c:pt>
                <c:pt idx="155">
                  <c:v>1.0900000000000001</c:v>
                </c:pt>
                <c:pt idx="157">
                  <c:v>-0.02</c:v>
                </c:pt>
                <c:pt idx="159">
                  <c:v>-0.8</c:v>
                </c:pt>
                <c:pt idx="161">
                  <c:v>-0.67</c:v>
                </c:pt>
                <c:pt idx="163">
                  <c:v>-0.32</c:v>
                </c:pt>
                <c:pt idx="165">
                  <c:v>0.04</c:v>
                </c:pt>
                <c:pt idx="167">
                  <c:v>0.52</c:v>
                </c:pt>
              </c:numCache>
            </c:numRef>
          </c:yVal>
          <c:smooth val="0"/>
          <c:extLst>
            <c:ext xmlns:c16="http://schemas.microsoft.com/office/drawing/2014/chart" uri="{C3380CC4-5D6E-409C-BE32-E72D297353CC}">
              <c16:uniqueId val="{00000000-597A-4940-850E-3E83D985F5C8}"/>
            </c:ext>
          </c:extLst>
        </c:ser>
        <c:dLbls>
          <c:showLegendKey val="0"/>
          <c:showVal val="0"/>
          <c:showCatName val="0"/>
          <c:showSerName val="0"/>
          <c:showPercent val="0"/>
          <c:showBubbleSize val="0"/>
        </c:dLbls>
        <c:axId val="229348960"/>
        <c:axId val="229348304"/>
      </c:scatterChart>
      <c:valAx>
        <c:axId val="229348960"/>
        <c:scaling>
          <c:orientation val="minMax"/>
          <c:min val="1.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9348304"/>
        <c:crosses val="autoZero"/>
        <c:crossBetween val="midCat"/>
      </c:valAx>
      <c:valAx>
        <c:axId val="229348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9348960"/>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Big Ball</a:t>
            </a:r>
            <a:r>
              <a:rPr lang="en-US" sz="2000" baseline="0" dirty="0"/>
              <a:t> </a:t>
            </a:r>
            <a:r>
              <a:rPr lang="en-US" sz="2000" dirty="0"/>
              <a:t>Spring Constant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6512134488574861E-2"/>
          <c:y val="0.11565884611624498"/>
          <c:w val="0.86349349882704141"/>
          <c:h val="0.7768302119577275"/>
        </c:manualLayout>
      </c:layout>
      <c:scatterChart>
        <c:scatterStyle val="lineMarker"/>
        <c:varyColors val="0"/>
        <c:ser>
          <c:idx val="0"/>
          <c:order val="0"/>
          <c:tx>
            <c:strRef>
              <c:f>Sheet1!$L$6</c:f>
              <c:strCache>
                <c:ptCount val="1"/>
                <c:pt idx="0">
                  <c:v>force (N)</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wer"/>
            <c:dispRSqr val="0"/>
            <c:dispEq val="0"/>
          </c:trendline>
          <c:xVal>
            <c:numRef>
              <c:f>Sheet1!$K$8:$K$12</c:f>
              <c:numCache>
                <c:formatCode>General</c:formatCode>
                <c:ptCount val="5"/>
                <c:pt idx="0">
                  <c:v>1.9999999999999931E-3</c:v>
                </c:pt>
                <c:pt idx="1">
                  <c:v>3.2499999999999838E-3</c:v>
                </c:pt>
                <c:pt idx="2">
                  <c:v>3.9999999999999862E-3</c:v>
                </c:pt>
                <c:pt idx="3">
                  <c:v>5.749999999999993E-3</c:v>
                </c:pt>
                <c:pt idx="4">
                  <c:v>7.9999999999999984E-3</c:v>
                </c:pt>
              </c:numCache>
            </c:numRef>
          </c:xVal>
          <c:yVal>
            <c:numRef>
              <c:f>Sheet1!$L$8:$L$12</c:f>
              <c:numCache>
                <c:formatCode>General</c:formatCode>
                <c:ptCount val="5"/>
                <c:pt idx="0">
                  <c:v>88.895800000000008</c:v>
                </c:pt>
                <c:pt idx="1">
                  <c:v>117.60000000000001</c:v>
                </c:pt>
                <c:pt idx="2">
                  <c:v>186.20000000000002</c:v>
                </c:pt>
                <c:pt idx="3">
                  <c:v>303.8</c:v>
                </c:pt>
                <c:pt idx="4">
                  <c:v>558.6</c:v>
                </c:pt>
              </c:numCache>
            </c:numRef>
          </c:yVal>
          <c:smooth val="0"/>
          <c:extLst>
            <c:ext xmlns:c16="http://schemas.microsoft.com/office/drawing/2014/chart" uri="{C3380CC4-5D6E-409C-BE32-E72D297353CC}">
              <c16:uniqueId val="{00000000-EFB1-4829-BE02-9D66EED06CD9}"/>
            </c:ext>
          </c:extLst>
        </c:ser>
        <c:dLbls>
          <c:showLegendKey val="0"/>
          <c:showVal val="0"/>
          <c:showCatName val="0"/>
          <c:showSerName val="0"/>
          <c:showPercent val="0"/>
          <c:showBubbleSize val="0"/>
        </c:dLbls>
        <c:axId val="1745698063"/>
        <c:axId val="1745349647"/>
      </c:scatterChart>
      <c:valAx>
        <c:axId val="174569806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sz="1800"/>
                  <a:t>Compression</a:t>
                </a:r>
                <a:endParaRPr lang="en-NZ" sz="160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45349647"/>
        <c:crosses val="autoZero"/>
        <c:crossBetween val="midCat"/>
      </c:valAx>
      <c:valAx>
        <c:axId val="17453496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sz="1800"/>
                  <a:t>Force (N)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4569806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Big</a:t>
            </a:r>
            <a:r>
              <a:rPr lang="en-US" sz="2000" baseline="0" dirty="0"/>
              <a:t> Ball Spring Constant</a:t>
            </a:r>
          </a:p>
          <a:p>
            <a:pPr>
              <a:defRPr/>
            </a:pPr>
            <a:r>
              <a:rPr lang="en-US" sz="2000" baseline="0" dirty="0"/>
              <a:t>Raised Compression </a:t>
            </a:r>
            <a:endParaRPr lang="en-US" sz="2000" dirty="0"/>
          </a:p>
        </c:rich>
      </c:tx>
      <c:layout>
        <c:manualLayout>
          <c:xMode val="edge"/>
          <c:yMode val="edge"/>
          <c:x val="0.35499356118995401"/>
          <c:y val="6.062603300952242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3610368921979358E-2"/>
          <c:y val="0.11917089046594369"/>
          <c:w val="0.87896610205569614"/>
          <c:h val="0.7601545154244661"/>
        </c:manualLayout>
      </c:layout>
      <c:scatterChart>
        <c:scatterStyle val="lineMarker"/>
        <c:varyColors val="0"/>
        <c:ser>
          <c:idx val="0"/>
          <c:order val="0"/>
          <c:tx>
            <c:strRef>
              <c:f>Sheet1!$J$6</c:f>
              <c:strCache>
                <c:ptCount val="1"/>
                <c:pt idx="0">
                  <c:v>force (N)</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1"/>
            <c:trendlineLbl>
              <c:layout>
                <c:manualLayout>
                  <c:x val="-0.30572822989159654"/>
                  <c:y val="0.14840856577449063"/>
                </c:manualLayout>
              </c:layout>
              <c:numFmt formatCode="General"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rendlineLbl>
          </c:trendline>
          <c:xVal>
            <c:numRef>
              <c:f>Sheet1!$I$7:$I$12</c:f>
              <c:numCache>
                <c:formatCode>General</c:formatCode>
                <c:ptCount val="6"/>
                <c:pt idx="0">
                  <c:v>0</c:v>
                </c:pt>
                <c:pt idx="1">
                  <c:v>8.9442719099991239E-5</c:v>
                </c:pt>
                <c:pt idx="2">
                  <c:v>1.852785065786085E-4</c:v>
                </c:pt>
                <c:pt idx="3">
                  <c:v>2.5298221281346917E-4</c:v>
                </c:pt>
                <c:pt idx="4">
                  <c:v>4.3601533803296343E-4</c:v>
                </c:pt>
                <c:pt idx="5">
                  <c:v>7.1554175279993262E-4</c:v>
                </c:pt>
              </c:numCache>
            </c:numRef>
          </c:xVal>
          <c:yVal>
            <c:numRef>
              <c:f>Sheet1!$J$7:$J$12</c:f>
              <c:numCache>
                <c:formatCode>General</c:formatCode>
                <c:ptCount val="6"/>
                <c:pt idx="0">
                  <c:v>0</c:v>
                </c:pt>
                <c:pt idx="1">
                  <c:v>88.895800000000008</c:v>
                </c:pt>
                <c:pt idx="2">
                  <c:v>117.60000000000001</c:v>
                </c:pt>
                <c:pt idx="3">
                  <c:v>186.20000000000002</c:v>
                </c:pt>
                <c:pt idx="4">
                  <c:v>303.8</c:v>
                </c:pt>
                <c:pt idx="5">
                  <c:v>558.6</c:v>
                </c:pt>
              </c:numCache>
            </c:numRef>
          </c:yVal>
          <c:smooth val="0"/>
          <c:extLst>
            <c:ext xmlns:c16="http://schemas.microsoft.com/office/drawing/2014/chart" uri="{C3380CC4-5D6E-409C-BE32-E72D297353CC}">
              <c16:uniqueId val="{00000000-89F6-4002-AB70-32E978C8FCAB}"/>
            </c:ext>
          </c:extLst>
        </c:ser>
        <c:dLbls>
          <c:showLegendKey val="0"/>
          <c:showVal val="0"/>
          <c:showCatName val="0"/>
          <c:showSerName val="0"/>
          <c:showPercent val="0"/>
          <c:showBubbleSize val="0"/>
        </c:dLbls>
        <c:axId val="384024184"/>
        <c:axId val="254133032"/>
      </c:scatterChart>
      <c:valAx>
        <c:axId val="3840241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sz="1800"/>
                  <a:t>Compression^(3/2)</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54133032"/>
        <c:crosses val="autoZero"/>
        <c:crossBetween val="midCat"/>
      </c:valAx>
      <c:valAx>
        <c:axId val="25413303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NZ" sz="1800"/>
                  <a:t>Force</a:t>
                </a:r>
                <a:r>
                  <a:rPr lang="en-NZ" sz="1800" baseline="0"/>
                  <a:t> </a:t>
                </a:r>
                <a:r>
                  <a:rPr lang="en-NZ" sz="1800"/>
                  <a:t>(N)</a:t>
                </a:r>
              </a:p>
            </c:rich>
          </c:tx>
          <c:layout>
            <c:manualLayout>
              <c:xMode val="edge"/>
              <c:yMode val="edge"/>
              <c:x val="0"/>
              <c:y val="0.3586734497721337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4024184"/>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Displacement vs Time</a:t>
            </a:r>
          </a:p>
        </c:rich>
      </c:tx>
      <c:layout>
        <c:manualLayout>
          <c:xMode val="edge"/>
          <c:yMode val="edge"/>
          <c:x val="0.35610646831887072"/>
          <c:y val="1.5917967065268307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686283381678789"/>
          <c:y val="0.10579161198113997"/>
          <c:w val="0.85075154881514581"/>
          <c:h val="0.86497564058723553"/>
        </c:manualLayout>
      </c:layout>
      <c:scatterChart>
        <c:scatterStyle val="lineMarker"/>
        <c:varyColors val="0"/>
        <c:ser>
          <c:idx val="0"/>
          <c:order val="0"/>
          <c:tx>
            <c:strRef>
              <c:f>Sheet2!$C$1</c:f>
              <c:strCache>
                <c:ptCount val="1"/>
                <c:pt idx="0">
                  <c:v>displacement</c:v>
                </c:pt>
              </c:strCache>
            </c:strRef>
          </c:tx>
          <c:spPr>
            <a:ln w="25400" cap="rnd">
              <a:noFill/>
              <a:round/>
            </a:ln>
            <a:effectLst/>
          </c:spPr>
          <c:marker>
            <c:symbol val="circle"/>
            <c:size val="5"/>
            <c:spPr>
              <a:solidFill>
                <a:schemeClr val="accent1"/>
              </a:solidFill>
              <a:ln w="9525">
                <a:solidFill>
                  <a:schemeClr val="accent1"/>
                </a:solidFill>
              </a:ln>
              <a:effectLst/>
            </c:spPr>
          </c:marker>
          <c:xVal>
            <c:numRef>
              <c:f>Sheet2!$A$2:$A$500</c:f>
              <c:numCache>
                <c:formatCode>General</c:formatCode>
                <c:ptCount val="499"/>
                <c:pt idx="0">
                  <c:v>0</c:v>
                </c:pt>
                <c:pt idx="1">
                  <c:v>1.0000000000000001E-5</c:v>
                </c:pt>
                <c:pt idx="2">
                  <c:v>2.0000000000000002E-5</c:v>
                </c:pt>
                <c:pt idx="3">
                  <c:v>3.0000000000000001E-5</c:v>
                </c:pt>
                <c:pt idx="4">
                  <c:v>4.0000000000000003E-5</c:v>
                </c:pt>
                <c:pt idx="5">
                  <c:v>5.0000000000000002E-5</c:v>
                </c:pt>
                <c:pt idx="6">
                  <c:v>6.0000000000000002E-5</c:v>
                </c:pt>
                <c:pt idx="7">
                  <c:v>6.9999999999999994E-5</c:v>
                </c:pt>
                <c:pt idx="8">
                  <c:v>8.0000000000000007E-5</c:v>
                </c:pt>
                <c:pt idx="9">
                  <c:v>9.0000000000000006E-5</c:v>
                </c:pt>
                <c:pt idx="10">
                  <c:v>1E-4</c:v>
                </c:pt>
                <c:pt idx="11">
                  <c:v>1.1E-4</c:v>
                </c:pt>
                <c:pt idx="12">
                  <c:v>1.2E-4</c:v>
                </c:pt>
                <c:pt idx="13">
                  <c:v>1.2999999999999999E-4</c:v>
                </c:pt>
                <c:pt idx="14">
                  <c:v>1.3999999999999999E-4</c:v>
                </c:pt>
                <c:pt idx="15">
                  <c:v>1.4999999999999999E-4</c:v>
                </c:pt>
                <c:pt idx="16">
                  <c:v>1.6000000000000001E-4</c:v>
                </c:pt>
                <c:pt idx="17">
                  <c:v>1.7000000000000001E-4</c:v>
                </c:pt>
                <c:pt idx="18">
                  <c:v>1.8000000000000001E-4</c:v>
                </c:pt>
                <c:pt idx="19">
                  <c:v>1.9000000000000001E-4</c:v>
                </c:pt>
                <c:pt idx="20">
                  <c:v>2.0000000000000001E-4</c:v>
                </c:pt>
                <c:pt idx="21">
                  <c:v>2.1000000000000001E-4</c:v>
                </c:pt>
                <c:pt idx="22">
                  <c:v>2.2000000000000001E-4</c:v>
                </c:pt>
                <c:pt idx="23">
                  <c:v>2.3000000000000001E-4</c:v>
                </c:pt>
                <c:pt idx="24">
                  <c:v>2.4000000000000001E-4</c:v>
                </c:pt>
                <c:pt idx="25">
                  <c:v>2.5000000000000001E-4</c:v>
                </c:pt>
                <c:pt idx="26">
                  <c:v>2.5999999999999998E-4</c:v>
                </c:pt>
                <c:pt idx="27">
                  <c:v>2.7E-4</c:v>
                </c:pt>
                <c:pt idx="28">
                  <c:v>2.7999999999999998E-4</c:v>
                </c:pt>
                <c:pt idx="29">
                  <c:v>2.9E-4</c:v>
                </c:pt>
                <c:pt idx="30">
                  <c:v>2.9999999999999997E-4</c:v>
                </c:pt>
                <c:pt idx="31">
                  <c:v>3.1E-4</c:v>
                </c:pt>
                <c:pt idx="32">
                  <c:v>3.2000000000000003E-4</c:v>
                </c:pt>
                <c:pt idx="33">
                  <c:v>3.3E-4</c:v>
                </c:pt>
                <c:pt idx="34">
                  <c:v>3.4000000000000002E-4</c:v>
                </c:pt>
                <c:pt idx="35">
                  <c:v>3.5E-4</c:v>
                </c:pt>
                <c:pt idx="36">
                  <c:v>3.6000000000000002E-4</c:v>
                </c:pt>
                <c:pt idx="37">
                  <c:v>3.6999999999999999E-4</c:v>
                </c:pt>
                <c:pt idx="38">
                  <c:v>3.8000000000000002E-4</c:v>
                </c:pt>
                <c:pt idx="39">
                  <c:v>3.8999999999999999E-4</c:v>
                </c:pt>
                <c:pt idx="40">
                  <c:v>4.0000000000000002E-4</c:v>
                </c:pt>
                <c:pt idx="41">
                  <c:v>4.0999999999999999E-4</c:v>
                </c:pt>
                <c:pt idx="42">
                  <c:v>4.2000000000000002E-4</c:v>
                </c:pt>
                <c:pt idx="43">
                  <c:v>4.2999999999999999E-4</c:v>
                </c:pt>
                <c:pt idx="44">
                  <c:v>4.4000000000000002E-4</c:v>
                </c:pt>
                <c:pt idx="45">
                  <c:v>4.4999999999999999E-4</c:v>
                </c:pt>
                <c:pt idx="46">
                  <c:v>4.6000000000000001E-4</c:v>
                </c:pt>
                <c:pt idx="47">
                  <c:v>4.6999999999999999E-4</c:v>
                </c:pt>
                <c:pt idx="48">
                  <c:v>4.8000000000000001E-4</c:v>
                </c:pt>
                <c:pt idx="49">
                  <c:v>4.8999999999999998E-4</c:v>
                </c:pt>
                <c:pt idx="50">
                  <c:v>5.0000000000000001E-4</c:v>
                </c:pt>
                <c:pt idx="51">
                  <c:v>5.1000000000000004E-4</c:v>
                </c:pt>
                <c:pt idx="52">
                  <c:v>5.1999999999999995E-4</c:v>
                </c:pt>
                <c:pt idx="53">
                  <c:v>5.2999999999999998E-4</c:v>
                </c:pt>
                <c:pt idx="54">
                  <c:v>5.4000000000000001E-4</c:v>
                </c:pt>
                <c:pt idx="55">
                  <c:v>5.5000000000000003E-4</c:v>
                </c:pt>
                <c:pt idx="56">
                  <c:v>5.5999999999999995E-4</c:v>
                </c:pt>
                <c:pt idx="57">
                  <c:v>5.6999999999999998E-4</c:v>
                </c:pt>
                <c:pt idx="58">
                  <c:v>5.8E-4</c:v>
                </c:pt>
                <c:pt idx="59">
                  <c:v>5.9000000000000003E-4</c:v>
                </c:pt>
                <c:pt idx="60">
                  <c:v>5.9999999999999995E-4</c:v>
                </c:pt>
                <c:pt idx="61">
                  <c:v>6.0999999999999997E-4</c:v>
                </c:pt>
                <c:pt idx="62">
                  <c:v>6.2E-4</c:v>
                </c:pt>
                <c:pt idx="63">
                  <c:v>6.3000000000000003E-4</c:v>
                </c:pt>
                <c:pt idx="64">
                  <c:v>6.4000000000000005E-4</c:v>
                </c:pt>
                <c:pt idx="65">
                  <c:v>6.4999999999999997E-4</c:v>
                </c:pt>
                <c:pt idx="66">
                  <c:v>6.6E-4</c:v>
                </c:pt>
                <c:pt idx="67">
                  <c:v>6.7000000000000002E-4</c:v>
                </c:pt>
                <c:pt idx="68">
                  <c:v>6.8000000000000005E-4</c:v>
                </c:pt>
                <c:pt idx="69">
                  <c:v>6.8999999999999997E-4</c:v>
                </c:pt>
                <c:pt idx="70">
                  <c:v>6.9999999999999999E-4</c:v>
                </c:pt>
                <c:pt idx="71">
                  <c:v>7.1000000000000002E-4</c:v>
                </c:pt>
                <c:pt idx="72">
                  <c:v>7.2000000000000005E-4</c:v>
                </c:pt>
                <c:pt idx="73">
                  <c:v>7.2999999999999996E-4</c:v>
                </c:pt>
                <c:pt idx="74">
                  <c:v>7.3999999999999999E-4</c:v>
                </c:pt>
                <c:pt idx="75">
                  <c:v>7.5000000000000002E-4</c:v>
                </c:pt>
                <c:pt idx="76">
                  <c:v>7.6000000000000004E-4</c:v>
                </c:pt>
                <c:pt idx="77">
                  <c:v>7.6999999999999996E-4</c:v>
                </c:pt>
                <c:pt idx="78">
                  <c:v>7.7999999999999999E-4</c:v>
                </c:pt>
                <c:pt idx="79">
                  <c:v>7.9000000000000001E-4</c:v>
                </c:pt>
                <c:pt idx="80">
                  <c:v>8.0000000000000004E-4</c:v>
                </c:pt>
                <c:pt idx="81">
                  <c:v>8.0999999999999996E-4</c:v>
                </c:pt>
                <c:pt idx="82">
                  <c:v>8.1999999999999998E-4</c:v>
                </c:pt>
                <c:pt idx="83">
                  <c:v>8.3000000000000001E-4</c:v>
                </c:pt>
                <c:pt idx="84">
                  <c:v>8.4000000000000003E-4</c:v>
                </c:pt>
                <c:pt idx="85">
                  <c:v>8.4999999999999995E-4</c:v>
                </c:pt>
                <c:pt idx="86">
                  <c:v>8.5999999999999998E-4</c:v>
                </c:pt>
                <c:pt idx="87">
                  <c:v>8.7000000000000001E-4</c:v>
                </c:pt>
                <c:pt idx="88">
                  <c:v>8.8000000000000003E-4</c:v>
                </c:pt>
                <c:pt idx="89">
                  <c:v>8.8999999999999995E-4</c:v>
                </c:pt>
                <c:pt idx="90">
                  <c:v>8.9999999999999998E-4</c:v>
                </c:pt>
                <c:pt idx="91">
                  <c:v>9.1E-4</c:v>
                </c:pt>
                <c:pt idx="92">
                  <c:v>9.2000000000000003E-4</c:v>
                </c:pt>
                <c:pt idx="93">
                  <c:v>9.3000000000000005E-4</c:v>
                </c:pt>
                <c:pt idx="94">
                  <c:v>9.3999999999999997E-4</c:v>
                </c:pt>
                <c:pt idx="95">
                  <c:v>9.5E-4</c:v>
                </c:pt>
                <c:pt idx="96">
                  <c:v>9.6000000000000002E-4</c:v>
                </c:pt>
                <c:pt idx="97">
                  <c:v>9.7000000000000005E-4</c:v>
                </c:pt>
                <c:pt idx="98">
                  <c:v>9.7999999999999997E-4</c:v>
                </c:pt>
                <c:pt idx="99">
                  <c:v>9.8999999999999999E-4</c:v>
                </c:pt>
                <c:pt idx="100">
                  <c:v>1E-3</c:v>
                </c:pt>
                <c:pt idx="101">
                  <c:v>1.01E-3</c:v>
                </c:pt>
                <c:pt idx="102">
                  <c:v>1.0200000000000001E-3</c:v>
                </c:pt>
                <c:pt idx="103">
                  <c:v>1.0300000000000001E-3</c:v>
                </c:pt>
                <c:pt idx="104">
                  <c:v>1.0399999999999999E-3</c:v>
                </c:pt>
                <c:pt idx="105">
                  <c:v>1.0499999999999999E-3</c:v>
                </c:pt>
                <c:pt idx="106">
                  <c:v>1.06E-3</c:v>
                </c:pt>
                <c:pt idx="107">
                  <c:v>1.07E-3</c:v>
                </c:pt>
                <c:pt idx="108">
                  <c:v>1.08E-3</c:v>
                </c:pt>
                <c:pt idx="109">
                  <c:v>1.09E-3</c:v>
                </c:pt>
                <c:pt idx="110">
                  <c:v>1.1000000000000001E-3</c:v>
                </c:pt>
                <c:pt idx="111">
                  <c:v>1.1100000000000001E-3</c:v>
                </c:pt>
                <c:pt idx="112">
                  <c:v>1.1199999999999999E-3</c:v>
                </c:pt>
                <c:pt idx="113">
                  <c:v>1.1299999999999999E-3</c:v>
                </c:pt>
                <c:pt idx="114">
                  <c:v>1.14E-3</c:v>
                </c:pt>
                <c:pt idx="115">
                  <c:v>1.15E-3</c:v>
                </c:pt>
                <c:pt idx="116">
                  <c:v>1.16E-3</c:v>
                </c:pt>
                <c:pt idx="117">
                  <c:v>1.17E-3</c:v>
                </c:pt>
                <c:pt idx="118">
                  <c:v>1.1800000000000001E-3</c:v>
                </c:pt>
                <c:pt idx="119">
                  <c:v>1.1900000000000001E-3</c:v>
                </c:pt>
                <c:pt idx="120">
                  <c:v>1.1999999999999999E-3</c:v>
                </c:pt>
                <c:pt idx="121">
                  <c:v>1.2099999999999999E-3</c:v>
                </c:pt>
                <c:pt idx="122">
                  <c:v>1.2199999999999999E-3</c:v>
                </c:pt>
                <c:pt idx="123">
                  <c:v>1.23E-3</c:v>
                </c:pt>
                <c:pt idx="124">
                  <c:v>1.24E-3</c:v>
                </c:pt>
                <c:pt idx="125">
                  <c:v>1.25E-3</c:v>
                </c:pt>
                <c:pt idx="126">
                  <c:v>1.2600000000000001E-3</c:v>
                </c:pt>
                <c:pt idx="127">
                  <c:v>1.2700000000000001E-3</c:v>
                </c:pt>
                <c:pt idx="128">
                  <c:v>1.2800000000000001E-3</c:v>
                </c:pt>
                <c:pt idx="129">
                  <c:v>1.2899999999999999E-3</c:v>
                </c:pt>
                <c:pt idx="130">
                  <c:v>1.2999999999999999E-3</c:v>
                </c:pt>
                <c:pt idx="131">
                  <c:v>1.31E-3</c:v>
                </c:pt>
                <c:pt idx="132">
                  <c:v>1.32E-3</c:v>
                </c:pt>
                <c:pt idx="133">
                  <c:v>1.33E-3</c:v>
                </c:pt>
                <c:pt idx="134">
                  <c:v>1.34E-3</c:v>
                </c:pt>
                <c:pt idx="135">
                  <c:v>1.3500000000000001E-3</c:v>
                </c:pt>
                <c:pt idx="136">
                  <c:v>1.3600000000000001E-3</c:v>
                </c:pt>
                <c:pt idx="137">
                  <c:v>1.3699999999999999E-3</c:v>
                </c:pt>
                <c:pt idx="138">
                  <c:v>1.3799999999999999E-3</c:v>
                </c:pt>
                <c:pt idx="139">
                  <c:v>1.39E-3</c:v>
                </c:pt>
                <c:pt idx="140">
                  <c:v>1.4E-3</c:v>
                </c:pt>
                <c:pt idx="141">
                  <c:v>1.41E-3</c:v>
                </c:pt>
                <c:pt idx="142">
                  <c:v>1.42E-3</c:v>
                </c:pt>
                <c:pt idx="143">
                  <c:v>1.4300000000000001E-3</c:v>
                </c:pt>
                <c:pt idx="144">
                  <c:v>1.4400000000000001E-3</c:v>
                </c:pt>
                <c:pt idx="145">
                  <c:v>1.4499999999999999E-3</c:v>
                </c:pt>
                <c:pt idx="146">
                  <c:v>1.4599999999999999E-3</c:v>
                </c:pt>
                <c:pt idx="147">
                  <c:v>1.47E-3</c:v>
                </c:pt>
                <c:pt idx="148">
                  <c:v>1.48E-3</c:v>
                </c:pt>
                <c:pt idx="149">
                  <c:v>1.49E-3</c:v>
                </c:pt>
                <c:pt idx="150">
                  <c:v>1.5E-3</c:v>
                </c:pt>
                <c:pt idx="151">
                  <c:v>1.5100000000000001E-3</c:v>
                </c:pt>
                <c:pt idx="152">
                  <c:v>1.5200000000000001E-3</c:v>
                </c:pt>
                <c:pt idx="153">
                  <c:v>1.5299999999999999E-3</c:v>
                </c:pt>
                <c:pt idx="154">
                  <c:v>1.5399999999999999E-3</c:v>
                </c:pt>
                <c:pt idx="155">
                  <c:v>1.5499999999999999E-3</c:v>
                </c:pt>
                <c:pt idx="156">
                  <c:v>1.56E-3</c:v>
                </c:pt>
                <c:pt idx="157">
                  <c:v>1.57E-3</c:v>
                </c:pt>
                <c:pt idx="158">
                  <c:v>1.58E-3</c:v>
                </c:pt>
                <c:pt idx="159">
                  <c:v>1.5900000000000001E-3</c:v>
                </c:pt>
                <c:pt idx="160">
                  <c:v>1.6000000000000001E-3</c:v>
                </c:pt>
                <c:pt idx="161">
                  <c:v>1.6100000000000001E-3</c:v>
                </c:pt>
                <c:pt idx="162">
                  <c:v>1.6199999999999999E-3</c:v>
                </c:pt>
                <c:pt idx="163">
                  <c:v>1.6299999999999999E-3</c:v>
                </c:pt>
                <c:pt idx="164">
                  <c:v>1.64E-3</c:v>
                </c:pt>
                <c:pt idx="165">
                  <c:v>1.65E-3</c:v>
                </c:pt>
                <c:pt idx="166">
                  <c:v>1.66E-3</c:v>
                </c:pt>
                <c:pt idx="167">
                  <c:v>1.67E-3</c:v>
                </c:pt>
                <c:pt idx="168">
                  <c:v>1.6800000000000001E-3</c:v>
                </c:pt>
                <c:pt idx="169">
                  <c:v>1.6900000000000001E-3</c:v>
                </c:pt>
                <c:pt idx="170">
                  <c:v>1.6999999999999999E-3</c:v>
                </c:pt>
                <c:pt idx="171">
                  <c:v>1.7099999999999999E-3</c:v>
                </c:pt>
                <c:pt idx="172">
                  <c:v>1.72E-3</c:v>
                </c:pt>
                <c:pt idx="173">
                  <c:v>1.73E-3</c:v>
                </c:pt>
                <c:pt idx="174">
                  <c:v>1.74E-3</c:v>
                </c:pt>
                <c:pt idx="175">
                  <c:v>1.75E-3</c:v>
                </c:pt>
                <c:pt idx="176">
                  <c:v>1.7600000000000001E-3</c:v>
                </c:pt>
                <c:pt idx="177">
                  <c:v>1.7700000000000001E-3</c:v>
                </c:pt>
                <c:pt idx="178">
                  <c:v>1.7799999999999999E-3</c:v>
                </c:pt>
                <c:pt idx="179">
                  <c:v>1.7899999999999999E-3</c:v>
                </c:pt>
                <c:pt idx="180">
                  <c:v>1.8E-3</c:v>
                </c:pt>
                <c:pt idx="181">
                  <c:v>1.81E-3</c:v>
                </c:pt>
                <c:pt idx="182">
                  <c:v>1.82E-3</c:v>
                </c:pt>
                <c:pt idx="183">
                  <c:v>1.83E-3</c:v>
                </c:pt>
                <c:pt idx="184">
                  <c:v>1.8400000000000001E-3</c:v>
                </c:pt>
                <c:pt idx="185">
                  <c:v>1.8500000000000001E-3</c:v>
                </c:pt>
                <c:pt idx="186">
                  <c:v>1.8600000000000001E-3</c:v>
                </c:pt>
                <c:pt idx="187">
                  <c:v>1.8699999999999999E-3</c:v>
                </c:pt>
                <c:pt idx="188">
                  <c:v>1.8799999999999999E-3</c:v>
                </c:pt>
                <c:pt idx="189">
                  <c:v>1.89E-3</c:v>
                </c:pt>
                <c:pt idx="190">
                  <c:v>1.9E-3</c:v>
                </c:pt>
                <c:pt idx="191">
                  <c:v>1.91E-3</c:v>
                </c:pt>
                <c:pt idx="192">
                  <c:v>1.92E-3</c:v>
                </c:pt>
                <c:pt idx="193">
                  <c:v>1.9300000000000001E-3</c:v>
                </c:pt>
                <c:pt idx="194">
                  <c:v>1.9400000000000001E-3</c:v>
                </c:pt>
                <c:pt idx="195">
                  <c:v>1.9499999999999999E-3</c:v>
                </c:pt>
                <c:pt idx="196">
                  <c:v>1.9599999999999999E-3</c:v>
                </c:pt>
                <c:pt idx="197">
                  <c:v>1.97E-3</c:v>
                </c:pt>
                <c:pt idx="198">
                  <c:v>1.98E-3</c:v>
                </c:pt>
                <c:pt idx="199">
                  <c:v>1.99E-3</c:v>
                </c:pt>
                <c:pt idx="200">
                  <c:v>2E-3</c:v>
                </c:pt>
                <c:pt idx="201">
                  <c:v>2.0100000000000001E-3</c:v>
                </c:pt>
                <c:pt idx="202">
                  <c:v>2.0200000000000001E-3</c:v>
                </c:pt>
                <c:pt idx="203">
                  <c:v>2.0300000000000001E-3</c:v>
                </c:pt>
                <c:pt idx="204">
                  <c:v>2.0400000000000001E-3</c:v>
                </c:pt>
                <c:pt idx="205">
                  <c:v>2.0500000000000002E-3</c:v>
                </c:pt>
                <c:pt idx="206">
                  <c:v>2.0600000000000002E-3</c:v>
                </c:pt>
                <c:pt idx="207">
                  <c:v>2.0699999999999998E-3</c:v>
                </c:pt>
                <c:pt idx="208">
                  <c:v>2.0799999999999998E-3</c:v>
                </c:pt>
                <c:pt idx="209">
                  <c:v>2.0899999999999998E-3</c:v>
                </c:pt>
                <c:pt idx="210">
                  <c:v>2.0999999999999999E-3</c:v>
                </c:pt>
                <c:pt idx="211">
                  <c:v>2.1099999999999999E-3</c:v>
                </c:pt>
                <c:pt idx="212">
                  <c:v>2.1199999999999999E-3</c:v>
                </c:pt>
                <c:pt idx="213">
                  <c:v>2.1299999999999999E-3</c:v>
                </c:pt>
                <c:pt idx="214">
                  <c:v>2.14E-3</c:v>
                </c:pt>
                <c:pt idx="215">
                  <c:v>2.15E-3</c:v>
                </c:pt>
                <c:pt idx="216">
                  <c:v>2.16E-3</c:v>
                </c:pt>
                <c:pt idx="217">
                  <c:v>2.1700000000000001E-3</c:v>
                </c:pt>
                <c:pt idx="218">
                  <c:v>2.1800000000000001E-3</c:v>
                </c:pt>
                <c:pt idx="219">
                  <c:v>2.1900000000000001E-3</c:v>
                </c:pt>
                <c:pt idx="220">
                  <c:v>2.2000000000000001E-3</c:v>
                </c:pt>
                <c:pt idx="221">
                  <c:v>2.2100000000000002E-3</c:v>
                </c:pt>
                <c:pt idx="222">
                  <c:v>2.2200000000000002E-3</c:v>
                </c:pt>
                <c:pt idx="223">
                  <c:v>2.2300000000000002E-3</c:v>
                </c:pt>
                <c:pt idx="224">
                  <c:v>2.2399999999999998E-3</c:v>
                </c:pt>
                <c:pt idx="225">
                  <c:v>2.2499999999999998E-3</c:v>
                </c:pt>
                <c:pt idx="226">
                  <c:v>2.2599999999999999E-3</c:v>
                </c:pt>
                <c:pt idx="227">
                  <c:v>2.2699999999999999E-3</c:v>
                </c:pt>
                <c:pt idx="228">
                  <c:v>2.2799999999999999E-3</c:v>
                </c:pt>
                <c:pt idx="229">
                  <c:v>2.2899999999999999E-3</c:v>
                </c:pt>
                <c:pt idx="230">
                  <c:v>2.3E-3</c:v>
                </c:pt>
                <c:pt idx="231">
                  <c:v>2.31E-3</c:v>
                </c:pt>
                <c:pt idx="232">
                  <c:v>2.32E-3</c:v>
                </c:pt>
                <c:pt idx="233">
                  <c:v>2.33E-3</c:v>
                </c:pt>
                <c:pt idx="234">
                  <c:v>2.3400000000000001E-3</c:v>
                </c:pt>
                <c:pt idx="235">
                  <c:v>2.3500000000000001E-3</c:v>
                </c:pt>
                <c:pt idx="236">
                  <c:v>2.3600000000000001E-3</c:v>
                </c:pt>
                <c:pt idx="237">
                  <c:v>2.3700000000000001E-3</c:v>
                </c:pt>
                <c:pt idx="238">
                  <c:v>2.3800000000000002E-3</c:v>
                </c:pt>
                <c:pt idx="239">
                  <c:v>2.3900000000000002E-3</c:v>
                </c:pt>
                <c:pt idx="240">
                  <c:v>2.3999999999999998E-3</c:v>
                </c:pt>
                <c:pt idx="241">
                  <c:v>2.4099999999999998E-3</c:v>
                </c:pt>
                <c:pt idx="242">
                  <c:v>2.4199999999999998E-3</c:v>
                </c:pt>
                <c:pt idx="243">
                  <c:v>2.4299999999999999E-3</c:v>
                </c:pt>
                <c:pt idx="244">
                  <c:v>2.4399999999999999E-3</c:v>
                </c:pt>
                <c:pt idx="245">
                  <c:v>2.4499999999999999E-3</c:v>
                </c:pt>
                <c:pt idx="246">
                  <c:v>2.4599999999999999E-3</c:v>
                </c:pt>
                <c:pt idx="247">
                  <c:v>2.47E-3</c:v>
                </c:pt>
                <c:pt idx="248">
                  <c:v>2.48E-3</c:v>
                </c:pt>
                <c:pt idx="249">
                  <c:v>2.49E-3</c:v>
                </c:pt>
                <c:pt idx="250">
                  <c:v>2.5000000000000001E-3</c:v>
                </c:pt>
                <c:pt idx="251">
                  <c:v>2.5100000000000001E-3</c:v>
                </c:pt>
                <c:pt idx="252">
                  <c:v>2.5200000000000001E-3</c:v>
                </c:pt>
                <c:pt idx="253">
                  <c:v>2.5300000000000001E-3</c:v>
                </c:pt>
                <c:pt idx="254">
                  <c:v>2.5400000000000002E-3</c:v>
                </c:pt>
                <c:pt idx="255">
                  <c:v>2.5500000000000002E-3</c:v>
                </c:pt>
                <c:pt idx="256">
                  <c:v>2.5600000000000002E-3</c:v>
                </c:pt>
                <c:pt idx="257">
                  <c:v>2.5699999999999998E-3</c:v>
                </c:pt>
                <c:pt idx="258">
                  <c:v>2.5799999999999998E-3</c:v>
                </c:pt>
                <c:pt idx="259">
                  <c:v>2.5899999999999999E-3</c:v>
                </c:pt>
                <c:pt idx="260">
                  <c:v>2.5999999999999999E-3</c:v>
                </c:pt>
                <c:pt idx="261">
                  <c:v>2.6099999999999999E-3</c:v>
                </c:pt>
                <c:pt idx="262">
                  <c:v>2.6199999999999999E-3</c:v>
                </c:pt>
                <c:pt idx="263">
                  <c:v>2.63E-3</c:v>
                </c:pt>
                <c:pt idx="264">
                  <c:v>2.64E-3</c:v>
                </c:pt>
                <c:pt idx="265">
                  <c:v>2.65E-3</c:v>
                </c:pt>
                <c:pt idx="266">
                  <c:v>2.66E-3</c:v>
                </c:pt>
                <c:pt idx="267">
                  <c:v>2.6700000000000001E-3</c:v>
                </c:pt>
                <c:pt idx="268">
                  <c:v>2.6800000000000001E-3</c:v>
                </c:pt>
                <c:pt idx="269">
                  <c:v>2.6900000000000001E-3</c:v>
                </c:pt>
                <c:pt idx="270">
                  <c:v>2.7000000000000001E-3</c:v>
                </c:pt>
                <c:pt idx="271">
                  <c:v>2.7100000000000002E-3</c:v>
                </c:pt>
                <c:pt idx="272">
                  <c:v>2.7200000000000002E-3</c:v>
                </c:pt>
                <c:pt idx="273">
                  <c:v>2.7299999999999998E-3</c:v>
                </c:pt>
                <c:pt idx="274">
                  <c:v>2.7399999999999998E-3</c:v>
                </c:pt>
                <c:pt idx="275">
                  <c:v>2.7499999999999998E-3</c:v>
                </c:pt>
                <c:pt idx="276">
                  <c:v>2.7599999999999999E-3</c:v>
                </c:pt>
                <c:pt idx="277">
                  <c:v>2.7699999999999999E-3</c:v>
                </c:pt>
                <c:pt idx="278">
                  <c:v>2.7799999999999999E-3</c:v>
                </c:pt>
                <c:pt idx="279">
                  <c:v>2.7899999999999999E-3</c:v>
                </c:pt>
                <c:pt idx="280">
                  <c:v>2.8E-3</c:v>
                </c:pt>
                <c:pt idx="281">
                  <c:v>2.81E-3</c:v>
                </c:pt>
                <c:pt idx="282">
                  <c:v>2.82E-3</c:v>
                </c:pt>
                <c:pt idx="283">
                  <c:v>2.8300000000000001E-3</c:v>
                </c:pt>
                <c:pt idx="284">
                  <c:v>2.8400000000000001E-3</c:v>
                </c:pt>
                <c:pt idx="285">
                  <c:v>2.8500000000000001E-3</c:v>
                </c:pt>
                <c:pt idx="286">
                  <c:v>2.8600000000000001E-3</c:v>
                </c:pt>
                <c:pt idx="287">
                  <c:v>2.8700000000000002E-3</c:v>
                </c:pt>
                <c:pt idx="288">
                  <c:v>2.8800000000000002E-3</c:v>
                </c:pt>
                <c:pt idx="289">
                  <c:v>2.8900000000000002E-3</c:v>
                </c:pt>
                <c:pt idx="290">
                  <c:v>2.8999999999999998E-3</c:v>
                </c:pt>
                <c:pt idx="291">
                  <c:v>2.9099999999999998E-3</c:v>
                </c:pt>
                <c:pt idx="292">
                  <c:v>2.9199999999999999E-3</c:v>
                </c:pt>
                <c:pt idx="293">
                  <c:v>2.9299999999999999E-3</c:v>
                </c:pt>
                <c:pt idx="294">
                  <c:v>2.9399999999999999E-3</c:v>
                </c:pt>
                <c:pt idx="295">
                  <c:v>2.9499999999999999E-3</c:v>
                </c:pt>
                <c:pt idx="296">
                  <c:v>2.96E-3</c:v>
                </c:pt>
                <c:pt idx="297">
                  <c:v>2.97E-3</c:v>
                </c:pt>
                <c:pt idx="298">
                  <c:v>2.98E-3</c:v>
                </c:pt>
                <c:pt idx="299">
                  <c:v>2.99E-3</c:v>
                </c:pt>
                <c:pt idx="300">
                  <c:v>3.0000000000000001E-3</c:v>
                </c:pt>
                <c:pt idx="301">
                  <c:v>3.0100000000000001E-3</c:v>
                </c:pt>
                <c:pt idx="302">
                  <c:v>3.0200000000000001E-3</c:v>
                </c:pt>
                <c:pt idx="303">
                  <c:v>3.0300000000000001E-3</c:v>
                </c:pt>
                <c:pt idx="304">
                  <c:v>3.0400000000000002E-3</c:v>
                </c:pt>
                <c:pt idx="305">
                  <c:v>3.0500000000000002E-3</c:v>
                </c:pt>
                <c:pt idx="306">
                  <c:v>3.0599999999999998E-3</c:v>
                </c:pt>
                <c:pt idx="307">
                  <c:v>3.0699999999999998E-3</c:v>
                </c:pt>
                <c:pt idx="308">
                  <c:v>3.0799999999999998E-3</c:v>
                </c:pt>
                <c:pt idx="309">
                  <c:v>3.0899999999999999E-3</c:v>
                </c:pt>
                <c:pt idx="310">
                  <c:v>3.0999999999999999E-3</c:v>
                </c:pt>
                <c:pt idx="311">
                  <c:v>3.1099999999999999E-3</c:v>
                </c:pt>
                <c:pt idx="312">
                  <c:v>3.1199999999999999E-3</c:v>
                </c:pt>
                <c:pt idx="313">
                  <c:v>3.13E-3</c:v>
                </c:pt>
                <c:pt idx="314">
                  <c:v>3.14E-3</c:v>
                </c:pt>
                <c:pt idx="315">
                  <c:v>3.15E-3</c:v>
                </c:pt>
                <c:pt idx="316">
                  <c:v>3.16E-3</c:v>
                </c:pt>
                <c:pt idx="317">
                  <c:v>3.1700000000000001E-3</c:v>
                </c:pt>
                <c:pt idx="318">
                  <c:v>3.1800000000000001E-3</c:v>
                </c:pt>
                <c:pt idx="319">
                  <c:v>3.1900000000000001E-3</c:v>
                </c:pt>
                <c:pt idx="320">
                  <c:v>3.2000000000000002E-3</c:v>
                </c:pt>
                <c:pt idx="321">
                  <c:v>3.2100000000000002E-3</c:v>
                </c:pt>
                <c:pt idx="322">
                  <c:v>3.2200000000000002E-3</c:v>
                </c:pt>
                <c:pt idx="323">
                  <c:v>3.2299999999999998E-3</c:v>
                </c:pt>
                <c:pt idx="324">
                  <c:v>3.2399999999999998E-3</c:v>
                </c:pt>
                <c:pt idx="325">
                  <c:v>3.2499999999999999E-3</c:v>
                </c:pt>
                <c:pt idx="326">
                  <c:v>3.2599999999999999E-3</c:v>
                </c:pt>
                <c:pt idx="327">
                  <c:v>3.2699999999999999E-3</c:v>
                </c:pt>
                <c:pt idx="328">
                  <c:v>3.2799999999999999E-3</c:v>
                </c:pt>
                <c:pt idx="329">
                  <c:v>3.29E-3</c:v>
                </c:pt>
                <c:pt idx="330">
                  <c:v>3.3E-3</c:v>
                </c:pt>
                <c:pt idx="331">
                  <c:v>3.31E-3</c:v>
                </c:pt>
                <c:pt idx="332">
                  <c:v>3.32E-3</c:v>
                </c:pt>
                <c:pt idx="333">
                  <c:v>3.3300000000000001E-3</c:v>
                </c:pt>
                <c:pt idx="334">
                  <c:v>3.3400000000000001E-3</c:v>
                </c:pt>
                <c:pt idx="335">
                  <c:v>3.3500000000000001E-3</c:v>
                </c:pt>
                <c:pt idx="336">
                  <c:v>3.3600000000000001E-3</c:v>
                </c:pt>
                <c:pt idx="337">
                  <c:v>3.3700000000000002E-3</c:v>
                </c:pt>
                <c:pt idx="338">
                  <c:v>3.3800000000000002E-3</c:v>
                </c:pt>
                <c:pt idx="339">
                  <c:v>3.3899999999999998E-3</c:v>
                </c:pt>
                <c:pt idx="340">
                  <c:v>3.3999999999999998E-3</c:v>
                </c:pt>
                <c:pt idx="341">
                  <c:v>3.4099999999999998E-3</c:v>
                </c:pt>
                <c:pt idx="342">
                  <c:v>3.4199999999999999E-3</c:v>
                </c:pt>
                <c:pt idx="343">
                  <c:v>3.4299999999999999E-3</c:v>
                </c:pt>
                <c:pt idx="344">
                  <c:v>3.4399999999999999E-3</c:v>
                </c:pt>
                <c:pt idx="345">
                  <c:v>3.4499999999999999E-3</c:v>
                </c:pt>
                <c:pt idx="346">
                  <c:v>3.46E-3</c:v>
                </c:pt>
                <c:pt idx="347">
                  <c:v>3.47E-3</c:v>
                </c:pt>
                <c:pt idx="348">
                  <c:v>3.48E-3</c:v>
                </c:pt>
                <c:pt idx="349">
                  <c:v>3.49E-3</c:v>
                </c:pt>
                <c:pt idx="350">
                  <c:v>3.5000000000000001E-3</c:v>
                </c:pt>
                <c:pt idx="351">
                  <c:v>3.5100000000000001E-3</c:v>
                </c:pt>
                <c:pt idx="352">
                  <c:v>3.5200000000000001E-3</c:v>
                </c:pt>
                <c:pt idx="353">
                  <c:v>3.5300000000000002E-3</c:v>
                </c:pt>
                <c:pt idx="354">
                  <c:v>3.5400000000000002E-3</c:v>
                </c:pt>
                <c:pt idx="355">
                  <c:v>3.5500000000000002E-3</c:v>
                </c:pt>
                <c:pt idx="356">
                  <c:v>3.5599999999999998E-3</c:v>
                </c:pt>
                <c:pt idx="357">
                  <c:v>3.5699999999999998E-3</c:v>
                </c:pt>
                <c:pt idx="358">
                  <c:v>3.5799999999999998E-3</c:v>
                </c:pt>
                <c:pt idx="359">
                  <c:v>3.5899999999999999E-3</c:v>
                </c:pt>
                <c:pt idx="360">
                  <c:v>3.5999999999999999E-3</c:v>
                </c:pt>
                <c:pt idx="361">
                  <c:v>3.6099999999999999E-3</c:v>
                </c:pt>
                <c:pt idx="362">
                  <c:v>3.62E-3</c:v>
                </c:pt>
                <c:pt idx="363">
                  <c:v>3.63E-3</c:v>
                </c:pt>
                <c:pt idx="364">
                  <c:v>3.64E-3</c:v>
                </c:pt>
                <c:pt idx="365">
                  <c:v>3.65E-3</c:v>
                </c:pt>
                <c:pt idx="366">
                  <c:v>3.6600000000000001E-3</c:v>
                </c:pt>
                <c:pt idx="367">
                  <c:v>3.6700000000000001E-3</c:v>
                </c:pt>
                <c:pt idx="368">
                  <c:v>3.6800000000000001E-3</c:v>
                </c:pt>
                <c:pt idx="369">
                  <c:v>3.6900000000000001E-3</c:v>
                </c:pt>
                <c:pt idx="370">
                  <c:v>3.7000000000000002E-3</c:v>
                </c:pt>
                <c:pt idx="371">
                  <c:v>3.7100000000000002E-3</c:v>
                </c:pt>
                <c:pt idx="372">
                  <c:v>3.7200000000000002E-3</c:v>
                </c:pt>
                <c:pt idx="373">
                  <c:v>3.7299999999999998E-3</c:v>
                </c:pt>
                <c:pt idx="374">
                  <c:v>3.7399999999999998E-3</c:v>
                </c:pt>
                <c:pt idx="375">
                  <c:v>3.7499999999999999E-3</c:v>
                </c:pt>
                <c:pt idx="376">
                  <c:v>3.7599999999999999E-3</c:v>
                </c:pt>
                <c:pt idx="377">
                  <c:v>3.7699999999999999E-3</c:v>
                </c:pt>
                <c:pt idx="378">
                  <c:v>3.7799999999999999E-3</c:v>
                </c:pt>
                <c:pt idx="379">
                  <c:v>3.79E-3</c:v>
                </c:pt>
                <c:pt idx="380">
                  <c:v>3.8E-3</c:v>
                </c:pt>
                <c:pt idx="381">
                  <c:v>3.81E-3</c:v>
                </c:pt>
                <c:pt idx="382">
                  <c:v>3.82E-3</c:v>
                </c:pt>
                <c:pt idx="383">
                  <c:v>3.8300000000000001E-3</c:v>
                </c:pt>
                <c:pt idx="384">
                  <c:v>3.8400000000000001E-3</c:v>
                </c:pt>
                <c:pt idx="385">
                  <c:v>3.8500000000000001E-3</c:v>
                </c:pt>
                <c:pt idx="386">
                  <c:v>3.8600000000000001E-3</c:v>
                </c:pt>
                <c:pt idx="387">
                  <c:v>3.8700000000000002E-3</c:v>
                </c:pt>
                <c:pt idx="388">
                  <c:v>3.8800000000000002E-3</c:v>
                </c:pt>
                <c:pt idx="389">
                  <c:v>3.8899999999999998E-3</c:v>
                </c:pt>
                <c:pt idx="390">
                  <c:v>3.8999999999999998E-3</c:v>
                </c:pt>
                <c:pt idx="391">
                  <c:v>3.9100000000000003E-3</c:v>
                </c:pt>
                <c:pt idx="392">
                  <c:v>3.9199999999999999E-3</c:v>
                </c:pt>
                <c:pt idx="393">
                  <c:v>3.9300000000000003E-3</c:v>
                </c:pt>
                <c:pt idx="394">
                  <c:v>3.9399999999999999E-3</c:v>
                </c:pt>
                <c:pt idx="395">
                  <c:v>3.9500000000000004E-3</c:v>
                </c:pt>
                <c:pt idx="396">
                  <c:v>3.96E-3</c:v>
                </c:pt>
                <c:pt idx="397">
                  <c:v>3.9699999999999996E-3</c:v>
                </c:pt>
                <c:pt idx="398">
                  <c:v>3.98E-3</c:v>
                </c:pt>
                <c:pt idx="399">
                  <c:v>3.9899999999999996E-3</c:v>
                </c:pt>
                <c:pt idx="400">
                  <c:v>4.0000000000000001E-3</c:v>
                </c:pt>
                <c:pt idx="401">
                  <c:v>4.0099999999999997E-3</c:v>
                </c:pt>
                <c:pt idx="402">
                  <c:v>4.0200000000000001E-3</c:v>
                </c:pt>
                <c:pt idx="403">
                  <c:v>4.0299999999999997E-3</c:v>
                </c:pt>
                <c:pt idx="404">
                  <c:v>4.0400000000000002E-3</c:v>
                </c:pt>
                <c:pt idx="405">
                  <c:v>4.0499999999999998E-3</c:v>
                </c:pt>
                <c:pt idx="406">
                  <c:v>4.0600000000000098E-3</c:v>
                </c:pt>
                <c:pt idx="407">
                  <c:v>4.0700000000000102E-3</c:v>
                </c:pt>
                <c:pt idx="408">
                  <c:v>4.0800000000000098E-3</c:v>
                </c:pt>
                <c:pt idx="409">
                  <c:v>4.0900000000000103E-3</c:v>
                </c:pt>
                <c:pt idx="410">
                  <c:v>4.1000000000000099E-3</c:v>
                </c:pt>
                <c:pt idx="411">
                  <c:v>4.1100000000000103E-3</c:v>
                </c:pt>
                <c:pt idx="412">
                  <c:v>4.1200000000000099E-3</c:v>
                </c:pt>
                <c:pt idx="413">
                  <c:v>4.1300000000000104E-3</c:v>
                </c:pt>
                <c:pt idx="414">
                  <c:v>4.14000000000001E-3</c:v>
                </c:pt>
                <c:pt idx="415">
                  <c:v>4.1500000000000096E-3</c:v>
                </c:pt>
                <c:pt idx="416">
                  <c:v>4.16000000000001E-3</c:v>
                </c:pt>
                <c:pt idx="417">
                  <c:v>4.1700000000000096E-3</c:v>
                </c:pt>
                <c:pt idx="418">
                  <c:v>4.1800000000000101E-3</c:v>
                </c:pt>
                <c:pt idx="419">
                  <c:v>4.1900000000000097E-3</c:v>
                </c:pt>
                <c:pt idx="420">
                  <c:v>4.2000000000000101E-3</c:v>
                </c:pt>
                <c:pt idx="421">
                  <c:v>4.2100000000000097E-3</c:v>
                </c:pt>
                <c:pt idx="422">
                  <c:v>4.2200000000000102E-3</c:v>
                </c:pt>
                <c:pt idx="423">
                  <c:v>4.2300000000000098E-3</c:v>
                </c:pt>
                <c:pt idx="424">
                  <c:v>4.2400000000000103E-3</c:v>
                </c:pt>
                <c:pt idx="425">
                  <c:v>4.2500000000000098E-3</c:v>
                </c:pt>
                <c:pt idx="426">
                  <c:v>4.2600000000000103E-3</c:v>
                </c:pt>
                <c:pt idx="427">
                  <c:v>4.2700000000000203E-3</c:v>
                </c:pt>
                <c:pt idx="428">
                  <c:v>4.2800000000000199E-3</c:v>
                </c:pt>
                <c:pt idx="429">
                  <c:v>4.2900000000000204E-3</c:v>
                </c:pt>
                <c:pt idx="430">
                  <c:v>4.30000000000002E-3</c:v>
                </c:pt>
                <c:pt idx="431">
                  <c:v>4.3100000000000204E-3</c:v>
                </c:pt>
                <c:pt idx="432">
                  <c:v>4.32000000000002E-3</c:v>
                </c:pt>
                <c:pt idx="433">
                  <c:v>4.3300000000000196E-3</c:v>
                </c:pt>
                <c:pt idx="434">
                  <c:v>4.3400000000000201E-3</c:v>
                </c:pt>
                <c:pt idx="435">
                  <c:v>4.3500000000000196E-3</c:v>
                </c:pt>
                <c:pt idx="436">
                  <c:v>4.3600000000000201E-3</c:v>
                </c:pt>
                <c:pt idx="437">
                  <c:v>4.3700000000000197E-3</c:v>
                </c:pt>
                <c:pt idx="438">
                  <c:v>4.3800000000000202E-3</c:v>
                </c:pt>
                <c:pt idx="439">
                  <c:v>4.3900000000000198E-3</c:v>
                </c:pt>
                <c:pt idx="440">
                  <c:v>4.4000000000000202E-3</c:v>
                </c:pt>
                <c:pt idx="441">
                  <c:v>4.4100000000000198E-3</c:v>
                </c:pt>
                <c:pt idx="442">
                  <c:v>4.4200000000000203E-3</c:v>
                </c:pt>
                <c:pt idx="443">
                  <c:v>4.4300000000000199E-3</c:v>
                </c:pt>
                <c:pt idx="444">
                  <c:v>4.4400000000000203E-3</c:v>
                </c:pt>
                <c:pt idx="445">
                  <c:v>4.4500000000000199E-3</c:v>
                </c:pt>
                <c:pt idx="446">
                  <c:v>4.4600000000000204E-3</c:v>
                </c:pt>
                <c:pt idx="447">
                  <c:v>4.47000000000002E-3</c:v>
                </c:pt>
                <c:pt idx="448">
                  <c:v>4.4800000000000204E-3</c:v>
                </c:pt>
                <c:pt idx="449">
                  <c:v>4.4900000000000304E-3</c:v>
                </c:pt>
                <c:pt idx="450">
                  <c:v>4.50000000000003E-3</c:v>
                </c:pt>
                <c:pt idx="451">
                  <c:v>4.5100000000000296E-3</c:v>
                </c:pt>
                <c:pt idx="452">
                  <c:v>4.5200000000000301E-3</c:v>
                </c:pt>
                <c:pt idx="453">
                  <c:v>4.5300000000000297E-3</c:v>
                </c:pt>
                <c:pt idx="454">
                  <c:v>4.5400000000000301E-3</c:v>
                </c:pt>
                <c:pt idx="455">
                  <c:v>4.5500000000000297E-3</c:v>
                </c:pt>
                <c:pt idx="456">
                  <c:v>4.5600000000000302E-3</c:v>
                </c:pt>
                <c:pt idx="457">
                  <c:v>4.5700000000000298E-3</c:v>
                </c:pt>
                <c:pt idx="458">
                  <c:v>4.5800000000000302E-3</c:v>
                </c:pt>
              </c:numCache>
            </c:numRef>
          </c:xVal>
          <c:yVal>
            <c:numRef>
              <c:f>Sheet2!$G$2:$G$500</c:f>
              <c:numCache>
                <c:formatCode>General</c:formatCode>
                <c:ptCount val="499"/>
                <c:pt idx="0">
                  <c:v>0</c:v>
                </c:pt>
                <c:pt idx="1">
                  <c:v>-4.427286724235732E-5</c:v>
                </c:pt>
                <c:pt idx="2">
                  <c:v>-8.854595446268696E-5</c:v>
                </c:pt>
                <c:pt idx="3">
                  <c:v>-1.3281787200808732E-4</c:v>
                </c:pt>
                <c:pt idx="4">
                  <c:v>-1.7708682039573308E-4</c:v>
                </c:pt>
                <c:pt idx="5">
                  <c:v>-2.2135066884655877E-4</c:v>
                </c:pt>
                <c:pt idx="6">
                  <c:v>-2.6560700077973533E-4</c:v>
                </c:pt>
                <c:pt idx="7">
                  <c:v>-3.0985314462091677E-4</c:v>
                </c:pt>
                <c:pt idx="8">
                  <c:v>-3.5408619653527496E-4</c:v>
                </c:pt>
                <c:pt idx="9">
                  <c:v>-3.9830303815971521E-4</c:v>
                </c:pt>
                <c:pt idx="10">
                  <c:v>-4.4250035098959874E-4</c:v>
                </c:pt>
                <c:pt idx="11">
                  <c:v>-4.8667462840230684E-4</c:v>
                </c:pt>
                <c:pt idx="12">
                  <c:v>-5.3082218594284448E-4</c:v>
                </c:pt>
                <c:pt idx="13">
                  <c:v>-5.7493917029101957E-4</c:v>
                </c:pt>
                <c:pt idx="14">
                  <c:v>-6.190215672036781E-4</c:v>
                </c:pt>
                <c:pt idx="15">
                  <c:v>-6.6306520864429445E-4</c:v>
                </c:pt>
                <c:pt idx="16">
                  <c:v>-7.0706577925779988E-4</c:v>
                </c:pt>
                <c:pt idx="17">
                  <c:v>-7.5101882231081178E-4</c:v>
                </c:pt>
                <c:pt idx="18">
                  <c:v>-7.9491974519053823E-4</c:v>
                </c:pt>
                <c:pt idx="19">
                  <c:v>-8.3876382453599403E-4</c:v>
                </c:pt>
                <c:pt idx="20">
                  <c:v>-8.8254621106052182E-4</c:v>
                </c:pt>
                <c:pt idx="21">
                  <c:v>-9.2626193411348714E-4</c:v>
                </c:pt>
                <c:pt idx="22">
                  <c:v>-9.6990590602043128E-4</c:v>
                </c:pt>
                <c:pt idx="23">
                  <c:v>-1.0134729262342398E-3</c:v>
                </c:pt>
                <c:pt idx="24">
                  <c:v>-1.0569576853245485E-3</c:v>
                </c:pt>
                <c:pt idx="25">
                  <c:v>-1.1003547688283283E-3</c:v>
                </c:pt>
                <c:pt idx="26">
                  <c:v>-1.1436586609811083E-3</c:v>
                </c:pt>
                <c:pt idx="27">
                  <c:v>-1.186863748345457E-3</c:v>
                </c:pt>
                <c:pt idx="28">
                  <c:v>-1.2299643233509763E-3</c:v>
                </c:pt>
                <c:pt idx="29">
                  <c:v>-1.2729545877581128E-3</c:v>
                </c:pt>
                <c:pt idx="30">
                  <c:v>-1.3158286560564262E-3</c:v>
                </c:pt>
                <c:pt idx="31">
                  <c:v>-1.3585805588065751E-3</c:v>
                </c:pt>
                <c:pt idx="32">
                  <c:v>-1.4012042459340753E-3</c:v>
                </c:pt>
                <c:pt idx="33">
                  <c:v>-1.4436935899818822E-3</c:v>
                </c:pt>
                <c:pt idx="34">
                  <c:v>-1.4860423893279561E-3</c:v>
                </c:pt>
                <c:pt idx="35">
                  <c:v>-1.5282443713732126E-3</c:v>
                </c:pt>
                <c:pt idx="36">
                  <c:v>-1.5702931957045992E-3</c:v>
                </c:pt>
                <c:pt idx="37">
                  <c:v>-1.6121824572374452E-3</c:v>
                </c:pt>
                <c:pt idx="38">
                  <c:v>-1.6539056893407316E-3</c:v>
                </c:pt>
                <c:pt idx="39">
                  <c:v>-1.6954563669484624E-3</c:v>
                </c:pt>
                <c:pt idx="40">
                  <c:v>-1.7368279096599227E-3</c:v>
                </c:pt>
                <c:pt idx="41">
                  <c:v>-1.7780136848312429E-3</c:v>
                </c:pt>
                <c:pt idx="42">
                  <c:v>-1.8190070106603718E-3</c:v>
                </c:pt>
                <c:pt idx="43">
                  <c:v>-1.8598011592672631E-3</c:v>
                </c:pt>
                <c:pt idx="44">
                  <c:v>-1.9003893597708277E-3</c:v>
                </c:pt>
                <c:pt idx="45">
                  <c:v>-1.9407648013639528E-3</c:v>
                </c:pt>
                <c:pt idx="46">
                  <c:v>-1.9809206363876914E-3</c:v>
                </c:pt>
                <c:pt idx="47">
                  <c:v>-2.0208499834055062E-3</c:v>
                </c:pt>
                <c:pt idx="48">
                  <c:v>-2.060545930278298E-3</c:v>
                </c:pt>
                <c:pt idx="49">
                  <c:v>-2.1000015372407551E-3</c:v>
                </c:pt>
                <c:pt idx="50">
                  <c:v>-2.1392098399794371E-3</c:v>
                </c:pt>
                <c:pt idx="51">
                  <c:v>-2.1781638527128377E-3</c:v>
                </c:pt>
                <c:pt idx="52">
                  <c:v>-2.2168565712735702E-3</c:v>
                </c:pt>
                <c:pt idx="53">
                  <c:v>-2.2552809761926759E-3</c:v>
                </c:pt>
                <c:pt idx="54">
                  <c:v>-2.2934300357859553E-3</c:v>
                </c:pt>
                <c:pt idx="55">
                  <c:v>-2.3312967092421226E-3</c:v>
                </c:pt>
                <c:pt idx="56">
                  <c:v>-2.368873949712475E-3</c:v>
                </c:pt>
                <c:pt idx="57">
                  <c:v>-2.4061547074016943E-3</c:v>
                </c:pt>
                <c:pt idx="58">
                  <c:v>-2.4431319326592947E-3</c:v>
                </c:pt>
                <c:pt idx="59">
                  <c:v>-2.4797985790711778E-3</c:v>
                </c:pt>
                <c:pt idx="60">
                  <c:v>-2.5161476065506581E-3</c:v>
                </c:pt>
                <c:pt idx="61">
                  <c:v>-2.55217198442827E-3</c:v>
                </c:pt>
                <c:pt idx="62">
                  <c:v>-2.5878646945395926E-3</c:v>
                </c:pt>
                <c:pt idx="63">
                  <c:v>-2.6232187343102793E-3</c:v>
                </c:pt>
                <c:pt idx="64">
                  <c:v>-2.6582271198374152E-3</c:v>
                </c:pt>
                <c:pt idx="65">
                  <c:v>-2.692882888966271E-3</c:v>
                </c:pt>
                <c:pt idx="66">
                  <c:v>-2.7271791043614836E-3</c:v>
                </c:pt>
                <c:pt idx="67">
                  <c:v>-2.7611088565716322E-3</c:v>
                </c:pt>
                <c:pt idx="68">
                  <c:v>-2.794665267086154E-3</c:v>
                </c:pt>
                <c:pt idx="69">
                  <c:v>-2.8278414913834845E-3</c:v>
                </c:pt>
                <c:pt idx="70">
                  <c:v>-2.8606307219692867E-3</c:v>
                </c:pt>
                <c:pt idx="71">
                  <c:v>-2.8930261914035865E-3</c:v>
                </c:pt>
                <c:pt idx="72">
                  <c:v>-2.92502117531561E-3</c:v>
                </c:pt>
                <c:pt idx="73">
                  <c:v>-2.9566089954050799E-3</c:v>
                </c:pt>
                <c:pt idx="74">
                  <c:v>-2.9877830224287077E-3</c:v>
                </c:pt>
                <c:pt idx="75">
                  <c:v>-3.01853667917059E-3</c:v>
                </c:pt>
                <c:pt idx="76">
                  <c:v>-3.048863443395197E-3</c:v>
                </c:pt>
                <c:pt idx="77">
                  <c:v>-3.0787568507816207E-3</c:v>
                </c:pt>
                <c:pt idx="78">
                  <c:v>-3.1082104978377312E-3</c:v>
                </c:pt>
                <c:pt idx="79">
                  <c:v>-3.1372180447928706E-3</c:v>
                </c:pt>
                <c:pt idx="80">
                  <c:v>-3.1657732184677116E-3</c:v>
                </c:pt>
                <c:pt idx="81">
                  <c:v>-3.1938698151198811E-3</c:v>
                </c:pt>
                <c:pt idx="82">
                  <c:v>-3.22150170326395E-3</c:v>
                </c:pt>
                <c:pt idx="83">
                  <c:v>-3.2486628264643746E-3</c:v>
                </c:pt>
                <c:pt idx="84">
                  <c:v>-3.27534720609998E-3</c:v>
                </c:pt>
                <c:pt idx="85">
                  <c:v>-3.3015489440985563E-3</c:v>
                </c:pt>
                <c:pt idx="86">
                  <c:v>-3.3272622256401538E-3</c:v>
                </c:pt>
                <c:pt idx="87">
                  <c:v>-3.3524813218276444E-3</c:v>
                </c:pt>
                <c:pt idx="88">
                  <c:v>-3.377200592323134E-3</c:v>
                </c:pt>
                <c:pt idx="89">
                  <c:v>-3.4014144879488044E-3</c:v>
                </c:pt>
                <c:pt idx="90">
                  <c:v>-3.4251175532507708E-3</c:v>
                </c:pt>
                <c:pt idx="91">
                  <c:v>-3.4483044290245447E-3</c:v>
                </c:pt>
                <c:pt idx="92">
                  <c:v>-3.4709698548007067E-3</c:v>
                </c:pt>
                <c:pt idx="93">
                  <c:v>-3.4931086712893969E-3</c:v>
                </c:pt>
                <c:pt idx="94">
                  <c:v>-3.514715822782245E-3</c:v>
                </c:pt>
                <c:pt idx="95">
                  <c:v>-3.5357863595103772E-3</c:v>
                </c:pt>
                <c:pt idx="96">
                  <c:v>-3.5563154399571428E-3</c:v>
                </c:pt>
                <c:pt idx="97">
                  <c:v>-3.576298333124236E-3</c:v>
                </c:pt>
                <c:pt idx="98">
                  <c:v>-3.5957304207498877E-3</c:v>
                </c:pt>
                <c:pt idx="99">
                  <c:v>-3.6146071994778359E-3</c:v>
                </c:pt>
                <c:pt idx="100">
                  <c:v>-3.6329242829757926E-3</c:v>
                </c:pt>
                <c:pt idx="101">
                  <c:v>-3.6506774040021596E-3</c:v>
                </c:pt>
                <c:pt idx="102">
                  <c:v>-3.667862416419755E-3</c:v>
                </c:pt>
                <c:pt idx="103">
                  <c:v>-3.6844752971553498E-3</c:v>
                </c:pt>
                <c:pt idx="104">
                  <c:v>-3.7005121481038313E-3</c:v>
                </c:pt>
                <c:pt idx="105">
                  <c:v>-3.7159691979758449E-3</c:v>
                </c:pt>
                <c:pt idx="106">
                  <c:v>-3.7308428040877849E-3</c:v>
                </c:pt>
                <c:pt idx="107">
                  <c:v>-3.7451294540930477E-3</c:v>
                </c:pt>
                <c:pt idx="108">
                  <c:v>-3.7588257676534811E-3</c:v>
                </c:pt>
                <c:pt idx="109">
                  <c:v>-3.7719284980499996E-3</c:v>
                </c:pt>
                <c:pt idx="110">
                  <c:v>-3.7844345337313743E-3</c:v>
                </c:pt>
                <c:pt idx="111">
                  <c:v>-3.7963408998002309E-3</c:v>
                </c:pt>
                <c:pt idx="112">
                  <c:v>-3.8076447594353321E-3</c:v>
                </c:pt>
                <c:pt idx="113">
                  <c:v>-3.8183434152492578E-3</c:v>
                </c:pt>
                <c:pt idx="114">
                  <c:v>-3.8284343105806267E-3</c:v>
                </c:pt>
                <c:pt idx="115">
                  <c:v>-3.8379150307200523E-3</c:v>
                </c:pt>
                <c:pt idx="116">
                  <c:v>-3.8467833040690563E-3</c:v>
                </c:pt>
                <c:pt idx="117">
                  <c:v>-3.8550370032312095E-3</c:v>
                </c:pt>
                <c:pt idx="118">
                  <c:v>-3.8626741460348057E-3</c:v>
                </c:pt>
                <c:pt idx="119">
                  <c:v>-3.869692896486423E-3</c:v>
                </c:pt>
                <c:pt idx="120">
                  <c:v>-3.8760915656547604E-3</c:v>
                </c:pt>
                <c:pt idx="121">
                  <c:v>-3.8818686124841933E-3</c:v>
                </c:pt>
                <c:pt idx="122">
                  <c:v>-3.8870226445375184E-3</c:v>
                </c:pt>
                <c:pt idx="123">
                  <c:v>-3.8915524186674227E-3</c:v>
                </c:pt>
                <c:pt idx="124">
                  <c:v>-3.8954568416162396E-3</c:v>
                </c:pt>
                <c:pt idx="125">
                  <c:v>-3.8987349705436091E-3</c:v>
                </c:pt>
                <c:pt idx="126">
                  <c:v>-3.9013860134817042E-3</c:v>
                </c:pt>
                <c:pt idx="127">
                  <c:v>-3.903409329717731E-3</c:v>
                </c:pt>
                <c:pt idx="128">
                  <c:v>-3.9048044301034529E-3</c:v>
                </c:pt>
                <c:pt idx="129">
                  <c:v>-3.905570977291543E-3</c:v>
                </c:pt>
                <c:pt idx="130">
                  <c:v>-3.9057087858986135E-3</c:v>
                </c:pt>
                <c:pt idx="131">
                  <c:v>-3.9052178225948103E-3</c:v>
                </c:pt>
                <c:pt idx="132">
                  <c:v>-3.904098206119924E-3</c:v>
                </c:pt>
                <c:pt idx="133">
                  <c:v>-3.902350207226E-3</c:v>
                </c:pt>
                <c:pt idx="134">
                  <c:v>-3.8999742485464881E-3</c:v>
                </c:pt>
                <c:pt idx="135">
                  <c:v>-3.8969709043920153E-3</c:v>
                </c:pt>
                <c:pt idx="136">
                  <c:v>-3.8933409004729114E-3</c:v>
                </c:pt>
                <c:pt idx="137">
                  <c:v>-3.8890851135486709E-3</c:v>
                </c:pt>
                <c:pt idx="138">
                  <c:v>-3.8842045710045709E-3</c:v>
                </c:pt>
                <c:pt idx="139">
                  <c:v>-3.8787004503557233E-3</c:v>
                </c:pt>
                <c:pt idx="140">
                  <c:v>-3.8725740786788743E-3</c:v>
                </c:pt>
                <c:pt idx="141">
                  <c:v>-3.8658269319723211E-3</c:v>
                </c:pt>
                <c:pt idx="142">
                  <c:v>-3.8584606344443523E-3</c:v>
                </c:pt>
                <c:pt idx="143">
                  <c:v>-3.8504769577306711E-3</c:v>
                </c:pt>
                <c:pt idx="144">
                  <c:v>-3.8418778200412975E-3</c:v>
                </c:pt>
                <c:pt idx="145">
                  <c:v>-3.832665285237498E-3</c:v>
                </c:pt>
                <c:pt idx="146">
                  <c:v>-3.8228415618393285E-3</c:v>
                </c:pt>
                <c:pt idx="147">
                  <c:v>-3.8124090019644231E-3</c:v>
                </c:pt>
                <c:pt idx="148">
                  <c:v>-3.801370100198698E-3</c:v>
                </c:pt>
                <c:pt idx="149">
                  <c:v>-3.7897274923996919E-3</c:v>
                </c:pt>
                <c:pt idx="150">
                  <c:v>-3.7774839544332914E-3</c:v>
                </c:pt>
                <c:pt idx="151">
                  <c:v>-3.7646424008446421E-3</c:v>
                </c:pt>
                <c:pt idx="152">
                  <c:v>-3.7512058834640763E-3</c:v>
                </c:pt>
                <c:pt idx="153">
                  <c:v>-3.7371775899489317E-3</c:v>
                </c:pt>
                <c:pt idx="154">
                  <c:v>-3.7225608422621682E-3</c:v>
                </c:pt>
                <c:pt idx="155">
                  <c:v>-3.7073590950887341E-3</c:v>
                </c:pt>
                <c:pt idx="156">
                  <c:v>-3.6915759341906566E-3</c:v>
                </c:pt>
                <c:pt idx="157">
                  <c:v>-3.6752150747018739E-3</c:v>
                </c:pt>
                <c:pt idx="158">
                  <c:v>-3.658280359363858E-3</c:v>
                </c:pt>
                <c:pt idx="159">
                  <c:v>-3.6407757567031075E-3</c:v>
                </c:pt>
                <c:pt idx="160">
                  <c:v>-3.6227053591516181E-3</c:v>
                </c:pt>
                <c:pt idx="161">
                  <c:v>-3.6040733811114768E-3</c:v>
                </c:pt>
                <c:pt idx="162">
                  <c:v>-3.5848841569647389E-3</c:v>
                </c:pt>
                <c:pt idx="163">
                  <c:v>-3.5651421390297906E-3</c:v>
                </c:pt>
                <c:pt idx="164">
                  <c:v>-3.544851895465414E-3</c:v>
                </c:pt>
                <c:pt idx="165">
                  <c:v>-3.5240181081237967E-3</c:v>
                </c:pt>
                <c:pt idx="166">
                  <c:v>-3.5026455703537577E-3</c:v>
                </c:pt>
                <c:pt idx="167">
                  <c:v>-3.480739184755474E-3</c:v>
                </c:pt>
                <c:pt idx="168">
                  <c:v>-3.4583039608880196E-3</c:v>
                </c:pt>
                <c:pt idx="169">
                  <c:v>-3.4353450129310402E-3</c:v>
                </c:pt>
                <c:pt idx="170">
                  <c:v>-3.4118675573019098E-3</c:v>
                </c:pt>
                <c:pt idx="171">
                  <c:v>-3.387876910229726E-3</c:v>
                </c:pt>
                <c:pt idx="172">
                  <c:v>-3.36337848528752E-3</c:v>
                </c:pt>
                <c:pt idx="173">
                  <c:v>-3.3383777908840627E-3</c:v>
                </c:pt>
                <c:pt idx="174">
                  <c:v>-3.3128804277166631E-3</c:v>
                </c:pt>
                <c:pt idx="175">
                  <c:v>-3.2868920861863649E-3</c:v>
                </c:pt>
                <c:pt idx="176">
                  <c:v>-3.2604185437769516E-3</c:v>
                </c:pt>
                <c:pt idx="177">
                  <c:v>-3.2334656623991789E-3</c:v>
                </c:pt>
                <c:pt idx="178">
                  <c:v>-3.2060393857016528E-3</c:v>
                </c:pt>
                <c:pt idx="179">
                  <c:v>-3.1781457363497761E-3</c:v>
                </c:pt>
                <c:pt idx="180">
                  <c:v>-3.1497908132741949E-3</c:v>
                </c:pt>
                <c:pt idx="181">
                  <c:v>-3.1209807888901531E-3</c:v>
                </c:pt>
                <c:pt idx="182">
                  <c:v>-3.0917219062891865E-3</c:v>
                </c:pt>
                <c:pt idx="183">
                  <c:v>-3.0620204764045607E-3</c:v>
                </c:pt>
                <c:pt idx="184">
                  <c:v>-3.0318828751518655E-3</c:v>
                </c:pt>
                <c:pt idx="185">
                  <c:v>-3.0013155405461587E-3</c:v>
                </c:pt>
                <c:pt idx="186">
                  <c:v>-2.9703249697970477E-3</c:v>
                </c:pt>
                <c:pt idx="187">
                  <c:v>-2.9389177163830832E-3</c:v>
                </c:pt>
                <c:pt idx="188">
                  <c:v>-2.9071003871068155E-3</c:v>
                </c:pt>
                <c:pt idx="189">
                  <c:v>-2.8748796391318719E-3</c:v>
                </c:pt>
                <c:pt idx="190">
                  <c:v>-2.8422621770033555E-3</c:v>
                </c:pt>
                <c:pt idx="191">
                  <c:v>-2.8092547496528812E-3</c:v>
                </c:pt>
                <c:pt idx="192">
                  <c:v>-2.775864147389521E-3</c:v>
                </c:pt>
                <c:pt idx="193">
                  <c:v>-2.7420971988779078E-3</c:v>
                </c:pt>
                <c:pt idx="194">
                  <c:v>-2.7079607681047219E-3</c:v>
                </c:pt>
                <c:pt idx="195">
                  <c:v>-2.6734617513347529E-3</c:v>
                </c:pt>
                <c:pt idx="196">
                  <c:v>-2.6386070740576908E-3</c:v>
                </c:pt>
                <c:pt idx="197">
                  <c:v>-2.6034036879267765E-3</c:v>
                </c:pt>
                <c:pt idx="198">
                  <c:v>-2.5678585676903866E-3</c:v>
                </c:pt>
                <c:pt idx="199">
                  <c:v>-2.5319787081175978E-3</c:v>
                </c:pt>
                <c:pt idx="200">
                  <c:v>-2.4957711209187329E-3</c:v>
                </c:pt>
                <c:pt idx="201">
                  <c:v>-2.4592428316618283E-3</c:v>
                </c:pt>
                <c:pt idx="202">
                  <c:v>-2.4224008766859312E-3</c:v>
                </c:pt>
                <c:pt idx="203">
                  <c:v>-2.385252300012063E-3</c:v>
                </c:pt>
                <c:pt idx="204">
                  <c:v>-2.3478041502526395E-3</c:v>
                </c:pt>
                <c:pt idx="205">
                  <c:v>-2.3100634775200675E-3</c:v>
                </c:pt>
                <c:pt idx="206">
                  <c:v>-2.2720373303351761E-3</c:v>
                </c:pt>
                <c:pt idx="207">
                  <c:v>-2.2337327525360712E-3</c:v>
                </c:pt>
                <c:pt idx="208">
                  <c:v>-2.1951567801879093E-3</c:v>
                </c:pt>
                <c:pt idx="209">
                  <c:v>-2.1563164384940476E-3</c:v>
                </c:pt>
                <c:pt idx="210">
                  <c:v>-2.1172187387088759E-3</c:v>
                </c:pt>
                <c:pt idx="211">
                  <c:v>-2.0778706750526018E-3</c:v>
                </c:pt>
                <c:pt idx="212">
                  <c:v>-2.0382792216281326E-3</c:v>
                </c:pt>
                <c:pt idx="213">
                  <c:v>-1.9984513293400891E-3</c:v>
                </c:pt>
                <c:pt idx="214">
                  <c:v>-1.9583939228158789E-3</c:v>
                </c:pt>
                <c:pt idx="215">
                  <c:v>-1.9181138973286261E-3</c:v>
                </c:pt>
                <c:pt idx="216">
                  <c:v>-1.8776181157216234E-3</c:v>
                </c:pt>
                <c:pt idx="217">
                  <c:v>-1.8369134053338228E-3</c:v>
                </c:pt>
                <c:pt idx="218">
                  <c:v>-1.796006554925721E-3</c:v>
                </c:pt>
                <c:pt idx="219">
                  <c:v>-1.7549043116048264E-3</c:v>
                </c:pt>
                <c:pt idx="220">
                  <c:v>-1.7136133777497023E-3</c:v>
                </c:pt>
                <c:pt idx="221">
                  <c:v>-1.6721404079313739E-3</c:v>
                </c:pt>
                <c:pt idx="222">
                  <c:v>-1.6304920058306605E-3</c:v>
                </c:pt>
                <c:pt idx="223">
                  <c:v>-1.5886747211497397E-3</c:v>
                </c:pt>
                <c:pt idx="224">
                  <c:v>-1.5466950465159814E-3</c:v>
                </c:pt>
                <c:pt idx="225">
                  <c:v>-1.5045594143757602E-3</c:v>
                </c:pt>
                <c:pt idx="226">
                  <c:v>-1.4622741938756564E-3</c:v>
                </c:pt>
                <c:pt idx="227">
                  <c:v>-1.4198456877280048E-3</c:v>
                </c:pt>
                <c:pt idx="228">
                  <c:v>-1.3772801290573863E-3</c:v>
                </c:pt>
                <c:pt idx="229">
                  <c:v>-1.3345836782241258E-3</c:v>
                </c:pt>
                <c:pt idx="230">
                  <c:v>-1.2917624196203321E-3</c:v>
                </c:pt>
                <c:pt idx="231">
                  <c:v>-1.2488223584333769E-3</c:v>
                </c:pt>
                <c:pt idx="232">
                  <c:v>-1.2057694173709967E-3</c:v>
                </c:pt>
                <c:pt idx="233">
                  <c:v>-1.1626094333413762E-3</c:v>
                </c:pt>
                <c:pt idx="234">
                  <c:v>-1.1193481540806146E-3</c:v>
                </c:pt>
                <c:pt idx="235">
                  <c:v>-1.0759912347188673E-3</c:v>
                </c:pt>
                <c:pt idx="236">
                  <c:v>-1.0325442342751551E-3</c:v>
                </c:pt>
                <c:pt idx="237">
                  <c:v>-9.8901261206930154E-4</c:v>
                </c:pt>
                <c:pt idx="238">
                  <c:v>-9.4540172403764192E-4</c:v>
                </c:pt>
                <c:pt idx="239">
                  <c:v>-9.0171681893697292E-4</c:v>
                </c:pt>
                <c:pt idx="240">
                  <c:v>-8.5796303441860165E-4</c:v>
                </c:pt>
                <c:pt idx="241">
                  <c:v>-8.1414539295115225E-4</c:v>
                </c:pt>
                <c:pt idx="242">
                  <c:v>-7.7026879756692825E-4</c:v>
                </c:pt>
                <c:pt idx="243">
                  <c:v>-7.263380274017215E-4</c:v>
                </c:pt>
                <c:pt idx="244">
                  <c:v>-6.8235773299195833E-4</c:v>
                </c:pt>
                <c:pt idx="245">
                  <c:v>-6.3833243128533191E-4</c:v>
                </c:pt>
                <c:pt idx="246">
                  <c:v>-5.9426650031117322E-4</c:v>
                </c:pt>
                <c:pt idx="247">
                  <c:v>-5.5016417344385554E-4</c:v>
                </c:pt>
                <c:pt idx="248">
                  <c:v>-5.0602953317530292E-4</c:v>
                </c:pt>
                <c:pt idx="249">
                  <c:v>-4.6186650428930889E-4</c:v>
                </c:pt>
                <c:pt idx="250">
                  <c:v>-4.1767884629795646E-4</c:v>
                </c:pt>
                <c:pt idx="251">
                  <c:v>-3.734701449542651E-4</c:v>
                </c:pt>
                <c:pt idx="252">
                  <c:v>-3.292438025873694E-4</c:v>
                </c:pt>
                <c:pt idx="253">
                  <c:v>-2.8500302690315948E-4</c:v>
                </c:pt>
                <c:pt idx="254">
                  <c:v>-2.4075081772849223E-4</c:v>
                </c:pt>
                <c:pt idx="255">
                  <c:v>-1.9648995089912306E-4</c:v>
                </c:pt>
                <c:pt idx="256">
                  <c:v>-1.5222295798763178E-4</c:v>
                </c:pt>
                <c:pt idx="257">
                  <c:v>-1.0795209956115423E-4</c:v>
                </c:pt>
                <c:pt idx="258">
                  <c:v>-6.3679327349109379E-5</c:v>
                </c:pt>
                <c:pt idx="259">
                  <c:v>-1.9406224092643283E-5</c:v>
                </c:pt>
                <c:pt idx="260">
                  <c:v>2.4866119726116298E-5</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numCache>
            </c:numRef>
          </c:yVal>
          <c:smooth val="0"/>
          <c:extLst>
            <c:ext xmlns:c16="http://schemas.microsoft.com/office/drawing/2014/chart" uri="{C3380CC4-5D6E-409C-BE32-E72D297353CC}">
              <c16:uniqueId val="{00000000-2955-624F-B0A9-C091F3157921}"/>
            </c:ext>
          </c:extLst>
        </c:ser>
        <c:dLbls>
          <c:showLegendKey val="0"/>
          <c:showVal val="0"/>
          <c:showCatName val="0"/>
          <c:showSerName val="0"/>
          <c:showPercent val="0"/>
          <c:showBubbleSize val="0"/>
        </c:dLbls>
        <c:axId val="384572816"/>
        <c:axId val="384571504"/>
      </c:scatterChart>
      <c:valAx>
        <c:axId val="384572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NZ" sz="1800"/>
                  <a:t>Time (s)</a:t>
                </a:r>
              </a:p>
            </c:rich>
          </c:tx>
          <c:layout>
            <c:manualLayout>
              <c:xMode val="edge"/>
              <c:yMode val="edge"/>
              <c:x val="0.50109469266059137"/>
              <c:y val="9.651569745654377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4571504"/>
        <c:crosses val="autoZero"/>
        <c:crossBetween val="midCat"/>
      </c:valAx>
      <c:valAx>
        <c:axId val="384571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sz="1800"/>
                  <a:t>Displacement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4572816"/>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Small Ball</a:t>
            </a:r>
          </a:p>
          <a:p>
            <a:pPr>
              <a:defRPr/>
            </a:pPr>
            <a:r>
              <a:rPr lang="en-US" sz="2000" dirty="0"/>
              <a:t>Piezo</a:t>
            </a:r>
            <a:r>
              <a:rPr lang="en-US" sz="2000" baseline="0" dirty="0"/>
              <a:t> Disk</a:t>
            </a:r>
            <a:endParaRPr lang="en-US" sz="2000" dirty="0"/>
          </a:p>
        </c:rich>
      </c:tx>
      <c:layout>
        <c:manualLayout>
          <c:xMode val="edge"/>
          <c:yMode val="edge"/>
          <c:x val="0.3791750822975985"/>
          <c:y val="8.361934826619068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729896646731769"/>
          <c:y val="0.11045918379944261"/>
          <c:w val="0.85670359007407626"/>
          <c:h val="0.78235891827509085"/>
        </c:manualLayout>
      </c:layout>
      <c:scatterChart>
        <c:scatterStyle val="smoothMarker"/>
        <c:varyColors val="0"/>
        <c:ser>
          <c:idx val="1"/>
          <c:order val="1"/>
          <c:tx>
            <c:v>Theoretical</c:v>
          </c:tx>
          <c:spPr>
            <a:ln w="19050" cap="rnd">
              <a:solidFill>
                <a:schemeClr val="accent2"/>
              </a:solidFill>
              <a:round/>
            </a:ln>
            <a:effectLst/>
          </c:spPr>
          <c:marker>
            <c:symbol val="none"/>
          </c:marker>
          <c:xVal>
            <c:numRef>
              <c:f>Sheet1!$W$22:$W$417</c:f>
              <c:numCache>
                <c:formatCode>General</c:formatCode>
                <c:ptCount val="396"/>
                <c:pt idx="0">
                  <c:v>0.98994949399999999</c:v>
                </c:pt>
                <c:pt idx="1">
                  <c:v>1.4</c:v>
                </c:pt>
                <c:pt idx="2">
                  <c:v>1.7146428199999999</c:v>
                </c:pt>
                <c:pt idx="3">
                  <c:v>1.9798989870000001</c:v>
                </c:pt>
                <c:pt idx="4">
                  <c:v>2.2135943619999998</c:v>
                </c:pt>
                <c:pt idx="5">
                  <c:v>2.4248711310000002</c:v>
                </c:pt>
                <c:pt idx="6">
                  <c:v>2.6191601709999999</c:v>
                </c:pt>
                <c:pt idx="7">
                  <c:v>2.8</c:v>
                </c:pt>
                <c:pt idx="8">
                  <c:v>2.9698484810000001</c:v>
                </c:pt>
                <c:pt idx="9">
                  <c:v>3.1304951679999999</c:v>
                </c:pt>
                <c:pt idx="10">
                  <c:v>3.2832910320000002</c:v>
                </c:pt>
                <c:pt idx="11">
                  <c:v>3.4292856399999998</c:v>
                </c:pt>
                <c:pt idx="12">
                  <c:v>3.5693136600000002</c:v>
                </c:pt>
                <c:pt idx="13">
                  <c:v>3.704051835</c:v>
                </c:pt>
                <c:pt idx="14">
                  <c:v>3.8340579030000002</c:v>
                </c:pt>
                <c:pt idx="15">
                  <c:v>3.9597979749999999</c:v>
                </c:pt>
                <c:pt idx="16">
                  <c:v>4.0816663259999997</c:v>
                </c:pt>
                <c:pt idx="17">
                  <c:v>4.2</c:v>
                </c:pt>
                <c:pt idx="18">
                  <c:v>4.3150898020000001</c:v>
                </c:pt>
                <c:pt idx="19">
                  <c:v>4.4271887239999996</c:v>
                </c:pt>
              </c:numCache>
            </c:numRef>
          </c:xVal>
          <c:yVal>
            <c:numRef>
              <c:f>Sheet1!$V$22:$V$41</c:f>
              <c:numCache>
                <c:formatCode>General</c:formatCode>
                <c:ptCount val="20"/>
                <c:pt idx="0">
                  <c:v>3.5200000000000001E-3</c:v>
                </c:pt>
                <c:pt idx="1">
                  <c:v>3.2799999999999999E-3</c:v>
                </c:pt>
                <c:pt idx="2">
                  <c:v>3.15E-3</c:v>
                </c:pt>
                <c:pt idx="3">
                  <c:v>3.0599999999999998E-3</c:v>
                </c:pt>
                <c:pt idx="4">
                  <c:v>2.99E-3</c:v>
                </c:pt>
                <c:pt idx="5">
                  <c:v>2.9299999999999999E-3</c:v>
                </c:pt>
                <c:pt idx="6">
                  <c:v>2.8900000000000002E-3</c:v>
                </c:pt>
                <c:pt idx="7">
                  <c:v>2.8500000000000001E-3</c:v>
                </c:pt>
                <c:pt idx="8">
                  <c:v>2.82E-3</c:v>
                </c:pt>
                <c:pt idx="9">
                  <c:v>2.7899999999999999E-3</c:v>
                </c:pt>
                <c:pt idx="10">
                  <c:v>2.7599999999999999E-3</c:v>
                </c:pt>
                <c:pt idx="11">
                  <c:v>2.7399999999999998E-3</c:v>
                </c:pt>
                <c:pt idx="12">
                  <c:v>2.7100000000000002E-3</c:v>
                </c:pt>
                <c:pt idx="13">
                  <c:v>2.6900000000000001E-3</c:v>
                </c:pt>
                <c:pt idx="14">
                  <c:v>2.6800000000000001E-3</c:v>
                </c:pt>
                <c:pt idx="15">
                  <c:v>2.66E-3</c:v>
                </c:pt>
                <c:pt idx="16">
                  <c:v>2.64E-3</c:v>
                </c:pt>
                <c:pt idx="17">
                  <c:v>2.63E-3</c:v>
                </c:pt>
                <c:pt idx="18">
                  <c:v>2.6099999999999999E-3</c:v>
                </c:pt>
                <c:pt idx="19">
                  <c:v>2.5999999999999999E-3</c:v>
                </c:pt>
              </c:numCache>
            </c:numRef>
          </c:yVal>
          <c:smooth val="1"/>
          <c:extLst>
            <c:ext xmlns:c16="http://schemas.microsoft.com/office/drawing/2014/chart" uri="{C3380CC4-5D6E-409C-BE32-E72D297353CC}">
              <c16:uniqueId val="{00000000-F099-544C-8133-0489EE30450C}"/>
            </c:ext>
          </c:extLst>
        </c:ser>
        <c:dLbls>
          <c:showLegendKey val="0"/>
          <c:showVal val="0"/>
          <c:showCatName val="0"/>
          <c:showSerName val="0"/>
          <c:showPercent val="0"/>
          <c:showBubbleSize val="0"/>
        </c:dLbls>
        <c:axId val="1465035583"/>
        <c:axId val="1465304111"/>
      </c:scatterChart>
      <c:scatterChart>
        <c:scatterStyle val="lineMarker"/>
        <c:varyColors val="0"/>
        <c:ser>
          <c:idx val="0"/>
          <c:order val="0"/>
          <c:tx>
            <c:v>Small Ball Data</c:v>
          </c:tx>
          <c:spPr>
            <a:ln w="19050" cap="rnd">
              <a:noFill/>
              <a:round/>
            </a:ln>
            <a:effectLst/>
          </c:spPr>
          <c:marker>
            <c:symbol val="circle"/>
            <c:size val="5"/>
            <c:spPr>
              <a:solidFill>
                <a:schemeClr val="accent1"/>
              </a:solidFill>
              <a:ln w="9525">
                <a:solidFill>
                  <a:schemeClr val="accent1"/>
                </a:solidFill>
              </a:ln>
              <a:effectLst/>
            </c:spPr>
          </c:marker>
          <c:xVal>
            <c:numRef>
              <c:f>Sheet1!$U$2:$U$11</c:f>
              <c:numCache>
                <c:formatCode>General</c:formatCode>
                <c:ptCount val="10"/>
                <c:pt idx="0">
                  <c:v>0.8964373932405989</c:v>
                </c:pt>
                <c:pt idx="1">
                  <c:v>1.2983065893693986</c:v>
                </c:pt>
                <c:pt idx="2">
                  <c:v>1.5078461459976611</c:v>
                </c:pt>
                <c:pt idx="3">
                  <c:v>1.8200000000000003</c:v>
                </c:pt>
                <c:pt idx="4">
                  <c:v>2.1598148068758118</c:v>
                </c:pt>
                <c:pt idx="5">
                  <c:v>3.3336466519413839</c:v>
                </c:pt>
              </c:numCache>
            </c:numRef>
          </c:xVal>
          <c:yVal>
            <c:numRef>
              <c:f>Sheet1!$V$2:$V$11</c:f>
              <c:numCache>
                <c:formatCode>General</c:formatCode>
                <c:ptCount val="10"/>
                <c:pt idx="0">
                  <c:v>2.4872499999999999E-3</c:v>
                </c:pt>
                <c:pt idx="1">
                  <c:v>2.3318333333333333E-3</c:v>
                </c:pt>
                <c:pt idx="2">
                  <c:v>2.3239999999999997E-3</c:v>
                </c:pt>
                <c:pt idx="3">
                  <c:v>2.3021428571428568E-3</c:v>
                </c:pt>
                <c:pt idx="4">
                  <c:v>2.2968749999999999E-3</c:v>
                </c:pt>
                <c:pt idx="5">
                  <c:v>2.1652500000000001E-3</c:v>
                </c:pt>
              </c:numCache>
            </c:numRef>
          </c:yVal>
          <c:smooth val="0"/>
          <c:extLst>
            <c:ext xmlns:c16="http://schemas.microsoft.com/office/drawing/2014/chart" uri="{C3380CC4-5D6E-409C-BE32-E72D297353CC}">
              <c16:uniqueId val="{00000001-F099-544C-8133-0489EE30450C}"/>
            </c:ext>
          </c:extLst>
        </c:ser>
        <c:dLbls>
          <c:showLegendKey val="0"/>
          <c:showVal val="0"/>
          <c:showCatName val="0"/>
          <c:showSerName val="0"/>
          <c:showPercent val="0"/>
          <c:showBubbleSize val="0"/>
        </c:dLbls>
        <c:axId val="1465035583"/>
        <c:axId val="1465304111"/>
      </c:scatterChart>
      <c:valAx>
        <c:axId val="146503558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t>Velocity (V)</a:t>
                </a:r>
              </a:p>
            </c:rich>
          </c:tx>
          <c:layout>
            <c:manualLayout>
              <c:xMode val="edge"/>
              <c:yMode val="edge"/>
              <c:x val="0.50371604422393701"/>
              <c:y val="0.9477900871237890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65304111"/>
        <c:crosses val="autoZero"/>
        <c:crossBetween val="midCat"/>
        <c:majorUnit val="0.5"/>
      </c:valAx>
      <c:valAx>
        <c:axId val="1465304111"/>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Collision Time (sec)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65035583"/>
        <c:crosses val="autoZero"/>
        <c:crossBetween val="midCat"/>
      </c:valAx>
      <c:spPr>
        <a:noFill/>
        <a:ln>
          <a:noFill/>
        </a:ln>
        <a:effectLst/>
      </c:spPr>
    </c:plotArea>
    <c:legend>
      <c:legendPos val="t"/>
      <c:layout>
        <c:manualLayout>
          <c:xMode val="edge"/>
          <c:yMode val="edge"/>
          <c:x val="0.60907133173894179"/>
          <c:y val="0.17308415465086932"/>
          <c:w val="0.36857731766663698"/>
          <c:h val="0.1337112883980294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Big Ball </a:t>
            </a:r>
          </a:p>
          <a:p>
            <a:pPr>
              <a:defRPr sz="2000"/>
            </a:pPr>
            <a:r>
              <a:rPr lang="en-US" sz="2000"/>
              <a:t>Piezo Disk</a:t>
            </a:r>
          </a:p>
        </c:rich>
      </c:tx>
      <c:layout>
        <c:manualLayout>
          <c:xMode val="edge"/>
          <c:yMode val="edge"/>
          <c:x val="0.47729389533427785"/>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71982693570832"/>
          <c:y val="0.10787091499467236"/>
          <c:w val="0.8614352456300246"/>
          <c:h val="0.75929781600201784"/>
        </c:manualLayout>
      </c:layout>
      <c:scatterChart>
        <c:scatterStyle val="smoothMarker"/>
        <c:varyColors val="0"/>
        <c:ser>
          <c:idx val="1"/>
          <c:order val="1"/>
          <c:tx>
            <c:v>Theoretical</c:v>
          </c:tx>
          <c:spPr>
            <a:ln w="19050" cap="rnd">
              <a:solidFill>
                <a:schemeClr val="accent2"/>
              </a:solidFill>
              <a:round/>
            </a:ln>
            <a:effectLst/>
          </c:spPr>
          <c:marker>
            <c:symbol val="none"/>
          </c:marker>
          <c:xVal>
            <c:numRef>
              <c:f>Sheet1!$J$18:$J$37</c:f>
              <c:numCache>
                <c:formatCode>General</c:formatCode>
                <c:ptCount val="20"/>
                <c:pt idx="0">
                  <c:v>0.98994949366116658</c:v>
                </c:pt>
                <c:pt idx="1">
                  <c:v>1.4000000000000001</c:v>
                </c:pt>
                <c:pt idx="2">
                  <c:v>1.7146428199482247</c:v>
                </c:pt>
                <c:pt idx="3">
                  <c:v>1.9798989873223332</c:v>
                </c:pt>
                <c:pt idx="4">
                  <c:v>2.2135943621178655</c:v>
                </c:pt>
                <c:pt idx="5">
                  <c:v>2.4248711305964283</c:v>
                </c:pt>
                <c:pt idx="6">
                  <c:v>2.6191601707417589</c:v>
                </c:pt>
                <c:pt idx="7">
                  <c:v>2.8000000000000003</c:v>
                </c:pt>
                <c:pt idx="8">
                  <c:v>2.9698484809834995</c:v>
                </c:pt>
                <c:pt idx="9">
                  <c:v>3.1304951684997055</c:v>
                </c:pt>
                <c:pt idx="10">
                  <c:v>3.2832910318764008</c:v>
                </c:pt>
                <c:pt idx="11">
                  <c:v>3.4292856398964493</c:v>
                </c:pt>
                <c:pt idx="12">
                  <c:v>3.5693136595149495</c:v>
                </c:pt>
                <c:pt idx="13">
                  <c:v>3.7040518354904268</c:v>
                </c:pt>
                <c:pt idx="14">
                  <c:v>3.8340579025361627</c:v>
                </c:pt>
                <c:pt idx="15">
                  <c:v>3.9597979746446663</c:v>
                </c:pt>
                <c:pt idx="16">
                  <c:v>4.0816663263917103</c:v>
                </c:pt>
                <c:pt idx="17">
                  <c:v>4.2</c:v>
                </c:pt>
                <c:pt idx="18">
                  <c:v>4.3150898020782833</c:v>
                </c:pt>
                <c:pt idx="19">
                  <c:v>4.4271887242357311</c:v>
                </c:pt>
              </c:numCache>
            </c:numRef>
          </c:xVal>
          <c:yVal>
            <c:numRef>
              <c:f>Sheet1!$I$18:$I$37</c:f>
              <c:numCache>
                <c:formatCode>General</c:formatCode>
                <c:ptCount val="20"/>
                <c:pt idx="0">
                  <c:v>3.8800000000000002E-3</c:v>
                </c:pt>
                <c:pt idx="1">
                  <c:v>3.6099999999999999E-3</c:v>
                </c:pt>
                <c:pt idx="2">
                  <c:v>3.47E-3</c:v>
                </c:pt>
                <c:pt idx="3">
                  <c:v>3.3700000000000002E-3</c:v>
                </c:pt>
                <c:pt idx="4">
                  <c:v>3.29E-3</c:v>
                </c:pt>
                <c:pt idx="5">
                  <c:v>3.2299999999999998E-3</c:v>
                </c:pt>
                <c:pt idx="6">
                  <c:v>3.1800000000000001E-3</c:v>
                </c:pt>
                <c:pt idx="7">
                  <c:v>3.14E-3</c:v>
                </c:pt>
                <c:pt idx="8">
                  <c:v>3.0999999999999999E-3</c:v>
                </c:pt>
                <c:pt idx="9">
                  <c:v>3.0699999999999998E-3</c:v>
                </c:pt>
                <c:pt idx="10">
                  <c:v>3.0400000000000002E-3</c:v>
                </c:pt>
                <c:pt idx="11">
                  <c:v>3.0100000000000001E-3</c:v>
                </c:pt>
                <c:pt idx="12">
                  <c:v>2.99E-3</c:v>
                </c:pt>
                <c:pt idx="13">
                  <c:v>2.97E-3</c:v>
                </c:pt>
                <c:pt idx="14">
                  <c:v>2.9499999999999999E-3</c:v>
                </c:pt>
                <c:pt idx="15">
                  <c:v>2.9299999999999999E-3</c:v>
                </c:pt>
                <c:pt idx="16">
                  <c:v>2.9099999999999998E-3</c:v>
                </c:pt>
                <c:pt idx="17">
                  <c:v>2.8900000000000002E-3</c:v>
                </c:pt>
                <c:pt idx="18">
                  <c:v>2.8800000000000002E-3</c:v>
                </c:pt>
                <c:pt idx="19">
                  <c:v>2.8600000000000001E-3</c:v>
                </c:pt>
              </c:numCache>
            </c:numRef>
          </c:yVal>
          <c:smooth val="1"/>
          <c:extLst>
            <c:ext xmlns:c16="http://schemas.microsoft.com/office/drawing/2014/chart" uri="{C3380CC4-5D6E-409C-BE32-E72D297353CC}">
              <c16:uniqueId val="{00000000-31E0-6940-A6CE-9136DD4C25F0}"/>
            </c:ext>
          </c:extLst>
        </c:ser>
        <c:dLbls>
          <c:showLegendKey val="0"/>
          <c:showVal val="0"/>
          <c:showCatName val="0"/>
          <c:showSerName val="0"/>
          <c:showPercent val="0"/>
          <c:showBubbleSize val="0"/>
        </c:dLbls>
        <c:axId val="1603790016"/>
        <c:axId val="1593233232"/>
      </c:scatterChart>
      <c:scatterChart>
        <c:scatterStyle val="lineMarker"/>
        <c:varyColors val="0"/>
        <c:ser>
          <c:idx val="0"/>
          <c:order val="0"/>
          <c:tx>
            <c:v>Data</c:v>
          </c:tx>
          <c:spPr>
            <a:ln w="19050" cap="rnd">
              <a:noFill/>
              <a:round/>
            </a:ln>
            <a:effectLst/>
          </c:spPr>
          <c:marker>
            <c:symbol val="circle"/>
            <c:size val="5"/>
            <c:spPr>
              <a:solidFill>
                <a:schemeClr val="accent1"/>
              </a:solidFill>
              <a:ln w="9525">
                <a:solidFill>
                  <a:schemeClr val="accent1"/>
                </a:solidFill>
              </a:ln>
              <a:effectLst/>
            </c:spPr>
          </c:marker>
          <c:xVal>
            <c:numRef>
              <c:f>Sheet1!$I$2:$I$7</c:f>
              <c:numCache>
                <c:formatCode>General</c:formatCode>
                <c:ptCount val="6"/>
                <c:pt idx="0">
                  <c:v>0.82825116963394629</c:v>
                </c:pt>
                <c:pt idx="1">
                  <c:v>1.145949388062143</c:v>
                </c:pt>
                <c:pt idx="2">
                  <c:v>1.54</c:v>
                </c:pt>
                <c:pt idx="3">
                  <c:v>1.814607395554201</c:v>
                </c:pt>
                <c:pt idx="4">
                  <c:v>2.1913466179497938</c:v>
                </c:pt>
                <c:pt idx="5">
                  <c:v>3.2502922945482919</c:v>
                </c:pt>
              </c:numCache>
            </c:numRef>
          </c:xVal>
          <c:yVal>
            <c:numRef>
              <c:f>Sheet1!$J$2:$J$7</c:f>
              <c:numCache>
                <c:formatCode>General</c:formatCode>
                <c:ptCount val="6"/>
                <c:pt idx="0">
                  <c:v>2.3199999999999996E-3</c:v>
                </c:pt>
                <c:pt idx="1">
                  <c:v>2.1281250000000002E-3</c:v>
                </c:pt>
                <c:pt idx="2">
                  <c:v>2.0279999999999999E-3</c:v>
                </c:pt>
                <c:pt idx="3">
                  <c:v>1.8607999999999999E-3</c:v>
                </c:pt>
                <c:pt idx="4">
                  <c:v>1.7808000000000001E-3</c:v>
                </c:pt>
                <c:pt idx="5">
                  <c:v>1.6809999999999998E-3</c:v>
                </c:pt>
              </c:numCache>
            </c:numRef>
          </c:yVal>
          <c:smooth val="0"/>
          <c:extLst>
            <c:ext xmlns:c16="http://schemas.microsoft.com/office/drawing/2014/chart" uri="{C3380CC4-5D6E-409C-BE32-E72D297353CC}">
              <c16:uniqueId val="{00000001-31E0-6940-A6CE-9136DD4C25F0}"/>
            </c:ext>
          </c:extLst>
        </c:ser>
        <c:dLbls>
          <c:showLegendKey val="0"/>
          <c:showVal val="0"/>
          <c:showCatName val="0"/>
          <c:showSerName val="0"/>
          <c:showPercent val="0"/>
          <c:showBubbleSize val="0"/>
        </c:dLbls>
        <c:axId val="1603790016"/>
        <c:axId val="1593233232"/>
      </c:scatterChart>
      <c:valAx>
        <c:axId val="16037900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Velocity (v)</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93233232"/>
        <c:crosses val="autoZero"/>
        <c:crossBetween val="midCat"/>
      </c:valAx>
      <c:valAx>
        <c:axId val="1593233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t>Collision Time</a:t>
                </a:r>
                <a:r>
                  <a:rPr lang="en-US" sz="1600" baseline="0"/>
                  <a:t> (sec)</a:t>
                </a:r>
                <a:endParaRPr lang="en-US" sz="1600"/>
              </a:p>
            </c:rich>
          </c:tx>
          <c:layout>
            <c:manualLayout>
              <c:xMode val="edge"/>
              <c:yMode val="edge"/>
              <c:x val="1.0913190190803597E-2"/>
              <c:y val="0.3338954263104349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03790016"/>
        <c:crosses val="autoZero"/>
        <c:crossBetween val="midCat"/>
      </c:valAx>
      <c:spPr>
        <a:noFill/>
        <a:ln>
          <a:noFill/>
        </a:ln>
        <a:effectLst/>
      </c:spPr>
    </c:plotArea>
    <c:legend>
      <c:legendPos val="t"/>
      <c:layout>
        <c:manualLayout>
          <c:xMode val="edge"/>
          <c:yMode val="edge"/>
          <c:x val="0.58034423987293648"/>
          <c:y val="0.15094841063827366"/>
          <c:w val="0.28217449611083334"/>
          <c:h val="5.810343565733229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400" b="0" i="0" baseline="0" dirty="0">
                <a:effectLst/>
              </a:rPr>
              <a:t>Small Ball</a:t>
            </a:r>
            <a:endParaRPr lang="en-NZ" sz="2400" dirty="0">
              <a:effectLst/>
            </a:endParaRPr>
          </a:p>
          <a:p>
            <a:pPr>
              <a:defRPr sz="2000"/>
            </a:pPr>
            <a:r>
              <a:rPr lang="en-US" sz="2400" b="0" i="0" baseline="0" dirty="0">
                <a:effectLst/>
              </a:rPr>
              <a:t>Audio</a:t>
            </a:r>
            <a:endParaRPr lang="en-NZ" sz="2400" dirty="0">
              <a:effectLst/>
            </a:endParaRPr>
          </a:p>
        </c:rich>
      </c:tx>
      <c:layout>
        <c:manualLayout>
          <c:xMode val="edge"/>
          <c:yMode val="edge"/>
          <c:x val="0.45387357614954482"/>
          <c:y val="1.1063818680123549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788682163028758"/>
          <c:y val="0.13192204289380954"/>
          <c:w val="0.85286502140007536"/>
          <c:h val="0.76708591812763738"/>
        </c:manualLayout>
      </c:layout>
      <c:scatterChart>
        <c:scatterStyle val="smoothMarker"/>
        <c:varyColors val="0"/>
        <c:ser>
          <c:idx val="1"/>
          <c:order val="1"/>
          <c:tx>
            <c:v>Theorectical</c:v>
          </c:tx>
          <c:spPr>
            <a:ln w="19050" cap="rnd">
              <a:solidFill>
                <a:schemeClr val="accent2"/>
              </a:solidFill>
              <a:round/>
            </a:ln>
            <a:effectLst/>
          </c:spPr>
          <c:marker>
            <c:symbol val="none"/>
          </c:marker>
          <c:xVal>
            <c:numRef>
              <c:f>Sheet1!$L$2:$L$21</c:f>
              <c:numCache>
                <c:formatCode>General</c:formatCode>
                <c:ptCount val="20"/>
                <c:pt idx="0">
                  <c:v>0.98994899999999997</c:v>
                </c:pt>
                <c:pt idx="1">
                  <c:v>1.4</c:v>
                </c:pt>
                <c:pt idx="2">
                  <c:v>1.7146429999999999</c:v>
                </c:pt>
                <c:pt idx="3">
                  <c:v>1.9798990000000001</c:v>
                </c:pt>
                <c:pt idx="4">
                  <c:v>2.2135940000000001</c:v>
                </c:pt>
                <c:pt idx="5">
                  <c:v>2.424871</c:v>
                </c:pt>
                <c:pt idx="6">
                  <c:v>2.6191599999999999</c:v>
                </c:pt>
                <c:pt idx="7">
                  <c:v>2.8</c:v>
                </c:pt>
                <c:pt idx="8">
                  <c:v>2.9698479999999998</c:v>
                </c:pt>
                <c:pt idx="9">
                  <c:v>3.1304949999999998</c:v>
                </c:pt>
                <c:pt idx="10">
                  <c:v>3.2832910000000002</c:v>
                </c:pt>
                <c:pt idx="11">
                  <c:v>3.4292859999999998</c:v>
                </c:pt>
                <c:pt idx="12">
                  <c:v>3.5693139999999999</c:v>
                </c:pt>
                <c:pt idx="13">
                  <c:v>3.7040519999999999</c:v>
                </c:pt>
                <c:pt idx="14">
                  <c:v>3.8340580000000002</c:v>
                </c:pt>
                <c:pt idx="15">
                  <c:v>3.9597980000000002</c:v>
                </c:pt>
                <c:pt idx="16">
                  <c:v>4.0816660000000002</c:v>
                </c:pt>
                <c:pt idx="17">
                  <c:v>4.2</c:v>
                </c:pt>
                <c:pt idx="18">
                  <c:v>4.3150899999999996</c:v>
                </c:pt>
                <c:pt idx="19">
                  <c:v>4.4271890000000003</c:v>
                </c:pt>
              </c:numCache>
            </c:numRef>
          </c:xVal>
          <c:yVal>
            <c:numRef>
              <c:f>Sheet1!$K$2:$K$21</c:f>
              <c:numCache>
                <c:formatCode>General</c:formatCode>
                <c:ptCount val="20"/>
                <c:pt idx="0">
                  <c:v>3.5200000000000001E-3</c:v>
                </c:pt>
                <c:pt idx="1">
                  <c:v>3.2799999999999999E-3</c:v>
                </c:pt>
                <c:pt idx="2">
                  <c:v>3.15E-3</c:v>
                </c:pt>
                <c:pt idx="3">
                  <c:v>3.0599999999999998E-3</c:v>
                </c:pt>
                <c:pt idx="4">
                  <c:v>2.99E-3</c:v>
                </c:pt>
                <c:pt idx="5">
                  <c:v>2.9299999999999999E-3</c:v>
                </c:pt>
                <c:pt idx="6">
                  <c:v>2.8900000000000002E-3</c:v>
                </c:pt>
                <c:pt idx="7">
                  <c:v>2.8500000000000001E-3</c:v>
                </c:pt>
                <c:pt idx="8">
                  <c:v>2.82E-3</c:v>
                </c:pt>
                <c:pt idx="9">
                  <c:v>2.7899999999999999E-3</c:v>
                </c:pt>
                <c:pt idx="10">
                  <c:v>2.7599999999999999E-3</c:v>
                </c:pt>
                <c:pt idx="11">
                  <c:v>2.7399999999999998E-3</c:v>
                </c:pt>
                <c:pt idx="12">
                  <c:v>2.7100000000000002E-3</c:v>
                </c:pt>
                <c:pt idx="13">
                  <c:v>2.6900000000000001E-3</c:v>
                </c:pt>
                <c:pt idx="14">
                  <c:v>2.6800000000000001E-3</c:v>
                </c:pt>
                <c:pt idx="15">
                  <c:v>2.66E-3</c:v>
                </c:pt>
                <c:pt idx="16">
                  <c:v>2.64E-3</c:v>
                </c:pt>
                <c:pt idx="17">
                  <c:v>2.63E-3</c:v>
                </c:pt>
                <c:pt idx="18">
                  <c:v>2.6099999999999999E-3</c:v>
                </c:pt>
                <c:pt idx="19">
                  <c:v>2.5999999999999999E-3</c:v>
                </c:pt>
              </c:numCache>
            </c:numRef>
          </c:yVal>
          <c:smooth val="1"/>
          <c:extLst>
            <c:ext xmlns:c16="http://schemas.microsoft.com/office/drawing/2014/chart" uri="{C3380CC4-5D6E-409C-BE32-E72D297353CC}">
              <c16:uniqueId val="{00000000-238F-BB43-87F5-3BFA81EB770B}"/>
            </c:ext>
          </c:extLst>
        </c:ser>
        <c:dLbls>
          <c:showLegendKey val="0"/>
          <c:showVal val="0"/>
          <c:showCatName val="0"/>
          <c:showSerName val="0"/>
          <c:showPercent val="0"/>
          <c:showBubbleSize val="0"/>
        </c:dLbls>
        <c:axId val="1591059744"/>
        <c:axId val="1607676032"/>
      </c:scatterChart>
      <c:scatterChart>
        <c:scatterStyle val="lineMarker"/>
        <c:varyColors val="0"/>
        <c:ser>
          <c:idx val="0"/>
          <c:order val="0"/>
          <c:tx>
            <c:v>Small Ball Data</c:v>
          </c:tx>
          <c:spPr>
            <a:ln w="25400" cap="rnd">
              <a:noFill/>
              <a:round/>
            </a:ln>
            <a:effectLst/>
          </c:spPr>
          <c:marker>
            <c:symbol val="circle"/>
            <c:size val="5"/>
            <c:spPr>
              <a:solidFill>
                <a:schemeClr val="accent1"/>
              </a:solidFill>
              <a:ln w="9525">
                <a:solidFill>
                  <a:schemeClr val="accent1"/>
                </a:solidFill>
              </a:ln>
              <a:effectLst/>
            </c:spPr>
          </c:marker>
          <c:xVal>
            <c:numRef>
              <c:f>Sheet1!$G$2:$G$21</c:f>
              <c:numCache>
                <c:formatCode>General</c:formatCode>
                <c:ptCount val="20"/>
                <c:pt idx="0">
                  <c:v>0.98994949366116658</c:v>
                </c:pt>
                <c:pt idx="1">
                  <c:v>1.4000000000000001</c:v>
                </c:pt>
                <c:pt idx="2">
                  <c:v>1.7146428199482247</c:v>
                </c:pt>
                <c:pt idx="3">
                  <c:v>1.9798989873223332</c:v>
                </c:pt>
                <c:pt idx="4">
                  <c:v>2.2135943621178655</c:v>
                </c:pt>
                <c:pt idx="5">
                  <c:v>2.4248711305964283</c:v>
                </c:pt>
                <c:pt idx="6">
                  <c:v>2.6191601707417589</c:v>
                </c:pt>
                <c:pt idx="7">
                  <c:v>2.8000000000000003</c:v>
                </c:pt>
                <c:pt idx="8">
                  <c:v>2.9698484809834995</c:v>
                </c:pt>
                <c:pt idx="9">
                  <c:v>3.1304951684997055</c:v>
                </c:pt>
                <c:pt idx="10">
                  <c:v>3.2832910318764008</c:v>
                </c:pt>
                <c:pt idx="11">
                  <c:v>3.4292856398964493</c:v>
                </c:pt>
                <c:pt idx="12">
                  <c:v>3.5693136595149495</c:v>
                </c:pt>
                <c:pt idx="13">
                  <c:v>3.7040518354904268</c:v>
                </c:pt>
                <c:pt idx="14">
                  <c:v>3.8340579025361627</c:v>
                </c:pt>
                <c:pt idx="15">
                  <c:v>3.9597979746446663</c:v>
                </c:pt>
                <c:pt idx="16">
                  <c:v>4.0816663263917103</c:v>
                </c:pt>
                <c:pt idx="17">
                  <c:v>4.2</c:v>
                </c:pt>
                <c:pt idx="18">
                  <c:v>4.3150898020782833</c:v>
                </c:pt>
                <c:pt idx="19">
                  <c:v>4.4271887242357311</c:v>
                </c:pt>
              </c:numCache>
            </c:numRef>
          </c:xVal>
          <c:yVal>
            <c:numRef>
              <c:f>Sheet1!$F$2:$F$21</c:f>
              <c:numCache>
                <c:formatCode>General</c:formatCode>
                <c:ptCount val="20"/>
                <c:pt idx="0">
                  <c:v>2.9024943310657593E-3</c:v>
                </c:pt>
                <c:pt idx="1">
                  <c:v>2.766439909297052E-3</c:v>
                </c:pt>
                <c:pt idx="2">
                  <c:v>2.7380952380952383E-3</c:v>
                </c:pt>
                <c:pt idx="3">
                  <c:v>2.4988662131519273E-3</c:v>
                </c:pt>
                <c:pt idx="4">
                  <c:v>2.3945578231292517E-3</c:v>
                </c:pt>
                <c:pt idx="5">
                  <c:v>2.3582766439909299E-3</c:v>
                </c:pt>
                <c:pt idx="6">
                  <c:v>2.3310657596371884E-3</c:v>
                </c:pt>
                <c:pt idx="7">
                  <c:v>2.3265306122448983E-3</c:v>
                </c:pt>
                <c:pt idx="8">
                  <c:v>2.2857142857142859E-3</c:v>
                </c:pt>
                <c:pt idx="9">
                  <c:v>2.2539682539682538E-3</c:v>
                </c:pt>
                <c:pt idx="10">
                  <c:v>2.1360544217687077E-3</c:v>
                </c:pt>
                <c:pt idx="11">
                  <c:v>2.2086167800453517E-3</c:v>
                </c:pt>
                <c:pt idx="12">
                  <c:v>2.1496598639455787E-3</c:v>
                </c:pt>
                <c:pt idx="13">
                  <c:v>2.0997732426303851E-3</c:v>
                </c:pt>
                <c:pt idx="14">
                  <c:v>2.1179138321995462E-3</c:v>
                </c:pt>
                <c:pt idx="15">
                  <c:v>2.086167800453515E-3</c:v>
                </c:pt>
                <c:pt idx="16">
                  <c:v>2.0589569160997731E-3</c:v>
                </c:pt>
                <c:pt idx="17">
                  <c:v>1.9229024943310657E-3</c:v>
                </c:pt>
                <c:pt idx="18">
                  <c:v>1.9183673469387757E-3</c:v>
                </c:pt>
                <c:pt idx="19">
                  <c:v>1.868480725623583E-3</c:v>
                </c:pt>
              </c:numCache>
            </c:numRef>
          </c:yVal>
          <c:smooth val="0"/>
          <c:extLst>
            <c:ext xmlns:c16="http://schemas.microsoft.com/office/drawing/2014/chart" uri="{C3380CC4-5D6E-409C-BE32-E72D297353CC}">
              <c16:uniqueId val="{00000001-238F-BB43-87F5-3BFA81EB770B}"/>
            </c:ext>
          </c:extLst>
        </c:ser>
        <c:dLbls>
          <c:showLegendKey val="0"/>
          <c:showVal val="0"/>
          <c:showCatName val="0"/>
          <c:showSerName val="0"/>
          <c:showPercent val="0"/>
          <c:showBubbleSize val="0"/>
        </c:dLbls>
        <c:axId val="1591059744"/>
        <c:axId val="1607676032"/>
      </c:scatterChart>
      <c:valAx>
        <c:axId val="15910597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Velocity (V)</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07676032"/>
        <c:crosses val="autoZero"/>
        <c:crossBetween val="midCat"/>
        <c:majorUnit val="0.5"/>
      </c:valAx>
      <c:valAx>
        <c:axId val="1607676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Collision Time</a:t>
                </a:r>
                <a:r>
                  <a:rPr lang="en-US" sz="1800" baseline="0"/>
                  <a:t> (sec)</a:t>
                </a:r>
              </a:p>
            </c:rich>
          </c:tx>
          <c:layout>
            <c:manualLayout>
              <c:xMode val="edge"/>
              <c:yMode val="edge"/>
              <c:x val="8.9828659691605691E-3"/>
              <c:y val="0.28323073900226348"/>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91059744"/>
        <c:crosses val="autoZero"/>
        <c:crossBetween val="midCat"/>
      </c:valAx>
      <c:spPr>
        <a:noFill/>
        <a:ln>
          <a:noFill/>
        </a:ln>
        <a:effectLst/>
      </c:spPr>
    </c:plotArea>
    <c:legend>
      <c:legendPos val="r"/>
      <c:layout>
        <c:manualLayout>
          <c:xMode val="edge"/>
          <c:yMode val="edge"/>
          <c:x val="0.73080074759739799"/>
          <c:y val="0.16362378735807198"/>
          <c:w val="0.20264322385619038"/>
          <c:h val="0.1962210058569502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aseline="0" dirty="0"/>
              <a:t>Big Ball</a:t>
            </a:r>
          </a:p>
          <a:p>
            <a:pPr>
              <a:defRPr sz="2400" b="0" i="0" u="none" strike="noStrike" kern="1200" spc="0" baseline="0">
                <a:solidFill>
                  <a:schemeClr val="tx1">
                    <a:lumMod val="65000"/>
                    <a:lumOff val="35000"/>
                  </a:schemeClr>
                </a:solidFill>
                <a:latin typeface="+mn-lt"/>
                <a:ea typeface="+mn-ea"/>
                <a:cs typeface="+mn-cs"/>
              </a:defRPr>
            </a:pPr>
            <a:r>
              <a:rPr lang="en-US" sz="2400" baseline="0" dirty="0"/>
              <a:t>Audio</a:t>
            </a:r>
            <a:endParaRPr lang="en-US" sz="2400" dirty="0"/>
          </a:p>
        </c:rich>
      </c:tx>
      <c:layout>
        <c:manualLayout>
          <c:xMode val="edge"/>
          <c:yMode val="edge"/>
          <c:x val="0.47868915996044509"/>
          <c:y val="0"/>
        </c:manualLayout>
      </c:layout>
      <c:overlay val="0"/>
      <c:spPr>
        <a:noFill/>
        <a:ln>
          <a:noFill/>
        </a:ln>
        <a:effectLst/>
      </c:spPr>
    </c:title>
    <c:autoTitleDeleted val="0"/>
    <c:plotArea>
      <c:layout>
        <c:manualLayout>
          <c:layoutTarget val="inner"/>
          <c:xMode val="edge"/>
          <c:yMode val="edge"/>
          <c:x val="0.10854603948133444"/>
          <c:y val="0.11777220427641531"/>
          <c:w val="0.86289548851098674"/>
          <c:h val="0.78337603197737515"/>
        </c:manualLayout>
      </c:layout>
      <c:scatterChart>
        <c:scatterStyle val="lineMarker"/>
        <c:varyColors val="0"/>
        <c:ser>
          <c:idx val="0"/>
          <c:order val="0"/>
          <c:tx>
            <c:v>Big Ball Data</c:v>
          </c:tx>
          <c:spPr>
            <a:ln w="19050">
              <a:noFill/>
            </a:ln>
          </c:spPr>
          <c:xVal>
            <c:numRef>
              <c:f>Sheet1!$F$2:$F$21</c:f>
              <c:numCache>
                <c:formatCode>General</c:formatCode>
                <c:ptCount val="20"/>
                <c:pt idx="0">
                  <c:v>0.98994949366116658</c:v>
                </c:pt>
                <c:pt idx="1">
                  <c:v>1.4000000000000001</c:v>
                </c:pt>
                <c:pt idx="2">
                  <c:v>1.7146428199482247</c:v>
                </c:pt>
                <c:pt idx="3">
                  <c:v>1.9798989873223332</c:v>
                </c:pt>
                <c:pt idx="4">
                  <c:v>2.2135943621178655</c:v>
                </c:pt>
                <c:pt idx="5">
                  <c:v>2.4248711305964283</c:v>
                </c:pt>
                <c:pt idx="6">
                  <c:v>2.6191601707417589</c:v>
                </c:pt>
                <c:pt idx="7">
                  <c:v>2.8000000000000003</c:v>
                </c:pt>
                <c:pt idx="8">
                  <c:v>2.9698484809834995</c:v>
                </c:pt>
                <c:pt idx="9">
                  <c:v>3.1304951684997055</c:v>
                </c:pt>
                <c:pt idx="10">
                  <c:v>3.2832910318764008</c:v>
                </c:pt>
                <c:pt idx="11">
                  <c:v>3.4292856398964493</c:v>
                </c:pt>
                <c:pt idx="12">
                  <c:v>3.5693136595149495</c:v>
                </c:pt>
                <c:pt idx="13">
                  <c:v>3.7040518354904268</c:v>
                </c:pt>
                <c:pt idx="14">
                  <c:v>3.8340579025361627</c:v>
                </c:pt>
                <c:pt idx="15">
                  <c:v>3.9597979746446663</c:v>
                </c:pt>
                <c:pt idx="16">
                  <c:v>4.0816663263917103</c:v>
                </c:pt>
                <c:pt idx="17">
                  <c:v>4.2</c:v>
                </c:pt>
                <c:pt idx="18">
                  <c:v>4.3150898020782833</c:v>
                </c:pt>
                <c:pt idx="19">
                  <c:v>4.4271887242357311</c:v>
                </c:pt>
              </c:numCache>
            </c:numRef>
          </c:xVal>
          <c:yVal>
            <c:numRef>
              <c:f>Sheet1!$G$2:$G$21</c:f>
              <c:numCache>
                <c:formatCode>General</c:formatCode>
                <c:ptCount val="20"/>
                <c:pt idx="0">
                  <c:v>2.8344671201814059E-3</c:v>
                </c:pt>
                <c:pt idx="1">
                  <c:v>2.7029478458049888E-3</c:v>
                </c:pt>
                <c:pt idx="2">
                  <c:v>2.5532879818594106E-3</c:v>
                </c:pt>
                <c:pt idx="3">
                  <c:v>2.4263038548752833E-3</c:v>
                </c:pt>
                <c:pt idx="4">
                  <c:v>2.4126984126984128E-3</c:v>
                </c:pt>
                <c:pt idx="5">
                  <c:v>2.4149659863945579E-3</c:v>
                </c:pt>
                <c:pt idx="6">
                  <c:v>2.3854875283446713E-3</c:v>
                </c:pt>
                <c:pt idx="7">
                  <c:v>2.4535147392290247E-3</c:v>
                </c:pt>
                <c:pt idx="8">
                  <c:v>2.3854875283446709E-3</c:v>
                </c:pt>
                <c:pt idx="9">
                  <c:v>2.4444444444444444E-3</c:v>
                </c:pt>
                <c:pt idx="10">
                  <c:v>2.417233560090703E-3</c:v>
                </c:pt>
                <c:pt idx="11">
                  <c:v>2.3129251700680273E-3</c:v>
                </c:pt>
                <c:pt idx="12">
                  <c:v>2.3265306122448983E-3</c:v>
                </c:pt>
                <c:pt idx="13">
                  <c:v>2.3537414965986393E-3</c:v>
                </c:pt>
                <c:pt idx="14">
                  <c:v>2.3129251700680273E-3</c:v>
                </c:pt>
                <c:pt idx="15">
                  <c:v>2.2131519274376419E-3</c:v>
                </c:pt>
                <c:pt idx="16">
                  <c:v>2.1541950113378684E-3</c:v>
                </c:pt>
                <c:pt idx="17">
                  <c:v>2.1269841269841269E-3</c:v>
                </c:pt>
                <c:pt idx="18">
                  <c:v>2.0362811791383223E-3</c:v>
                </c:pt>
                <c:pt idx="19">
                  <c:v>2.0544217687074829E-3</c:v>
                </c:pt>
              </c:numCache>
            </c:numRef>
          </c:yVal>
          <c:smooth val="0"/>
          <c:extLst>
            <c:ext xmlns:c16="http://schemas.microsoft.com/office/drawing/2014/chart" uri="{C3380CC4-5D6E-409C-BE32-E72D297353CC}">
              <c16:uniqueId val="{00000000-03F7-B344-B9E1-CA57BC511F8A}"/>
            </c:ext>
          </c:extLst>
        </c:ser>
        <c:dLbls>
          <c:showLegendKey val="0"/>
          <c:showVal val="0"/>
          <c:showCatName val="0"/>
          <c:showSerName val="0"/>
          <c:showPercent val="0"/>
          <c:showBubbleSize val="0"/>
        </c:dLbls>
        <c:axId val="662917775"/>
        <c:axId val="654587791"/>
      </c:scatterChart>
      <c:scatterChart>
        <c:scatterStyle val="smoothMarker"/>
        <c:varyColors val="0"/>
        <c:ser>
          <c:idx val="1"/>
          <c:order val="1"/>
          <c:tx>
            <c:v>Theoretical</c:v>
          </c:tx>
          <c:marker>
            <c:symbol val="none"/>
          </c:marker>
          <c:xVal>
            <c:numRef>
              <c:f>Sheet1!$F$2:$F$21</c:f>
              <c:numCache>
                <c:formatCode>General</c:formatCode>
                <c:ptCount val="20"/>
                <c:pt idx="0">
                  <c:v>0.98994949366116658</c:v>
                </c:pt>
                <c:pt idx="1">
                  <c:v>1.4000000000000001</c:v>
                </c:pt>
                <c:pt idx="2">
                  <c:v>1.7146428199482247</c:v>
                </c:pt>
                <c:pt idx="3">
                  <c:v>1.9798989873223332</c:v>
                </c:pt>
                <c:pt idx="4">
                  <c:v>2.2135943621178655</c:v>
                </c:pt>
                <c:pt idx="5">
                  <c:v>2.4248711305964283</c:v>
                </c:pt>
                <c:pt idx="6">
                  <c:v>2.6191601707417589</c:v>
                </c:pt>
                <c:pt idx="7">
                  <c:v>2.8000000000000003</c:v>
                </c:pt>
                <c:pt idx="8">
                  <c:v>2.9698484809834995</c:v>
                </c:pt>
                <c:pt idx="9">
                  <c:v>3.1304951684997055</c:v>
                </c:pt>
                <c:pt idx="10">
                  <c:v>3.2832910318764008</c:v>
                </c:pt>
                <c:pt idx="11">
                  <c:v>3.4292856398964493</c:v>
                </c:pt>
                <c:pt idx="12">
                  <c:v>3.5693136595149495</c:v>
                </c:pt>
                <c:pt idx="13">
                  <c:v>3.7040518354904268</c:v>
                </c:pt>
                <c:pt idx="14">
                  <c:v>3.8340579025361627</c:v>
                </c:pt>
                <c:pt idx="15">
                  <c:v>3.9597979746446663</c:v>
                </c:pt>
                <c:pt idx="16">
                  <c:v>4.0816663263917103</c:v>
                </c:pt>
                <c:pt idx="17">
                  <c:v>4.2</c:v>
                </c:pt>
                <c:pt idx="18">
                  <c:v>4.3150898020782833</c:v>
                </c:pt>
                <c:pt idx="19">
                  <c:v>4.4271887242357311</c:v>
                </c:pt>
              </c:numCache>
            </c:numRef>
          </c:xVal>
          <c:yVal>
            <c:numRef>
              <c:f>Sheet1!$H$2:$H$21</c:f>
              <c:numCache>
                <c:formatCode>General</c:formatCode>
                <c:ptCount val="20"/>
                <c:pt idx="0">
                  <c:v>3.8800000000000002E-3</c:v>
                </c:pt>
                <c:pt idx="1">
                  <c:v>3.6099999999999999E-3</c:v>
                </c:pt>
                <c:pt idx="2">
                  <c:v>3.47E-3</c:v>
                </c:pt>
                <c:pt idx="3">
                  <c:v>3.3700000000000002E-3</c:v>
                </c:pt>
                <c:pt idx="4">
                  <c:v>3.29E-3</c:v>
                </c:pt>
                <c:pt idx="5">
                  <c:v>3.2299999999999998E-3</c:v>
                </c:pt>
                <c:pt idx="6">
                  <c:v>3.1800000000000001E-3</c:v>
                </c:pt>
                <c:pt idx="7">
                  <c:v>3.14E-3</c:v>
                </c:pt>
                <c:pt idx="8">
                  <c:v>3.0999999999999999E-3</c:v>
                </c:pt>
                <c:pt idx="9">
                  <c:v>3.0699999999999998E-3</c:v>
                </c:pt>
                <c:pt idx="10">
                  <c:v>3.0400000000000002E-3</c:v>
                </c:pt>
                <c:pt idx="11">
                  <c:v>3.0100000000000001E-3</c:v>
                </c:pt>
                <c:pt idx="12">
                  <c:v>2.99E-3</c:v>
                </c:pt>
                <c:pt idx="13">
                  <c:v>2.97E-3</c:v>
                </c:pt>
                <c:pt idx="14">
                  <c:v>2.9499999999999999E-3</c:v>
                </c:pt>
                <c:pt idx="15">
                  <c:v>2.9299999999999999E-3</c:v>
                </c:pt>
                <c:pt idx="16">
                  <c:v>2.9099999999999998E-3</c:v>
                </c:pt>
                <c:pt idx="17">
                  <c:v>2.8900000000000002E-3</c:v>
                </c:pt>
                <c:pt idx="18">
                  <c:v>2.8800000000000002E-3</c:v>
                </c:pt>
                <c:pt idx="19">
                  <c:v>2.8600000000000001E-3</c:v>
                </c:pt>
              </c:numCache>
            </c:numRef>
          </c:yVal>
          <c:smooth val="1"/>
          <c:extLst>
            <c:ext xmlns:c16="http://schemas.microsoft.com/office/drawing/2014/chart" uri="{C3380CC4-5D6E-409C-BE32-E72D297353CC}">
              <c16:uniqueId val="{00000001-03F7-B344-B9E1-CA57BC511F8A}"/>
            </c:ext>
          </c:extLst>
        </c:ser>
        <c:dLbls>
          <c:showLegendKey val="0"/>
          <c:showVal val="0"/>
          <c:showCatName val="0"/>
          <c:showSerName val="0"/>
          <c:showPercent val="0"/>
          <c:showBubbleSize val="0"/>
        </c:dLbls>
        <c:axId val="662917775"/>
        <c:axId val="654587791"/>
      </c:scatterChart>
      <c:valAx>
        <c:axId val="66291777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Velocity (V)</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54587791"/>
        <c:crosses val="autoZero"/>
        <c:crossBetween val="midCat"/>
      </c:valAx>
      <c:valAx>
        <c:axId val="6545877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Collision</a:t>
                </a:r>
                <a:r>
                  <a:rPr lang="en-US" sz="1800" baseline="0"/>
                  <a:t> time (sec)</a:t>
                </a:r>
                <a:endParaRPr lang="en-US" sz="1800"/>
              </a:p>
            </c:rich>
          </c:tx>
          <c:layout>
            <c:manualLayout>
              <c:xMode val="edge"/>
              <c:yMode val="edge"/>
              <c:x val="6.1032695265060945E-3"/>
              <c:y val="0.36329016625375199"/>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62917775"/>
        <c:crosses val="autoZero"/>
        <c:crossBetween val="midCat"/>
      </c:valAx>
    </c:plotArea>
    <c:legend>
      <c:legendPos val="r"/>
      <c:layout>
        <c:manualLayout>
          <c:xMode val="edge"/>
          <c:yMode val="edge"/>
          <c:x val="0.68456162765895234"/>
          <c:y val="0.16106377466418351"/>
          <c:w val="0.16995407307711297"/>
          <c:h val="0.1512534316190133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solidFill>
      <a:schemeClr val="bg1"/>
    </a:solidFill>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600" dirty="0"/>
              <a:t>Small</a:t>
            </a:r>
            <a:r>
              <a:rPr lang="en-US" sz="2600" baseline="0" dirty="0"/>
              <a:t> Ball</a:t>
            </a:r>
          </a:p>
          <a:p>
            <a:pPr>
              <a:defRPr sz="1400" b="0" i="0" u="none" strike="noStrike" kern="1200" spc="0" baseline="0">
                <a:solidFill>
                  <a:schemeClr val="tx1">
                    <a:lumMod val="65000"/>
                    <a:lumOff val="35000"/>
                  </a:schemeClr>
                </a:solidFill>
                <a:latin typeface="+mn-lt"/>
                <a:ea typeface="+mn-ea"/>
                <a:cs typeface="+mn-cs"/>
              </a:defRPr>
            </a:pPr>
            <a:r>
              <a:rPr lang="en-US" sz="2600" baseline="0" dirty="0"/>
              <a:t>High Speed Camera</a:t>
            </a:r>
            <a:endParaRPr lang="en-US" sz="2600" dirty="0"/>
          </a:p>
        </c:rich>
      </c:tx>
      <c:layout>
        <c:manualLayout>
          <c:xMode val="edge"/>
          <c:yMode val="edge"/>
          <c:x val="0.32509183587139073"/>
          <c:y val="2.0955881928290954E-3"/>
        </c:manualLayout>
      </c:layout>
      <c:overlay val="0"/>
      <c:spPr>
        <a:noFill/>
        <a:ln>
          <a:noFill/>
        </a:ln>
        <a:effectLst/>
      </c:spPr>
    </c:title>
    <c:autoTitleDeleted val="0"/>
    <c:plotArea>
      <c:layout>
        <c:manualLayout>
          <c:layoutTarget val="inner"/>
          <c:xMode val="edge"/>
          <c:yMode val="edge"/>
          <c:x val="0.12493775508860094"/>
          <c:y val="0.14253132623504855"/>
          <c:w val="0.85234074372242019"/>
          <c:h val="0.75658440886196665"/>
        </c:manualLayout>
      </c:layout>
      <c:scatterChart>
        <c:scatterStyle val="smoothMarker"/>
        <c:varyColors val="0"/>
        <c:ser>
          <c:idx val="1"/>
          <c:order val="3"/>
          <c:tx>
            <c:v>Theoretical</c:v>
          </c:tx>
          <c:spPr>
            <a:ln w="19050" cap="rnd">
              <a:solidFill>
                <a:schemeClr val="accent2"/>
              </a:solidFill>
              <a:round/>
            </a:ln>
            <a:effectLst/>
          </c:spPr>
          <c:marker>
            <c:symbol val="none"/>
          </c:marker>
          <c:xVal>
            <c:numRef>
              <c:f>Sheet1!$M$2:$M$21</c:f>
              <c:numCache>
                <c:formatCode>General</c:formatCode>
                <c:ptCount val="20"/>
                <c:pt idx="0">
                  <c:v>0.98994949366116658</c:v>
                </c:pt>
                <c:pt idx="1">
                  <c:v>1.4000000000000001</c:v>
                </c:pt>
                <c:pt idx="2">
                  <c:v>1.7146428199482247</c:v>
                </c:pt>
                <c:pt idx="3">
                  <c:v>1.9798989873223332</c:v>
                </c:pt>
                <c:pt idx="4">
                  <c:v>2.2135943621178655</c:v>
                </c:pt>
                <c:pt idx="5">
                  <c:v>2.4248711305964283</c:v>
                </c:pt>
                <c:pt idx="6">
                  <c:v>2.6191601707417589</c:v>
                </c:pt>
                <c:pt idx="7">
                  <c:v>2.8000000000000003</c:v>
                </c:pt>
                <c:pt idx="8">
                  <c:v>2.9698484809834995</c:v>
                </c:pt>
                <c:pt idx="9">
                  <c:v>3.1304951684997055</c:v>
                </c:pt>
                <c:pt idx="10">
                  <c:v>3.2832910318764008</c:v>
                </c:pt>
                <c:pt idx="11">
                  <c:v>3.4292856398964493</c:v>
                </c:pt>
                <c:pt idx="12">
                  <c:v>3.5693136595149495</c:v>
                </c:pt>
                <c:pt idx="13">
                  <c:v>3.7040518354904268</c:v>
                </c:pt>
                <c:pt idx="14">
                  <c:v>3.8340579025361627</c:v>
                </c:pt>
                <c:pt idx="15">
                  <c:v>3.9597979746446663</c:v>
                </c:pt>
                <c:pt idx="16">
                  <c:v>4.0816663263917103</c:v>
                </c:pt>
                <c:pt idx="17">
                  <c:v>4.2</c:v>
                </c:pt>
                <c:pt idx="18">
                  <c:v>4.3150898020782833</c:v>
                </c:pt>
                <c:pt idx="19">
                  <c:v>4.4271887242357311</c:v>
                </c:pt>
              </c:numCache>
            </c:numRef>
          </c:xVal>
          <c:yVal>
            <c:numRef>
              <c:f>Sheet1!$L$2:$L$21</c:f>
              <c:numCache>
                <c:formatCode>General</c:formatCode>
                <c:ptCount val="20"/>
                <c:pt idx="0">
                  <c:v>3.5200000000000001E-3</c:v>
                </c:pt>
                <c:pt idx="1">
                  <c:v>3.2799999999999999E-3</c:v>
                </c:pt>
                <c:pt idx="2">
                  <c:v>3.15E-3</c:v>
                </c:pt>
                <c:pt idx="3">
                  <c:v>3.0599999999999998E-3</c:v>
                </c:pt>
                <c:pt idx="4">
                  <c:v>2.99E-3</c:v>
                </c:pt>
                <c:pt idx="5">
                  <c:v>2.9299999999999999E-3</c:v>
                </c:pt>
                <c:pt idx="6">
                  <c:v>2.8900000000000002E-3</c:v>
                </c:pt>
                <c:pt idx="7">
                  <c:v>2.8500000000000001E-3</c:v>
                </c:pt>
                <c:pt idx="8">
                  <c:v>2.82E-3</c:v>
                </c:pt>
                <c:pt idx="9">
                  <c:v>2.7899999999999999E-3</c:v>
                </c:pt>
                <c:pt idx="10">
                  <c:v>2.7599999999999999E-3</c:v>
                </c:pt>
                <c:pt idx="11">
                  <c:v>2.7399999999999998E-3</c:v>
                </c:pt>
                <c:pt idx="12">
                  <c:v>2.7100000000000002E-3</c:v>
                </c:pt>
                <c:pt idx="13">
                  <c:v>2.6900000000000001E-3</c:v>
                </c:pt>
                <c:pt idx="14">
                  <c:v>2.6800000000000001E-3</c:v>
                </c:pt>
                <c:pt idx="15">
                  <c:v>2.66E-3</c:v>
                </c:pt>
                <c:pt idx="16">
                  <c:v>2.64E-3</c:v>
                </c:pt>
                <c:pt idx="17">
                  <c:v>2.63E-3</c:v>
                </c:pt>
                <c:pt idx="18">
                  <c:v>2.6099999999999999E-3</c:v>
                </c:pt>
                <c:pt idx="19">
                  <c:v>2.5999999999999999E-3</c:v>
                </c:pt>
              </c:numCache>
            </c:numRef>
          </c:yVal>
          <c:smooth val="1"/>
          <c:extLst>
            <c:ext xmlns:c16="http://schemas.microsoft.com/office/drawing/2014/chart" uri="{C3380CC4-5D6E-409C-BE32-E72D297353CC}">
              <c16:uniqueId val="{00000000-2803-054F-A054-9A4997205BED}"/>
            </c:ext>
          </c:extLst>
        </c:ser>
        <c:dLbls>
          <c:showLegendKey val="0"/>
          <c:showVal val="0"/>
          <c:showCatName val="0"/>
          <c:showSerName val="0"/>
          <c:showPercent val="0"/>
          <c:showBubbleSize val="0"/>
        </c:dLbls>
        <c:axId val="633855599"/>
        <c:axId val="633857295"/>
        <c:extLst>
          <c:ext xmlns:c15="http://schemas.microsoft.com/office/drawing/2012/chart" uri="{02D57815-91ED-43cb-92C2-25804820EDAC}">
            <c15:filteredScatterSeries>
              <c15:ser>
                <c:idx val="2"/>
                <c:order val="0"/>
                <c:marker>
                  <c:symbol val="none"/>
                </c:marker>
                <c:xVal>
                  <c:numRef>
                    <c:extLst>
                      <c:ext uri="{02D57815-91ED-43cb-92C2-25804820EDAC}">
                        <c15:formulaRef>
                          <c15:sqref>Sheet1!$M$2:$M$21</c15:sqref>
                        </c15:formulaRef>
                      </c:ext>
                    </c:extLst>
                    <c:numCache>
                      <c:formatCode>General</c:formatCode>
                      <c:ptCount val="20"/>
                      <c:pt idx="0">
                        <c:v>0.98994949366116658</c:v>
                      </c:pt>
                      <c:pt idx="1">
                        <c:v>1.4000000000000001</c:v>
                      </c:pt>
                      <c:pt idx="2">
                        <c:v>1.7146428199482247</c:v>
                      </c:pt>
                      <c:pt idx="3">
                        <c:v>1.9798989873223332</c:v>
                      </c:pt>
                      <c:pt idx="4">
                        <c:v>2.2135943621178655</c:v>
                      </c:pt>
                      <c:pt idx="5">
                        <c:v>2.4248711305964283</c:v>
                      </c:pt>
                      <c:pt idx="6">
                        <c:v>2.6191601707417589</c:v>
                      </c:pt>
                      <c:pt idx="7">
                        <c:v>2.8000000000000003</c:v>
                      </c:pt>
                      <c:pt idx="8">
                        <c:v>2.9698484809834995</c:v>
                      </c:pt>
                      <c:pt idx="9">
                        <c:v>3.1304951684997055</c:v>
                      </c:pt>
                      <c:pt idx="10">
                        <c:v>3.2832910318764008</c:v>
                      </c:pt>
                      <c:pt idx="11">
                        <c:v>3.4292856398964493</c:v>
                      </c:pt>
                      <c:pt idx="12">
                        <c:v>3.5693136595149495</c:v>
                      </c:pt>
                      <c:pt idx="13">
                        <c:v>3.7040518354904268</c:v>
                      </c:pt>
                      <c:pt idx="14">
                        <c:v>3.8340579025361627</c:v>
                      </c:pt>
                      <c:pt idx="15">
                        <c:v>3.9597979746446663</c:v>
                      </c:pt>
                      <c:pt idx="16">
                        <c:v>4.0816663263917103</c:v>
                      </c:pt>
                      <c:pt idx="17">
                        <c:v>4.2</c:v>
                      </c:pt>
                      <c:pt idx="18">
                        <c:v>4.3150898020782833</c:v>
                      </c:pt>
                      <c:pt idx="19">
                        <c:v>4.4271887242357311</c:v>
                      </c:pt>
                    </c:numCache>
                  </c:numRef>
                </c:xVal>
                <c:yVal>
                  <c:numRef>
                    <c:extLst>
                      <c:ext uri="{02D57815-91ED-43cb-92C2-25804820EDAC}">
                        <c15:formulaRef>
                          <c15:sqref>Sheet1!$L$2:$L$21</c15:sqref>
                        </c15:formulaRef>
                      </c:ext>
                    </c:extLst>
                    <c:numCache>
                      <c:formatCode>General</c:formatCode>
                      <c:ptCount val="20"/>
                      <c:pt idx="0">
                        <c:v>3.5200000000000001E-3</c:v>
                      </c:pt>
                      <c:pt idx="1">
                        <c:v>3.2799999999999999E-3</c:v>
                      </c:pt>
                      <c:pt idx="2">
                        <c:v>3.15E-3</c:v>
                      </c:pt>
                      <c:pt idx="3">
                        <c:v>3.0599999999999998E-3</c:v>
                      </c:pt>
                      <c:pt idx="4">
                        <c:v>2.99E-3</c:v>
                      </c:pt>
                      <c:pt idx="5">
                        <c:v>2.9299999999999999E-3</c:v>
                      </c:pt>
                      <c:pt idx="6">
                        <c:v>2.8900000000000002E-3</c:v>
                      </c:pt>
                      <c:pt idx="7">
                        <c:v>2.8500000000000001E-3</c:v>
                      </c:pt>
                      <c:pt idx="8">
                        <c:v>2.82E-3</c:v>
                      </c:pt>
                      <c:pt idx="9">
                        <c:v>2.7899999999999999E-3</c:v>
                      </c:pt>
                      <c:pt idx="10">
                        <c:v>2.7599999999999999E-3</c:v>
                      </c:pt>
                      <c:pt idx="11">
                        <c:v>2.7399999999999998E-3</c:v>
                      </c:pt>
                      <c:pt idx="12">
                        <c:v>2.7100000000000002E-3</c:v>
                      </c:pt>
                      <c:pt idx="13">
                        <c:v>2.6900000000000001E-3</c:v>
                      </c:pt>
                      <c:pt idx="14">
                        <c:v>2.6800000000000001E-3</c:v>
                      </c:pt>
                      <c:pt idx="15">
                        <c:v>2.66E-3</c:v>
                      </c:pt>
                      <c:pt idx="16">
                        <c:v>2.64E-3</c:v>
                      </c:pt>
                      <c:pt idx="17">
                        <c:v>2.63E-3</c:v>
                      </c:pt>
                      <c:pt idx="18">
                        <c:v>2.6099999999999999E-3</c:v>
                      </c:pt>
                      <c:pt idx="19">
                        <c:v>2.5999999999999999E-3</c:v>
                      </c:pt>
                    </c:numCache>
                  </c:numRef>
                </c:yVal>
                <c:smooth val="1"/>
                <c:extLst>
                  <c:ext xmlns:c16="http://schemas.microsoft.com/office/drawing/2014/chart" uri="{C3380CC4-5D6E-409C-BE32-E72D297353CC}">
                    <c16:uniqueId val="{00000002-2803-054F-A054-9A4997205BED}"/>
                  </c:ext>
                </c:extLst>
              </c15:ser>
            </c15:filteredScatterSeries>
            <c15:filteredScatterSeries>
              <c15:ser>
                <c:idx val="3"/>
                <c:order val="1"/>
                <c:tx>
                  <c:v>Small Ball Data</c:v>
                </c:tx>
                <c:spPr>
                  <a:ln>
                    <a:noFill/>
                  </a:ln>
                </c:spPr>
                <c:marker>
                  <c:symbol val="none"/>
                </c:marker>
                <c:xVal>
                  <c:numRef>
                    <c:extLst xmlns:c15="http://schemas.microsoft.com/office/drawing/2012/chart">
                      <c:ext xmlns:c15="http://schemas.microsoft.com/office/drawing/2012/chart" uri="{02D57815-91ED-43cb-92C2-25804820EDAC}">
                        <c15:formulaRef>
                          <c15:sqref>Sheet1!$G$2:$G$101</c15:sqref>
                        </c15:formulaRef>
                      </c:ext>
                    </c:extLst>
                    <c:numCache>
                      <c:formatCode>General</c:formatCode>
                      <c:ptCount val="100"/>
                      <c:pt idx="0">
                        <c:v>0.98994949366116658</c:v>
                      </c:pt>
                      <c:pt idx="1">
                        <c:v>0.98994949366116658</c:v>
                      </c:pt>
                      <c:pt idx="2">
                        <c:v>0.98994949366116658</c:v>
                      </c:pt>
                      <c:pt idx="3">
                        <c:v>0.98994949366116658</c:v>
                      </c:pt>
                      <c:pt idx="4">
                        <c:v>0.98994949366116658</c:v>
                      </c:pt>
                      <c:pt idx="5">
                        <c:v>1.4000000000000001</c:v>
                      </c:pt>
                      <c:pt idx="6">
                        <c:v>1.4000000000000001</c:v>
                      </c:pt>
                      <c:pt idx="7">
                        <c:v>1.4000000000000001</c:v>
                      </c:pt>
                      <c:pt idx="8">
                        <c:v>1.4000000000000001</c:v>
                      </c:pt>
                      <c:pt idx="9">
                        <c:v>1.4000000000000001</c:v>
                      </c:pt>
                      <c:pt idx="10">
                        <c:v>1.7146428199482247</c:v>
                      </c:pt>
                      <c:pt idx="11">
                        <c:v>1.7146428199482247</c:v>
                      </c:pt>
                      <c:pt idx="12">
                        <c:v>1.7146428199482247</c:v>
                      </c:pt>
                      <c:pt idx="13">
                        <c:v>1.7146428199482247</c:v>
                      </c:pt>
                      <c:pt idx="14">
                        <c:v>1.7146428199482247</c:v>
                      </c:pt>
                      <c:pt idx="15">
                        <c:v>1.9798989873223332</c:v>
                      </c:pt>
                      <c:pt idx="16">
                        <c:v>1.9798989873223332</c:v>
                      </c:pt>
                      <c:pt idx="17">
                        <c:v>1.9798989873223332</c:v>
                      </c:pt>
                      <c:pt idx="18">
                        <c:v>1.9798989873223332</c:v>
                      </c:pt>
                      <c:pt idx="19">
                        <c:v>1.9798989873223332</c:v>
                      </c:pt>
                      <c:pt idx="20">
                        <c:v>2.2135943621178655</c:v>
                      </c:pt>
                      <c:pt idx="21">
                        <c:v>2.2135943621178655</c:v>
                      </c:pt>
                      <c:pt idx="22">
                        <c:v>2.2135943621178655</c:v>
                      </c:pt>
                      <c:pt idx="23">
                        <c:v>2.2135943621178655</c:v>
                      </c:pt>
                      <c:pt idx="24">
                        <c:v>2.2135943621178655</c:v>
                      </c:pt>
                      <c:pt idx="25">
                        <c:v>2.4248711305964283</c:v>
                      </c:pt>
                      <c:pt idx="26">
                        <c:v>2.4248711305964283</c:v>
                      </c:pt>
                      <c:pt idx="27">
                        <c:v>2.4248711305964283</c:v>
                      </c:pt>
                      <c:pt idx="28">
                        <c:v>2.4248711305964283</c:v>
                      </c:pt>
                      <c:pt idx="29">
                        <c:v>2.4248711305964283</c:v>
                      </c:pt>
                      <c:pt idx="30">
                        <c:v>2.6191601707417589</c:v>
                      </c:pt>
                      <c:pt idx="31">
                        <c:v>2.6191601707417589</c:v>
                      </c:pt>
                      <c:pt idx="32">
                        <c:v>2.6191601707417589</c:v>
                      </c:pt>
                      <c:pt idx="33">
                        <c:v>2.6191601707417589</c:v>
                      </c:pt>
                      <c:pt idx="34">
                        <c:v>2.6191601707417589</c:v>
                      </c:pt>
                      <c:pt idx="35">
                        <c:v>2.8000000000000003</c:v>
                      </c:pt>
                      <c:pt idx="36">
                        <c:v>2.8000000000000003</c:v>
                      </c:pt>
                      <c:pt idx="37">
                        <c:v>2.8000000000000003</c:v>
                      </c:pt>
                      <c:pt idx="38">
                        <c:v>2.8000000000000003</c:v>
                      </c:pt>
                      <c:pt idx="39">
                        <c:v>2.8000000000000003</c:v>
                      </c:pt>
                      <c:pt idx="40">
                        <c:v>2.9698484809834995</c:v>
                      </c:pt>
                      <c:pt idx="41">
                        <c:v>2.9698484809834995</c:v>
                      </c:pt>
                      <c:pt idx="42">
                        <c:v>2.9698484809834995</c:v>
                      </c:pt>
                      <c:pt idx="43">
                        <c:v>2.9698484809834995</c:v>
                      </c:pt>
                      <c:pt idx="44">
                        <c:v>2.9698484809834995</c:v>
                      </c:pt>
                      <c:pt idx="45">
                        <c:v>3.1304951684997055</c:v>
                      </c:pt>
                      <c:pt idx="46">
                        <c:v>3.1304951684997055</c:v>
                      </c:pt>
                      <c:pt idx="47">
                        <c:v>3.1304951684997055</c:v>
                      </c:pt>
                      <c:pt idx="48">
                        <c:v>3.1304951684997055</c:v>
                      </c:pt>
                      <c:pt idx="49">
                        <c:v>3.1304951684997055</c:v>
                      </c:pt>
                      <c:pt idx="50">
                        <c:v>3.2832910318764008</c:v>
                      </c:pt>
                      <c:pt idx="51">
                        <c:v>3.2832910318764008</c:v>
                      </c:pt>
                      <c:pt idx="52">
                        <c:v>3.2832910318764008</c:v>
                      </c:pt>
                      <c:pt idx="53">
                        <c:v>3.2832910318764008</c:v>
                      </c:pt>
                      <c:pt idx="54">
                        <c:v>3.2832910318764008</c:v>
                      </c:pt>
                      <c:pt idx="55">
                        <c:v>3.4292856398964493</c:v>
                      </c:pt>
                      <c:pt idx="56">
                        <c:v>3.4292856398964493</c:v>
                      </c:pt>
                      <c:pt idx="57">
                        <c:v>3.4292856398964493</c:v>
                      </c:pt>
                      <c:pt idx="58">
                        <c:v>3.4292856398964493</c:v>
                      </c:pt>
                      <c:pt idx="59">
                        <c:v>3.4292856398964493</c:v>
                      </c:pt>
                      <c:pt idx="60">
                        <c:v>3.5693136595149495</c:v>
                      </c:pt>
                      <c:pt idx="61">
                        <c:v>3.5693136595149495</c:v>
                      </c:pt>
                      <c:pt idx="62">
                        <c:v>3.5693136595149495</c:v>
                      </c:pt>
                      <c:pt idx="63">
                        <c:v>3.5693136595149495</c:v>
                      </c:pt>
                      <c:pt idx="64">
                        <c:v>3.5693136595149495</c:v>
                      </c:pt>
                      <c:pt idx="65">
                        <c:v>3.7040518354904268</c:v>
                      </c:pt>
                      <c:pt idx="66">
                        <c:v>3.7040518354904268</c:v>
                      </c:pt>
                      <c:pt idx="67">
                        <c:v>3.7040518354904268</c:v>
                      </c:pt>
                      <c:pt idx="68">
                        <c:v>3.7040518354904268</c:v>
                      </c:pt>
                      <c:pt idx="69">
                        <c:v>3.7040518354904268</c:v>
                      </c:pt>
                      <c:pt idx="70">
                        <c:v>3.8340579025361627</c:v>
                      </c:pt>
                      <c:pt idx="71">
                        <c:v>3.8340579025361627</c:v>
                      </c:pt>
                      <c:pt idx="72">
                        <c:v>3.8340579025361627</c:v>
                      </c:pt>
                      <c:pt idx="73">
                        <c:v>3.8340579025361627</c:v>
                      </c:pt>
                      <c:pt idx="74">
                        <c:v>3.8340579025361627</c:v>
                      </c:pt>
                      <c:pt idx="75">
                        <c:v>3.9597979746446663</c:v>
                      </c:pt>
                      <c:pt idx="76">
                        <c:v>3.9597979746446663</c:v>
                      </c:pt>
                      <c:pt idx="77">
                        <c:v>3.9597979746446663</c:v>
                      </c:pt>
                      <c:pt idx="78">
                        <c:v>3.9597979746446663</c:v>
                      </c:pt>
                      <c:pt idx="79">
                        <c:v>3.9597979746446663</c:v>
                      </c:pt>
                      <c:pt idx="80">
                        <c:v>4.0816663263917103</c:v>
                      </c:pt>
                      <c:pt idx="81">
                        <c:v>4.0816663263917103</c:v>
                      </c:pt>
                      <c:pt idx="82">
                        <c:v>4.0816663263917103</c:v>
                      </c:pt>
                      <c:pt idx="83">
                        <c:v>4.0816663263917103</c:v>
                      </c:pt>
                      <c:pt idx="84">
                        <c:v>4.0816663263917103</c:v>
                      </c:pt>
                      <c:pt idx="85">
                        <c:v>4.2</c:v>
                      </c:pt>
                      <c:pt idx="86">
                        <c:v>4.2</c:v>
                      </c:pt>
                      <c:pt idx="87">
                        <c:v>4.2</c:v>
                      </c:pt>
                      <c:pt idx="88">
                        <c:v>4.2</c:v>
                      </c:pt>
                      <c:pt idx="89">
                        <c:v>4.2</c:v>
                      </c:pt>
                      <c:pt idx="90">
                        <c:v>4.3150898020782833</c:v>
                      </c:pt>
                      <c:pt idx="91">
                        <c:v>4.3150898020782833</c:v>
                      </c:pt>
                      <c:pt idx="92">
                        <c:v>4.3150898020782833</c:v>
                      </c:pt>
                      <c:pt idx="93">
                        <c:v>4.3150898020782833</c:v>
                      </c:pt>
                      <c:pt idx="94">
                        <c:v>4.3150898020782833</c:v>
                      </c:pt>
                      <c:pt idx="95">
                        <c:v>4.4271887242357311</c:v>
                      </c:pt>
                      <c:pt idx="96">
                        <c:v>4.4271887242357311</c:v>
                      </c:pt>
                      <c:pt idx="97">
                        <c:v>4.4271887242357311</c:v>
                      </c:pt>
                      <c:pt idx="98">
                        <c:v>4.4271887242357311</c:v>
                      </c:pt>
                      <c:pt idx="99">
                        <c:v>4.4271887242357311</c:v>
                      </c:pt>
                    </c:numCache>
                  </c:numRef>
                </c:xVal>
                <c:yVal>
                  <c:numRef>
                    <c:extLst xmlns:c15="http://schemas.microsoft.com/office/drawing/2012/chart">
                      <c:ext xmlns:c15="http://schemas.microsoft.com/office/drawing/2012/chart" uri="{02D57815-91ED-43cb-92C2-25804820EDAC}">
                        <c15:formulaRef>
                          <c15:sqref>Sheet1!$F$2:$F$101</c15:sqref>
                        </c15:formulaRef>
                      </c:ext>
                    </c:extLst>
                    <c:numCache>
                      <c:formatCode>General</c:formatCode>
                      <c:ptCount val="100"/>
                      <c:pt idx="4">
                        <c:v>4.0000000000000001E-3</c:v>
                      </c:pt>
                      <c:pt idx="9">
                        <c:v>3.0000000000000001E-3</c:v>
                      </c:pt>
                      <c:pt idx="14">
                        <c:v>2.7999999999999995E-3</c:v>
                      </c:pt>
                      <c:pt idx="19">
                        <c:v>2.5999999999999999E-3</c:v>
                      </c:pt>
                      <c:pt idx="24">
                        <c:v>3.8E-3</c:v>
                      </c:pt>
                      <c:pt idx="29">
                        <c:v>4.0000000000000001E-3</c:v>
                      </c:pt>
                      <c:pt idx="34">
                        <c:v>3.4000000000000002E-3</c:v>
                      </c:pt>
                      <c:pt idx="39">
                        <c:v>2.8000000000000004E-3</c:v>
                      </c:pt>
                      <c:pt idx="44">
                        <c:v>3.0000000000000001E-3</c:v>
                      </c:pt>
                      <c:pt idx="49">
                        <c:v>2.6000000000000003E-3</c:v>
                      </c:pt>
                      <c:pt idx="54">
                        <c:v>2.2000000000000001E-3</c:v>
                      </c:pt>
                      <c:pt idx="59">
                        <c:v>2E-3</c:v>
                      </c:pt>
                      <c:pt idx="64">
                        <c:v>2.3999999999999998E-3</c:v>
                      </c:pt>
                      <c:pt idx="69">
                        <c:v>2.2000000000000001E-3</c:v>
                      </c:pt>
                      <c:pt idx="74">
                        <c:v>2E-3</c:v>
                      </c:pt>
                      <c:pt idx="79">
                        <c:v>2E-3</c:v>
                      </c:pt>
                      <c:pt idx="84">
                        <c:v>2E-3</c:v>
                      </c:pt>
                      <c:pt idx="89">
                        <c:v>2E-3</c:v>
                      </c:pt>
                      <c:pt idx="94">
                        <c:v>1.8E-3</c:v>
                      </c:pt>
                      <c:pt idx="99">
                        <c:v>2E-3</c:v>
                      </c:pt>
                    </c:numCache>
                  </c:numRef>
                </c:yVal>
                <c:smooth val="1"/>
                <c:extLst xmlns:c15="http://schemas.microsoft.com/office/drawing/2012/chart">
                  <c:ext xmlns:c16="http://schemas.microsoft.com/office/drawing/2014/chart" uri="{C3380CC4-5D6E-409C-BE32-E72D297353CC}">
                    <c16:uniqueId val="{00000003-2803-054F-A054-9A4997205BED}"/>
                  </c:ext>
                </c:extLst>
              </c15:ser>
            </c15:filteredScatterSeries>
          </c:ext>
        </c:extLst>
      </c:scatterChart>
      <c:scatterChart>
        <c:scatterStyle val="lineMarker"/>
        <c:varyColors val="0"/>
        <c:ser>
          <c:idx val="0"/>
          <c:order val="2"/>
          <c:tx>
            <c:v>Small Ball Data</c:v>
          </c:tx>
          <c:spPr>
            <a:ln w="19050" cap="rnd">
              <a:noFill/>
              <a:round/>
            </a:ln>
            <a:effectLst/>
          </c:spPr>
          <c:marker>
            <c:symbol val="circle"/>
            <c:size val="5"/>
            <c:spPr>
              <a:solidFill>
                <a:schemeClr val="accent1"/>
              </a:solidFill>
              <a:ln w="9525">
                <a:solidFill>
                  <a:schemeClr val="accent1"/>
                </a:solidFill>
              </a:ln>
              <a:effectLst/>
            </c:spPr>
          </c:marker>
          <c:xVal>
            <c:numRef>
              <c:f>Sheet1!$G$2:$G$101</c:f>
              <c:numCache>
                <c:formatCode>General</c:formatCode>
                <c:ptCount val="100"/>
                <c:pt idx="0">
                  <c:v>0.98994949366116658</c:v>
                </c:pt>
                <c:pt idx="1">
                  <c:v>0.98994949366116658</c:v>
                </c:pt>
                <c:pt idx="2">
                  <c:v>0.98994949366116658</c:v>
                </c:pt>
                <c:pt idx="3">
                  <c:v>0.98994949366116658</c:v>
                </c:pt>
                <c:pt idx="4">
                  <c:v>0.98994949366116658</c:v>
                </c:pt>
                <c:pt idx="5">
                  <c:v>1.4000000000000001</c:v>
                </c:pt>
                <c:pt idx="6">
                  <c:v>1.4000000000000001</c:v>
                </c:pt>
                <c:pt idx="7">
                  <c:v>1.4000000000000001</c:v>
                </c:pt>
                <c:pt idx="8">
                  <c:v>1.4000000000000001</c:v>
                </c:pt>
                <c:pt idx="9">
                  <c:v>1.4000000000000001</c:v>
                </c:pt>
                <c:pt idx="10">
                  <c:v>1.7146428199482247</c:v>
                </c:pt>
                <c:pt idx="11">
                  <c:v>1.7146428199482247</c:v>
                </c:pt>
                <c:pt idx="12">
                  <c:v>1.7146428199482247</c:v>
                </c:pt>
                <c:pt idx="13">
                  <c:v>1.7146428199482247</c:v>
                </c:pt>
                <c:pt idx="14">
                  <c:v>1.7146428199482247</c:v>
                </c:pt>
                <c:pt idx="15">
                  <c:v>1.9798989873223332</c:v>
                </c:pt>
                <c:pt idx="16">
                  <c:v>1.9798989873223332</c:v>
                </c:pt>
                <c:pt idx="17">
                  <c:v>1.9798989873223332</c:v>
                </c:pt>
                <c:pt idx="18">
                  <c:v>1.9798989873223332</c:v>
                </c:pt>
                <c:pt idx="19">
                  <c:v>1.9798989873223332</c:v>
                </c:pt>
                <c:pt idx="20">
                  <c:v>2.2135943621178655</c:v>
                </c:pt>
                <c:pt idx="21">
                  <c:v>2.2135943621178655</c:v>
                </c:pt>
                <c:pt idx="22">
                  <c:v>2.2135943621178655</c:v>
                </c:pt>
                <c:pt idx="23">
                  <c:v>2.2135943621178655</c:v>
                </c:pt>
                <c:pt idx="24">
                  <c:v>2.2135943621178655</c:v>
                </c:pt>
                <c:pt idx="25">
                  <c:v>2.4248711305964283</c:v>
                </c:pt>
                <c:pt idx="26">
                  <c:v>2.4248711305964283</c:v>
                </c:pt>
                <c:pt idx="27">
                  <c:v>2.4248711305964283</c:v>
                </c:pt>
                <c:pt idx="28">
                  <c:v>2.4248711305964283</c:v>
                </c:pt>
                <c:pt idx="29">
                  <c:v>2.4248711305964283</c:v>
                </c:pt>
                <c:pt idx="30">
                  <c:v>2.6191601707417589</c:v>
                </c:pt>
                <c:pt idx="31">
                  <c:v>2.6191601707417589</c:v>
                </c:pt>
                <c:pt idx="32">
                  <c:v>2.6191601707417589</c:v>
                </c:pt>
                <c:pt idx="33">
                  <c:v>2.6191601707417589</c:v>
                </c:pt>
                <c:pt idx="34">
                  <c:v>2.6191601707417589</c:v>
                </c:pt>
                <c:pt idx="35">
                  <c:v>2.8000000000000003</c:v>
                </c:pt>
                <c:pt idx="36">
                  <c:v>2.8000000000000003</c:v>
                </c:pt>
                <c:pt idx="37">
                  <c:v>2.8000000000000003</c:v>
                </c:pt>
                <c:pt idx="38">
                  <c:v>2.8000000000000003</c:v>
                </c:pt>
                <c:pt idx="39">
                  <c:v>2.8000000000000003</c:v>
                </c:pt>
                <c:pt idx="40">
                  <c:v>2.9698484809834995</c:v>
                </c:pt>
                <c:pt idx="41">
                  <c:v>2.9698484809834995</c:v>
                </c:pt>
                <c:pt idx="42">
                  <c:v>2.9698484809834995</c:v>
                </c:pt>
                <c:pt idx="43">
                  <c:v>2.9698484809834995</c:v>
                </c:pt>
                <c:pt idx="44">
                  <c:v>2.9698484809834995</c:v>
                </c:pt>
                <c:pt idx="45">
                  <c:v>3.1304951684997055</c:v>
                </c:pt>
                <c:pt idx="46">
                  <c:v>3.1304951684997055</c:v>
                </c:pt>
                <c:pt idx="47">
                  <c:v>3.1304951684997055</c:v>
                </c:pt>
                <c:pt idx="48">
                  <c:v>3.1304951684997055</c:v>
                </c:pt>
                <c:pt idx="49">
                  <c:v>3.1304951684997055</c:v>
                </c:pt>
                <c:pt idx="50">
                  <c:v>3.2832910318764008</c:v>
                </c:pt>
                <c:pt idx="51">
                  <c:v>3.2832910318764008</c:v>
                </c:pt>
                <c:pt idx="52">
                  <c:v>3.2832910318764008</c:v>
                </c:pt>
                <c:pt idx="53">
                  <c:v>3.2832910318764008</c:v>
                </c:pt>
                <c:pt idx="54">
                  <c:v>3.2832910318764008</c:v>
                </c:pt>
                <c:pt idx="55">
                  <c:v>3.4292856398964493</c:v>
                </c:pt>
                <c:pt idx="56">
                  <c:v>3.4292856398964493</c:v>
                </c:pt>
                <c:pt idx="57">
                  <c:v>3.4292856398964493</c:v>
                </c:pt>
                <c:pt idx="58">
                  <c:v>3.4292856398964493</c:v>
                </c:pt>
                <c:pt idx="59">
                  <c:v>3.4292856398964493</c:v>
                </c:pt>
                <c:pt idx="60">
                  <c:v>3.5693136595149495</c:v>
                </c:pt>
                <c:pt idx="61">
                  <c:v>3.5693136595149495</c:v>
                </c:pt>
                <c:pt idx="62">
                  <c:v>3.5693136595149495</c:v>
                </c:pt>
                <c:pt idx="63">
                  <c:v>3.5693136595149495</c:v>
                </c:pt>
                <c:pt idx="64">
                  <c:v>3.5693136595149495</c:v>
                </c:pt>
                <c:pt idx="65">
                  <c:v>3.7040518354904268</c:v>
                </c:pt>
                <c:pt idx="66">
                  <c:v>3.7040518354904268</c:v>
                </c:pt>
                <c:pt idx="67">
                  <c:v>3.7040518354904268</c:v>
                </c:pt>
                <c:pt idx="68">
                  <c:v>3.7040518354904268</c:v>
                </c:pt>
                <c:pt idx="69">
                  <c:v>3.7040518354904268</c:v>
                </c:pt>
                <c:pt idx="70">
                  <c:v>3.8340579025361627</c:v>
                </c:pt>
                <c:pt idx="71">
                  <c:v>3.8340579025361627</c:v>
                </c:pt>
                <c:pt idx="72">
                  <c:v>3.8340579025361627</c:v>
                </c:pt>
                <c:pt idx="73">
                  <c:v>3.8340579025361627</c:v>
                </c:pt>
                <c:pt idx="74">
                  <c:v>3.8340579025361627</c:v>
                </c:pt>
                <c:pt idx="75">
                  <c:v>3.9597979746446663</c:v>
                </c:pt>
                <c:pt idx="76">
                  <c:v>3.9597979746446663</c:v>
                </c:pt>
                <c:pt idx="77">
                  <c:v>3.9597979746446663</c:v>
                </c:pt>
                <c:pt idx="78">
                  <c:v>3.9597979746446663</c:v>
                </c:pt>
                <c:pt idx="79">
                  <c:v>3.9597979746446663</c:v>
                </c:pt>
                <c:pt idx="80">
                  <c:v>4.0816663263917103</c:v>
                </c:pt>
                <c:pt idx="81">
                  <c:v>4.0816663263917103</c:v>
                </c:pt>
                <c:pt idx="82">
                  <c:v>4.0816663263917103</c:v>
                </c:pt>
                <c:pt idx="83">
                  <c:v>4.0816663263917103</c:v>
                </c:pt>
                <c:pt idx="84">
                  <c:v>4.0816663263917103</c:v>
                </c:pt>
                <c:pt idx="85">
                  <c:v>4.2</c:v>
                </c:pt>
                <c:pt idx="86">
                  <c:v>4.2</c:v>
                </c:pt>
                <c:pt idx="87">
                  <c:v>4.2</c:v>
                </c:pt>
                <c:pt idx="88">
                  <c:v>4.2</c:v>
                </c:pt>
                <c:pt idx="89">
                  <c:v>4.2</c:v>
                </c:pt>
                <c:pt idx="90">
                  <c:v>4.3150898020782833</c:v>
                </c:pt>
                <c:pt idx="91">
                  <c:v>4.3150898020782833</c:v>
                </c:pt>
                <c:pt idx="92">
                  <c:v>4.3150898020782833</c:v>
                </c:pt>
                <c:pt idx="93">
                  <c:v>4.3150898020782833</c:v>
                </c:pt>
                <c:pt idx="94">
                  <c:v>4.3150898020782833</c:v>
                </c:pt>
                <c:pt idx="95">
                  <c:v>4.4271887242357311</c:v>
                </c:pt>
                <c:pt idx="96">
                  <c:v>4.4271887242357311</c:v>
                </c:pt>
                <c:pt idx="97">
                  <c:v>4.4271887242357311</c:v>
                </c:pt>
                <c:pt idx="98">
                  <c:v>4.4271887242357311</c:v>
                </c:pt>
                <c:pt idx="99">
                  <c:v>4.4271887242357311</c:v>
                </c:pt>
              </c:numCache>
            </c:numRef>
          </c:xVal>
          <c:yVal>
            <c:numRef>
              <c:f>Sheet1!$F$2:$F$101</c:f>
              <c:numCache>
                <c:formatCode>General</c:formatCode>
                <c:ptCount val="100"/>
                <c:pt idx="4">
                  <c:v>4.0000000000000001E-3</c:v>
                </c:pt>
                <c:pt idx="9">
                  <c:v>3.0000000000000001E-3</c:v>
                </c:pt>
                <c:pt idx="14">
                  <c:v>2.7999999999999995E-3</c:v>
                </c:pt>
                <c:pt idx="19">
                  <c:v>2.5999999999999999E-3</c:v>
                </c:pt>
                <c:pt idx="24">
                  <c:v>3.8E-3</c:v>
                </c:pt>
                <c:pt idx="29">
                  <c:v>4.0000000000000001E-3</c:v>
                </c:pt>
                <c:pt idx="34">
                  <c:v>3.4000000000000002E-3</c:v>
                </c:pt>
                <c:pt idx="39">
                  <c:v>2.8000000000000004E-3</c:v>
                </c:pt>
                <c:pt idx="44">
                  <c:v>3.0000000000000001E-3</c:v>
                </c:pt>
                <c:pt idx="49">
                  <c:v>2.6000000000000003E-3</c:v>
                </c:pt>
                <c:pt idx="54">
                  <c:v>2.2000000000000001E-3</c:v>
                </c:pt>
                <c:pt idx="59">
                  <c:v>2E-3</c:v>
                </c:pt>
                <c:pt idx="64">
                  <c:v>2.3999999999999998E-3</c:v>
                </c:pt>
                <c:pt idx="69">
                  <c:v>2.2000000000000001E-3</c:v>
                </c:pt>
                <c:pt idx="74">
                  <c:v>2E-3</c:v>
                </c:pt>
                <c:pt idx="79">
                  <c:v>2E-3</c:v>
                </c:pt>
                <c:pt idx="84">
                  <c:v>2E-3</c:v>
                </c:pt>
                <c:pt idx="89">
                  <c:v>2E-3</c:v>
                </c:pt>
                <c:pt idx="94">
                  <c:v>1.8E-3</c:v>
                </c:pt>
                <c:pt idx="99">
                  <c:v>2E-3</c:v>
                </c:pt>
              </c:numCache>
            </c:numRef>
          </c:yVal>
          <c:smooth val="0"/>
          <c:extLst>
            <c:ext xmlns:c16="http://schemas.microsoft.com/office/drawing/2014/chart" uri="{C3380CC4-5D6E-409C-BE32-E72D297353CC}">
              <c16:uniqueId val="{00000001-2803-054F-A054-9A4997205BED}"/>
            </c:ext>
          </c:extLst>
        </c:ser>
        <c:dLbls>
          <c:showLegendKey val="0"/>
          <c:showVal val="0"/>
          <c:showCatName val="0"/>
          <c:showSerName val="0"/>
          <c:showPercent val="0"/>
          <c:showBubbleSize val="0"/>
        </c:dLbls>
        <c:axId val="633855599"/>
        <c:axId val="633857295"/>
      </c:scatterChart>
      <c:valAx>
        <c:axId val="633855599"/>
        <c:scaling>
          <c:orientation val="minMax"/>
          <c:max val="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t>Velocity (V)</a:t>
                </a:r>
              </a:p>
            </c:rich>
          </c:tx>
          <c:layout>
            <c:manualLayout>
              <c:xMode val="edge"/>
              <c:yMode val="edge"/>
              <c:x val="0.47243408278324817"/>
              <c:y val="0.93416697045984609"/>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3857295"/>
        <c:crosses val="autoZero"/>
        <c:crossBetween val="midCat"/>
        <c:majorUnit val="0.5"/>
      </c:valAx>
      <c:valAx>
        <c:axId val="6338572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t>Collision Time (sec)</a:t>
                </a:r>
              </a:p>
            </c:rich>
          </c:tx>
          <c:layout>
            <c:manualLayout>
              <c:xMode val="edge"/>
              <c:yMode val="edge"/>
              <c:x val="5.4610778340118292E-3"/>
              <c:y val="0.35123757683342105"/>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3855599"/>
        <c:crosses val="autoZero"/>
        <c:crossBetween val="midCat"/>
      </c:valAx>
    </c:plotArea>
    <c:legend>
      <c:legendPos val="r"/>
      <c:layout>
        <c:manualLayout>
          <c:xMode val="edge"/>
          <c:yMode val="edge"/>
          <c:x val="0.74288871383931698"/>
          <c:y val="0.20770144749825323"/>
          <c:w val="0.22356908926207233"/>
          <c:h val="0.2152855355157024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0.17495</cdr:x>
      <cdr:y>0.59531</cdr:y>
    </cdr:from>
    <cdr:to>
      <cdr:x>0.29914</cdr:x>
      <cdr:y>0.66958</cdr:y>
    </cdr:to>
    <cdr:sp macro="" textlink="">
      <cdr:nvSpPr>
        <cdr:cNvPr id="2" name="TextBox 1">
          <a:extLst xmlns:a="http://schemas.openxmlformats.org/drawingml/2006/main">
            <a:ext uri="{FF2B5EF4-FFF2-40B4-BE49-F238E27FC236}">
              <a16:creationId xmlns:a16="http://schemas.microsoft.com/office/drawing/2014/main" id="{0EEEC42A-D65A-D342-836E-D8C014ED979C}"/>
            </a:ext>
          </a:extLst>
        </cdr:cNvPr>
        <cdr:cNvSpPr txBox="1"/>
      </cdr:nvSpPr>
      <cdr:spPr>
        <a:xfrm xmlns:a="http://schemas.openxmlformats.org/drawingml/2006/main">
          <a:off x="2057401" y="3461385"/>
          <a:ext cx="1460500" cy="431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0.15443</cdr:x>
      <cdr:y>0.57347</cdr:y>
    </cdr:from>
    <cdr:to>
      <cdr:x>0.31749</cdr:x>
      <cdr:y>0.66084</cdr:y>
    </cdr:to>
    <cdr:sp macro="" textlink="">
      <cdr:nvSpPr>
        <cdr:cNvPr id="3" name="TextBox 2">
          <a:extLst xmlns:a="http://schemas.openxmlformats.org/drawingml/2006/main">
            <a:ext uri="{FF2B5EF4-FFF2-40B4-BE49-F238E27FC236}">
              <a16:creationId xmlns:a16="http://schemas.microsoft.com/office/drawing/2014/main" id="{BB9BCBA5-4A8C-2742-AB58-4E6838965CEE}"/>
            </a:ext>
          </a:extLst>
        </cdr:cNvPr>
        <cdr:cNvSpPr txBox="1"/>
      </cdr:nvSpPr>
      <cdr:spPr>
        <a:xfrm xmlns:a="http://schemas.openxmlformats.org/drawingml/2006/main">
          <a:off x="1816101" y="3334385"/>
          <a:ext cx="1917700" cy="508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Start/Drop Height</a:t>
          </a:r>
        </a:p>
      </cdr:txBody>
    </cdr:sp>
  </cdr:relSizeAnchor>
  <cdr:relSizeAnchor xmlns:cdr="http://schemas.openxmlformats.org/drawingml/2006/chartDrawing">
    <cdr:from>
      <cdr:x>0.88445</cdr:x>
      <cdr:y>0.60405</cdr:y>
    </cdr:from>
    <cdr:to>
      <cdr:x>1</cdr:x>
      <cdr:y>0.66035</cdr:y>
    </cdr:to>
    <cdr:sp macro="" textlink="">
      <cdr:nvSpPr>
        <cdr:cNvPr id="4" name="TextBox 1">
          <a:extLst xmlns:a="http://schemas.openxmlformats.org/drawingml/2006/main">
            <a:ext uri="{FF2B5EF4-FFF2-40B4-BE49-F238E27FC236}">
              <a16:creationId xmlns:a16="http://schemas.microsoft.com/office/drawing/2014/main" id="{70864042-1992-1C48-8AC4-9D3FCC0B7153}"/>
            </a:ext>
          </a:extLst>
        </cdr:cNvPr>
        <cdr:cNvSpPr txBox="1"/>
      </cdr:nvSpPr>
      <cdr:spPr>
        <a:xfrm xmlns:a="http://schemas.openxmlformats.org/drawingml/2006/main">
          <a:off x="10401301" y="3512184"/>
          <a:ext cx="1358898" cy="32734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End Height</a:t>
          </a:r>
        </a:p>
      </cdr:txBody>
    </cdr:sp>
  </cdr:relSizeAnchor>
  <cdr:relSizeAnchor xmlns:cdr="http://schemas.openxmlformats.org/drawingml/2006/chartDrawing">
    <cdr:from>
      <cdr:x>0.43467</cdr:x>
      <cdr:y>0.74281</cdr:y>
    </cdr:from>
    <cdr:to>
      <cdr:x>0.59773</cdr:x>
      <cdr:y>0.83018</cdr:y>
    </cdr:to>
    <cdr:sp macro="" textlink="">
      <cdr:nvSpPr>
        <cdr:cNvPr id="5" name="TextBox 1">
          <a:extLst xmlns:a="http://schemas.openxmlformats.org/drawingml/2006/main">
            <a:ext uri="{FF2B5EF4-FFF2-40B4-BE49-F238E27FC236}">
              <a16:creationId xmlns:a16="http://schemas.microsoft.com/office/drawing/2014/main" id="{CB0E2253-53A9-C343-B2CF-F77E5B0043EE}"/>
            </a:ext>
          </a:extLst>
        </cdr:cNvPr>
        <cdr:cNvSpPr txBox="1"/>
      </cdr:nvSpPr>
      <cdr:spPr>
        <a:xfrm xmlns:a="http://schemas.openxmlformats.org/drawingml/2006/main">
          <a:off x="5111749" y="4318953"/>
          <a:ext cx="1917700" cy="508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Collision Time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42A67A-A6EF-6F4B-9838-A54DFB22DC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89D162B-027B-AF4C-9219-E6B0697260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24A4EF-079E-5248-ADA2-2E3946FD960F}" type="datetimeFigureOut">
              <a:rPr lang="en-US" smtClean="0"/>
              <a:t>7/6/18</a:t>
            </a:fld>
            <a:endParaRPr lang="en-US"/>
          </a:p>
        </p:txBody>
      </p:sp>
      <p:sp>
        <p:nvSpPr>
          <p:cNvPr id="4" name="Footer Placeholder 3">
            <a:extLst>
              <a:ext uri="{FF2B5EF4-FFF2-40B4-BE49-F238E27FC236}">
                <a16:creationId xmlns:a16="http://schemas.microsoft.com/office/drawing/2014/main" id="{D245B5EA-0439-B740-AF4B-11920A9515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89A1294-8C42-6543-9360-264EF8BC2E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16B14F-A8B7-B744-82E0-F245832FB728}" type="slidenum">
              <a:rPr lang="en-US" smtClean="0"/>
              <a:t>‹#›</a:t>
            </a:fld>
            <a:endParaRPr lang="en-US"/>
          </a:p>
        </p:txBody>
      </p:sp>
    </p:spTree>
    <p:extLst>
      <p:ext uri="{BB962C8B-B14F-4D97-AF65-F5344CB8AC3E}">
        <p14:creationId xmlns:p14="http://schemas.microsoft.com/office/powerpoint/2010/main" val="3584655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F99FF0-4986-8742-89F7-8469BD9B9226}" type="datetimeFigureOut">
              <a:rPr lang="en-US" smtClean="0"/>
              <a:t>7/6/18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24E762-0091-EF43-98DD-62365F049E61}" type="slidenum">
              <a:rPr lang="en-US" smtClean="0"/>
              <a:t>‹#›</a:t>
            </a:fld>
            <a:endParaRPr lang="en-US"/>
          </a:p>
        </p:txBody>
      </p:sp>
    </p:spTree>
    <p:extLst>
      <p:ext uri="{BB962C8B-B14F-4D97-AF65-F5344CB8AC3E}">
        <p14:creationId xmlns:p14="http://schemas.microsoft.com/office/powerpoint/2010/main" val="2204258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defined a collision as a period of time where there was a normal force exerted on the ball</a:t>
            </a:r>
          </a:p>
          <a:p>
            <a:r>
              <a:rPr lang="en-US" dirty="0"/>
              <a:t>and a rigid surface is something that keeps it shape and doesn't deform of deforms very little (unnoticeably so)  when the ball will hit it. </a:t>
            </a:r>
          </a:p>
        </p:txBody>
      </p:sp>
      <p:sp>
        <p:nvSpPr>
          <p:cNvPr id="4" name="Slide Number Placeholder 3"/>
          <p:cNvSpPr>
            <a:spLocks noGrp="1"/>
          </p:cNvSpPr>
          <p:nvPr>
            <p:ph type="sldNum" sz="quarter" idx="10"/>
          </p:nvPr>
        </p:nvSpPr>
        <p:spPr/>
        <p:txBody>
          <a:bodyPr/>
          <a:lstStyle/>
          <a:p>
            <a:fld id="{5224E762-0091-EF43-98DD-62365F049E61}" type="slidenum">
              <a:rPr lang="en-US" smtClean="0"/>
              <a:t>3</a:t>
            </a:fld>
            <a:endParaRPr lang="en-US"/>
          </a:p>
        </p:txBody>
      </p:sp>
    </p:spTree>
    <p:extLst>
      <p:ext uri="{BB962C8B-B14F-4D97-AF65-F5344CB8AC3E}">
        <p14:creationId xmlns:p14="http://schemas.microsoft.com/office/powerpoint/2010/main" val="768187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elastic collision happens when two things collide and the net amount of energy does not change, in the case of the ball, it would be dropped and travel back up to the same point it started from. This is because both momentum and kinetic energy is conserved. Because the net amount of energy does not change this means that the ball would continue to drop and bounce back to the starting point indefinitely. </a:t>
            </a:r>
          </a:p>
          <a:p>
            <a:endParaRPr lang="en-US" dirty="0"/>
          </a:p>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14</a:t>
            </a:fld>
            <a:endParaRPr lang="en-US"/>
          </a:p>
        </p:txBody>
      </p:sp>
    </p:spTree>
    <p:extLst>
      <p:ext uri="{BB962C8B-B14F-4D97-AF65-F5344CB8AC3E}">
        <p14:creationId xmlns:p14="http://schemas.microsoft.com/office/powerpoint/2010/main" val="134841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 inelastic collision is what occurs with the ball in this problem. An inelastic collision is when some kinetic energy is lost, but the momentum of the system is still conserved. An inelastic collision occurs when in this case the ball is dropped from height 1 and bounce back to height 2, lower than the original starting height. This is the most common type of collision.</a:t>
            </a:r>
          </a:p>
          <a:p>
            <a:endParaRPr lang="en-US" dirty="0"/>
          </a:p>
          <a:p>
            <a:r>
              <a:rPr lang="en-US" dirty="0"/>
              <a:t>A perfectly inelastic collision occurs when the maximum amount of kinetic energy is lost, in the case of the ball it would drop and not bounce back. </a:t>
            </a:r>
          </a:p>
          <a:p>
            <a:endParaRPr lang="en-US" dirty="0"/>
          </a:p>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15</a:t>
            </a:fld>
            <a:endParaRPr lang="en-US"/>
          </a:p>
        </p:txBody>
      </p:sp>
    </p:spTree>
    <p:extLst>
      <p:ext uri="{BB962C8B-B14F-4D97-AF65-F5344CB8AC3E}">
        <p14:creationId xmlns:p14="http://schemas.microsoft.com/office/powerpoint/2010/main" val="2549180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coefficient of restitution is a ratio the initial and final velocity between two objects when they collide. It ranges from 0 to 1. 0 would be a perfectly inelastic collision, and 1 would be a perfectly elastic collision. I used the COR to determine whether the ball was highly elastic or not, if it was over 0.8 I decided it would be highly elastic. </a:t>
            </a:r>
          </a:p>
          <a:p>
            <a:r>
              <a:rPr lang="en-US" dirty="0"/>
              <a:t>The COR is collision dependent as well as ball dependent, the COR can change depending on the surface of which it collides with. </a:t>
            </a:r>
          </a:p>
          <a:p>
            <a:endParaRPr lang="en-US" dirty="0"/>
          </a:p>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16</a:t>
            </a:fld>
            <a:endParaRPr lang="en-US"/>
          </a:p>
        </p:txBody>
      </p:sp>
    </p:spTree>
    <p:extLst>
      <p:ext uri="{BB962C8B-B14F-4D97-AF65-F5344CB8AC3E}">
        <p14:creationId xmlns:p14="http://schemas.microsoft.com/office/powerpoint/2010/main" val="639903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law of conservation of energy states </a:t>
            </a:r>
            <a:r>
              <a:rPr lang="en-NZ" sz="1200" kern="1200" dirty="0">
                <a:solidFill>
                  <a:schemeClr val="tx1"/>
                </a:solidFill>
                <a:effectLst/>
                <a:latin typeface="+mn-lt"/>
                <a:ea typeface="+mn-ea"/>
                <a:cs typeface="+mn-cs"/>
              </a:rPr>
              <a:t>that the total amount of energy remains constant in an isolated system. It implies that energy can neither be created nor destroyed, but can be change from one form to another.</a:t>
            </a:r>
          </a:p>
          <a:p>
            <a:r>
              <a:rPr lang="en-US" dirty="0"/>
              <a:t>Main energy transfer = kinetic to elastic potential back to kinetic.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The ball creates a sound as it hits the ground due to the air between the ball and the surface it is hitting being pushed out of the way. This creates an audible pressure wave perceived as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We already know that that some of the energy is transferred, as we are dealing with inelastic collisions. The kinetic energy in these collision is usually transferred into sound energy, thermal energy and deformation of the ball. Energy can also be stored in the ball and used to return the ball to its original shape. </a:t>
            </a:r>
          </a:p>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17</a:t>
            </a:fld>
            <a:endParaRPr lang="en-US"/>
          </a:p>
        </p:txBody>
      </p:sp>
    </p:spTree>
    <p:extLst>
      <p:ext uri="{BB962C8B-B14F-4D97-AF65-F5344CB8AC3E}">
        <p14:creationId xmlns:p14="http://schemas.microsoft.com/office/powerpoint/2010/main" val="1576551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ball is dropped it acts as a projectile, as the only thing acting upon it is gravity. So the force pulling it down is its weight force = to its mass.</a:t>
            </a:r>
          </a:p>
        </p:txBody>
      </p:sp>
      <p:sp>
        <p:nvSpPr>
          <p:cNvPr id="4" name="Slide Number Placeholder 3"/>
          <p:cNvSpPr>
            <a:spLocks noGrp="1"/>
          </p:cNvSpPr>
          <p:nvPr>
            <p:ph type="sldNum" sz="quarter" idx="10"/>
          </p:nvPr>
        </p:nvSpPr>
        <p:spPr/>
        <p:txBody>
          <a:bodyPr/>
          <a:lstStyle/>
          <a:p>
            <a:fld id="{5224E762-0091-EF43-98DD-62365F049E61}" type="slidenum">
              <a:rPr lang="en-US" smtClean="0"/>
              <a:t>18</a:t>
            </a:fld>
            <a:endParaRPr lang="en-US"/>
          </a:p>
        </p:txBody>
      </p:sp>
    </p:spTree>
    <p:extLst>
      <p:ext uri="{BB962C8B-B14F-4D97-AF65-F5344CB8AC3E}">
        <p14:creationId xmlns:p14="http://schemas.microsoft.com/office/powerpoint/2010/main" val="595795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ball is travelling though the air it gains kinetic energy as it accelerates towards the ground. </a:t>
            </a:r>
          </a:p>
        </p:txBody>
      </p:sp>
      <p:sp>
        <p:nvSpPr>
          <p:cNvPr id="4" name="Slide Number Placeholder 3"/>
          <p:cNvSpPr>
            <a:spLocks noGrp="1"/>
          </p:cNvSpPr>
          <p:nvPr>
            <p:ph type="sldNum" sz="quarter" idx="10"/>
          </p:nvPr>
        </p:nvSpPr>
        <p:spPr/>
        <p:txBody>
          <a:bodyPr/>
          <a:lstStyle/>
          <a:p>
            <a:fld id="{5224E762-0091-EF43-98DD-62365F049E61}" type="slidenum">
              <a:rPr lang="en-US" smtClean="0"/>
              <a:t>19</a:t>
            </a:fld>
            <a:endParaRPr lang="en-US"/>
          </a:p>
        </p:txBody>
      </p:sp>
    </p:spTree>
    <p:extLst>
      <p:ext uri="{BB962C8B-B14F-4D97-AF65-F5344CB8AC3E}">
        <p14:creationId xmlns:p14="http://schemas.microsoft.com/office/powerpoint/2010/main" val="3147556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when the ball changes from not being part of the collision to being part of the collision. </a:t>
            </a:r>
            <a:r>
              <a:rPr lang="en-US"/>
              <a:t>Transition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20</a:t>
            </a:fld>
            <a:endParaRPr lang="en-US"/>
          </a:p>
        </p:txBody>
      </p:sp>
    </p:spTree>
    <p:extLst>
      <p:ext uri="{BB962C8B-B14F-4D97-AF65-F5344CB8AC3E}">
        <p14:creationId xmlns:p14="http://schemas.microsoft.com/office/powerpoint/2010/main" val="2108020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ball starts to compress an upwards normal force is exerted on the ball from the surface the balls collides with. The normal force will be many orders magnitudes larger than the weight force. </a:t>
            </a:r>
          </a:p>
          <a:p>
            <a:endParaRPr lang="en-US" dirty="0"/>
          </a:p>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21</a:t>
            </a:fld>
            <a:endParaRPr lang="en-US"/>
          </a:p>
        </p:txBody>
      </p:sp>
    </p:spTree>
    <p:extLst>
      <p:ext uri="{BB962C8B-B14F-4D97-AF65-F5344CB8AC3E}">
        <p14:creationId xmlns:p14="http://schemas.microsoft.com/office/powerpoint/2010/main" val="184013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ball reaches its point of greatest compression the normal force exerted is at at its greatest point. These forces are unbalanced with a greater upwards force so the ball starts to expand, and accelerate upwards.</a:t>
            </a:r>
          </a:p>
        </p:txBody>
      </p:sp>
      <p:sp>
        <p:nvSpPr>
          <p:cNvPr id="4" name="Slide Number Placeholder 3"/>
          <p:cNvSpPr>
            <a:spLocks noGrp="1"/>
          </p:cNvSpPr>
          <p:nvPr>
            <p:ph type="sldNum" sz="quarter" idx="10"/>
          </p:nvPr>
        </p:nvSpPr>
        <p:spPr/>
        <p:txBody>
          <a:bodyPr/>
          <a:lstStyle/>
          <a:p>
            <a:fld id="{5224E762-0091-EF43-98DD-62365F049E61}" type="slidenum">
              <a:rPr lang="en-US" smtClean="0"/>
              <a:t>22</a:t>
            </a:fld>
            <a:endParaRPr lang="en-US"/>
          </a:p>
        </p:txBody>
      </p:sp>
    </p:spTree>
    <p:extLst>
      <p:ext uri="{BB962C8B-B14F-4D97-AF65-F5344CB8AC3E}">
        <p14:creationId xmlns:p14="http://schemas.microsoft.com/office/powerpoint/2010/main" val="4147258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upward normal force has decreased from when the ball was most compressed but is still greater than the downwards force, so the ball continue to travel in upwards direction. </a:t>
            </a:r>
          </a:p>
          <a:p>
            <a:endParaRPr lang="en-US" dirty="0"/>
          </a:p>
          <a:p>
            <a:endParaRPr lang="en-US" dirty="0"/>
          </a:p>
          <a:p>
            <a:endParaRPr lang="en-US" dirty="0"/>
          </a:p>
          <a:p>
            <a:endParaRPr lang="en-US" dirty="0"/>
          </a:p>
          <a:p>
            <a:endParaRPr lang="en-US" dirty="0"/>
          </a:p>
          <a:p>
            <a:endParaRPr lang="en-US" dirty="0"/>
          </a:p>
          <a:p>
            <a:endParaRPr lang="en-US" dirty="0"/>
          </a:p>
          <a:p>
            <a:r>
              <a:rPr lang="en-US" dirty="0"/>
              <a:t>Because the normal forces is larger it is what forces the ball to decompress and then accelerate in an upwards direction. </a:t>
            </a:r>
          </a:p>
        </p:txBody>
      </p:sp>
      <p:sp>
        <p:nvSpPr>
          <p:cNvPr id="4" name="Slide Number Placeholder 3"/>
          <p:cNvSpPr>
            <a:spLocks noGrp="1"/>
          </p:cNvSpPr>
          <p:nvPr>
            <p:ph type="sldNum" sz="quarter" idx="10"/>
          </p:nvPr>
        </p:nvSpPr>
        <p:spPr/>
        <p:txBody>
          <a:bodyPr/>
          <a:lstStyle/>
          <a:p>
            <a:fld id="{5224E762-0091-EF43-98DD-62365F049E61}" type="slidenum">
              <a:rPr lang="en-US" smtClean="0"/>
              <a:t>23</a:t>
            </a:fld>
            <a:endParaRPr lang="en-US"/>
          </a:p>
        </p:txBody>
      </p:sp>
    </p:spTree>
    <p:extLst>
      <p:ext uri="{BB962C8B-B14F-4D97-AF65-F5344CB8AC3E}">
        <p14:creationId xmlns:p14="http://schemas.microsoft.com/office/powerpoint/2010/main" val="948134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 object is moving it has momentum. Momentum can be defined as ”mass in motion”</a:t>
            </a:r>
          </a:p>
        </p:txBody>
      </p:sp>
      <p:sp>
        <p:nvSpPr>
          <p:cNvPr id="4" name="Slide Number Placeholder 3"/>
          <p:cNvSpPr>
            <a:spLocks noGrp="1"/>
          </p:cNvSpPr>
          <p:nvPr>
            <p:ph type="sldNum" sz="quarter" idx="10"/>
          </p:nvPr>
        </p:nvSpPr>
        <p:spPr/>
        <p:txBody>
          <a:bodyPr/>
          <a:lstStyle/>
          <a:p>
            <a:fld id="{5224E762-0091-EF43-98DD-62365F049E61}" type="slidenum">
              <a:rPr lang="en-US" smtClean="0"/>
              <a:t>5</a:t>
            </a:fld>
            <a:endParaRPr lang="en-US"/>
          </a:p>
        </p:txBody>
      </p:sp>
    </p:spTree>
    <p:extLst>
      <p:ext uri="{BB962C8B-B14F-4D97-AF65-F5344CB8AC3E}">
        <p14:creationId xmlns:p14="http://schemas.microsoft.com/office/powerpoint/2010/main" val="3647749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ball will then travel up into the air but wont travel the full way up to its original starting point, as it has lost some of the energy it had gained.</a:t>
            </a:r>
          </a:p>
        </p:txBody>
      </p:sp>
      <p:sp>
        <p:nvSpPr>
          <p:cNvPr id="4" name="Slide Number Placeholder 3"/>
          <p:cNvSpPr>
            <a:spLocks noGrp="1"/>
          </p:cNvSpPr>
          <p:nvPr>
            <p:ph type="sldNum" sz="quarter" idx="10"/>
          </p:nvPr>
        </p:nvSpPr>
        <p:spPr/>
        <p:txBody>
          <a:bodyPr/>
          <a:lstStyle/>
          <a:p>
            <a:fld id="{5224E762-0091-EF43-98DD-62365F049E61}" type="slidenum">
              <a:rPr lang="en-US" smtClean="0"/>
              <a:t>24</a:t>
            </a:fld>
            <a:endParaRPr lang="en-US"/>
          </a:p>
        </p:txBody>
      </p:sp>
    </p:spTree>
    <p:extLst>
      <p:ext uri="{BB962C8B-B14F-4D97-AF65-F5344CB8AC3E}">
        <p14:creationId xmlns:p14="http://schemas.microsoft.com/office/powerpoint/2010/main" val="4098357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Hooke's law the extension of a spring is directly proportional to the force applied. The spring constant is the ratio between the force and displacement.</a:t>
            </a:r>
          </a:p>
          <a:p>
            <a:r>
              <a:rPr lang="en-US" dirty="0"/>
              <a:t>In this situation of a ball colliding the ball almost acts as a spring how ever it does not follow Hooke's law exactly, but instead uses the hertz adjustment. </a:t>
            </a:r>
          </a:p>
        </p:txBody>
      </p:sp>
      <p:sp>
        <p:nvSpPr>
          <p:cNvPr id="4" name="Slide Number Placeholder 3"/>
          <p:cNvSpPr>
            <a:spLocks noGrp="1"/>
          </p:cNvSpPr>
          <p:nvPr>
            <p:ph type="sldNum" sz="quarter" idx="10"/>
          </p:nvPr>
        </p:nvSpPr>
        <p:spPr/>
        <p:txBody>
          <a:bodyPr/>
          <a:lstStyle/>
          <a:p>
            <a:fld id="{5224E762-0091-EF43-98DD-62365F049E61}" type="slidenum">
              <a:rPr lang="en-US" smtClean="0"/>
              <a:t>25</a:t>
            </a:fld>
            <a:endParaRPr lang="en-US"/>
          </a:p>
        </p:txBody>
      </p:sp>
    </p:spTree>
    <p:extLst>
      <p:ext uri="{BB962C8B-B14F-4D97-AF65-F5344CB8AC3E}">
        <p14:creationId xmlns:p14="http://schemas.microsoft.com/office/powerpoint/2010/main" val="1611799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ball is compressing 1 cm to every 1kg. </a:t>
            </a:r>
          </a:p>
        </p:txBody>
      </p:sp>
      <p:sp>
        <p:nvSpPr>
          <p:cNvPr id="4" name="Slide Number Placeholder 3"/>
          <p:cNvSpPr>
            <a:spLocks noGrp="1"/>
          </p:cNvSpPr>
          <p:nvPr>
            <p:ph type="sldNum" sz="quarter" idx="10"/>
          </p:nvPr>
        </p:nvSpPr>
        <p:spPr/>
        <p:txBody>
          <a:bodyPr/>
          <a:lstStyle/>
          <a:p>
            <a:fld id="{5224E762-0091-EF43-98DD-62365F049E61}" type="slidenum">
              <a:rPr lang="en-US" smtClean="0"/>
              <a:t>29</a:t>
            </a:fld>
            <a:endParaRPr lang="en-US"/>
          </a:p>
        </p:txBody>
      </p:sp>
    </p:spTree>
    <p:extLst>
      <p:ext uri="{BB962C8B-B14F-4D97-AF65-F5344CB8AC3E}">
        <p14:creationId xmlns:p14="http://schemas.microsoft.com/office/powerpoint/2010/main" val="2281177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31</a:t>
            </a:fld>
            <a:endParaRPr lang="en-US"/>
          </a:p>
        </p:txBody>
      </p:sp>
    </p:spTree>
    <p:extLst>
      <p:ext uri="{BB962C8B-B14F-4D97-AF65-F5344CB8AC3E}">
        <p14:creationId xmlns:p14="http://schemas.microsoft.com/office/powerpoint/2010/main" val="4065635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the spring constant you take the difference in average cm, then ^(3/2) it will give you x. F is equal to the weight times 9.8. After graphing f over x the spring constant will be the gradient of the line. </a:t>
            </a:r>
          </a:p>
          <a:p>
            <a:endParaRPr lang="en-US" dirty="0"/>
          </a:p>
          <a:p>
            <a:r>
              <a:rPr lang="en-US" dirty="0"/>
              <a:t>Linear relationship shows force</a:t>
            </a:r>
            <a:r>
              <a:rPr lang="en-US" baseline="0" dirty="0"/>
              <a:t> is proportional to compression ^(3/2)</a:t>
            </a:r>
            <a:r>
              <a:rPr lang="en-US" dirty="0"/>
              <a:t>. </a:t>
            </a:r>
          </a:p>
        </p:txBody>
      </p:sp>
      <p:sp>
        <p:nvSpPr>
          <p:cNvPr id="4" name="Slide Number Placeholder 3"/>
          <p:cNvSpPr>
            <a:spLocks noGrp="1"/>
          </p:cNvSpPr>
          <p:nvPr>
            <p:ph type="sldNum" sz="quarter" idx="10"/>
          </p:nvPr>
        </p:nvSpPr>
        <p:spPr/>
        <p:txBody>
          <a:bodyPr/>
          <a:lstStyle/>
          <a:p>
            <a:fld id="{5224E762-0091-EF43-98DD-62365F049E61}" type="slidenum">
              <a:rPr lang="en-US" smtClean="0"/>
              <a:t>32</a:t>
            </a:fld>
            <a:endParaRPr lang="en-US"/>
          </a:p>
        </p:txBody>
      </p:sp>
    </p:spTree>
    <p:extLst>
      <p:ext uri="{BB962C8B-B14F-4D97-AF65-F5344CB8AC3E}">
        <p14:creationId xmlns:p14="http://schemas.microsoft.com/office/powerpoint/2010/main" val="3797188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the spring constant you take the difference in average cm, then ^(3/2) it will give you x. F is equal to the weight times 9.8. After graphing f over x the spring constant will be the gradient of the line</a:t>
            </a:r>
          </a:p>
          <a:p>
            <a:endParaRPr lang="en-US" dirty="0"/>
          </a:p>
          <a:p>
            <a:r>
              <a:rPr lang="en-US" dirty="0"/>
              <a:t>Linear relationship shows force</a:t>
            </a:r>
            <a:r>
              <a:rPr lang="en-US" baseline="0" dirty="0"/>
              <a:t> is proportional to compression ^(3/2)</a:t>
            </a:r>
            <a:r>
              <a:rPr lang="en-US" dirty="0"/>
              <a:t>. </a:t>
            </a:r>
          </a:p>
        </p:txBody>
      </p:sp>
      <p:sp>
        <p:nvSpPr>
          <p:cNvPr id="4" name="Slide Number Placeholder 3"/>
          <p:cNvSpPr>
            <a:spLocks noGrp="1"/>
          </p:cNvSpPr>
          <p:nvPr>
            <p:ph type="sldNum" sz="quarter" idx="10"/>
          </p:nvPr>
        </p:nvSpPr>
        <p:spPr/>
        <p:txBody>
          <a:bodyPr/>
          <a:lstStyle/>
          <a:p>
            <a:fld id="{5224E762-0091-EF43-98DD-62365F049E61}" type="slidenum">
              <a:rPr lang="en-US" smtClean="0"/>
              <a:t>34</a:t>
            </a:fld>
            <a:endParaRPr lang="en-US"/>
          </a:p>
        </p:txBody>
      </p:sp>
    </p:spTree>
    <p:extLst>
      <p:ext uri="{BB962C8B-B14F-4D97-AF65-F5344CB8AC3E}">
        <p14:creationId xmlns:p14="http://schemas.microsoft.com/office/powerpoint/2010/main" val="434746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made and iterative model using time steps of 0.00001 or 10 microseconds, that uses these variables to predict the collision time of different balls based on their mass, spring constant, and drop height. </a:t>
            </a:r>
          </a:p>
          <a:p>
            <a:r>
              <a:rPr lang="en-US" dirty="0"/>
              <a:t>The model I made was iterative and used these variables to make a prediction of the collision time. </a:t>
            </a:r>
          </a:p>
          <a:p>
            <a:r>
              <a:rPr lang="en-US" dirty="0"/>
              <a:t>10 micro seconds</a:t>
            </a:r>
          </a:p>
        </p:txBody>
      </p:sp>
      <p:sp>
        <p:nvSpPr>
          <p:cNvPr id="4" name="Slide Number Placeholder 3"/>
          <p:cNvSpPr>
            <a:spLocks noGrp="1"/>
          </p:cNvSpPr>
          <p:nvPr>
            <p:ph type="sldNum" sz="quarter" idx="10"/>
          </p:nvPr>
        </p:nvSpPr>
        <p:spPr/>
        <p:txBody>
          <a:bodyPr/>
          <a:lstStyle/>
          <a:p>
            <a:fld id="{5224E762-0091-EF43-98DD-62365F049E61}" type="slidenum">
              <a:rPr lang="en-US" smtClean="0"/>
              <a:t>35</a:t>
            </a:fld>
            <a:endParaRPr lang="en-US"/>
          </a:p>
        </p:txBody>
      </p:sp>
    </p:spTree>
    <p:extLst>
      <p:ext uri="{BB962C8B-B14F-4D97-AF65-F5344CB8AC3E}">
        <p14:creationId xmlns:p14="http://schemas.microsoft.com/office/powerpoint/2010/main" val="2792064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Displacement of</a:t>
            </a:r>
            <a:r>
              <a:rPr lang="en-NZ" baseline="0" dirty="0"/>
              <a:t> the centre of mass of the ball</a:t>
            </a:r>
          </a:p>
          <a:p>
            <a:r>
              <a:rPr lang="en-NZ" baseline="0" dirty="0"/>
              <a:t>Spring constant is double because only one side of the ball is being compressed.</a:t>
            </a:r>
            <a:endParaRPr lang="en-NZ" dirty="0"/>
          </a:p>
        </p:txBody>
      </p:sp>
      <p:sp>
        <p:nvSpPr>
          <p:cNvPr id="4" name="Slide Number Placeholder 3"/>
          <p:cNvSpPr>
            <a:spLocks noGrp="1"/>
          </p:cNvSpPr>
          <p:nvPr>
            <p:ph type="sldNum" sz="quarter" idx="10"/>
          </p:nvPr>
        </p:nvSpPr>
        <p:spPr/>
        <p:txBody>
          <a:bodyPr/>
          <a:lstStyle/>
          <a:p>
            <a:fld id="{5224E762-0091-EF43-98DD-62365F049E61}" type="slidenum">
              <a:rPr lang="en-US" smtClean="0"/>
              <a:t>40</a:t>
            </a:fld>
            <a:endParaRPr lang="en-US"/>
          </a:p>
        </p:txBody>
      </p:sp>
    </p:spTree>
    <p:extLst>
      <p:ext uri="{BB962C8B-B14F-4D97-AF65-F5344CB8AC3E}">
        <p14:creationId xmlns:p14="http://schemas.microsoft.com/office/powerpoint/2010/main" val="1423645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connected my piezo chip to an oscilloscope. I then set up a camera to record the screen while I drop the ball onto the piezo chip. The oscilloscope would show a voltage output on the screen whenever there was a force applied to it. Because I knew the time and voltage per division I could then analyze the video on a video analysis program called tracker to the find the collision time of the ball. </a:t>
            </a:r>
          </a:p>
        </p:txBody>
      </p:sp>
      <p:sp>
        <p:nvSpPr>
          <p:cNvPr id="4" name="Slide Number Placeholder 3"/>
          <p:cNvSpPr>
            <a:spLocks noGrp="1"/>
          </p:cNvSpPr>
          <p:nvPr>
            <p:ph type="sldNum" sz="quarter" idx="10"/>
          </p:nvPr>
        </p:nvSpPr>
        <p:spPr/>
        <p:txBody>
          <a:bodyPr/>
          <a:lstStyle/>
          <a:p>
            <a:fld id="{5224E762-0091-EF43-98DD-62365F049E61}" type="slidenum">
              <a:rPr lang="en-US" smtClean="0"/>
              <a:t>41</a:t>
            </a:fld>
            <a:endParaRPr lang="en-US"/>
          </a:p>
        </p:txBody>
      </p:sp>
    </p:spTree>
    <p:extLst>
      <p:ext uri="{BB962C8B-B14F-4D97-AF65-F5344CB8AC3E}">
        <p14:creationId xmlns:p14="http://schemas.microsoft.com/office/powerpoint/2010/main" val="2760276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 shows the average of tests done at different heights. During testing I dropped the ball from each height five times then calculated the averages which is shown on the graph. </a:t>
            </a:r>
          </a:p>
          <a:p>
            <a:r>
              <a:rPr lang="en-US" dirty="0"/>
              <a:t>The x axis shows the change in velocity as the ball was dropped from different heights. The y axis shows the collision time of the ball at different velocities. </a:t>
            </a:r>
          </a:p>
        </p:txBody>
      </p:sp>
      <p:sp>
        <p:nvSpPr>
          <p:cNvPr id="4" name="Slide Number Placeholder 3"/>
          <p:cNvSpPr>
            <a:spLocks noGrp="1"/>
          </p:cNvSpPr>
          <p:nvPr>
            <p:ph type="sldNum" sz="quarter" idx="10"/>
          </p:nvPr>
        </p:nvSpPr>
        <p:spPr/>
        <p:txBody>
          <a:bodyPr/>
          <a:lstStyle/>
          <a:p>
            <a:fld id="{5224E762-0091-EF43-98DD-62365F049E61}" type="slidenum">
              <a:rPr lang="en-US" smtClean="0"/>
              <a:t>42</a:t>
            </a:fld>
            <a:endParaRPr lang="en-US"/>
          </a:p>
        </p:txBody>
      </p:sp>
    </p:spTree>
    <p:extLst>
      <p:ext uri="{BB962C8B-B14F-4D97-AF65-F5344CB8AC3E}">
        <p14:creationId xmlns:p14="http://schemas.microsoft.com/office/powerpoint/2010/main" val="1770662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method of testing I dropped the ball from set of different heights in order to change the velocity, as I had read that the velocity would effect the collision time and proved that with initial testing. </a:t>
            </a:r>
          </a:p>
        </p:txBody>
      </p:sp>
      <p:sp>
        <p:nvSpPr>
          <p:cNvPr id="4" name="Slide Number Placeholder 3"/>
          <p:cNvSpPr>
            <a:spLocks noGrp="1"/>
          </p:cNvSpPr>
          <p:nvPr>
            <p:ph type="sldNum" sz="quarter" idx="10"/>
          </p:nvPr>
        </p:nvSpPr>
        <p:spPr/>
        <p:txBody>
          <a:bodyPr/>
          <a:lstStyle/>
          <a:p>
            <a:fld id="{5224E762-0091-EF43-98DD-62365F049E61}" type="slidenum">
              <a:rPr lang="en-US" smtClean="0"/>
              <a:t>6</a:t>
            </a:fld>
            <a:endParaRPr lang="en-US"/>
          </a:p>
        </p:txBody>
      </p:sp>
    </p:spTree>
    <p:extLst>
      <p:ext uri="{BB962C8B-B14F-4D97-AF65-F5344CB8AC3E}">
        <p14:creationId xmlns:p14="http://schemas.microsoft.com/office/powerpoint/2010/main" val="665586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 shows the average of tests done at different heights. During testing I dropped the ball from each height five times then calculated the averages which is shown on the graph. </a:t>
            </a:r>
          </a:p>
          <a:p>
            <a:r>
              <a:rPr lang="en-US" dirty="0"/>
              <a:t>The x axis shows the change in velocity as the ball was dropped from different heights. The y axis shows the collision time of the ball at different velocities. </a:t>
            </a:r>
          </a:p>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43</a:t>
            </a:fld>
            <a:endParaRPr lang="en-US"/>
          </a:p>
        </p:txBody>
      </p:sp>
    </p:spTree>
    <p:extLst>
      <p:ext uri="{BB962C8B-B14F-4D97-AF65-F5344CB8AC3E}">
        <p14:creationId xmlns:p14="http://schemas.microsoft.com/office/powerpoint/2010/main" val="4154244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44</a:t>
            </a:fld>
            <a:endParaRPr lang="en-US"/>
          </a:p>
        </p:txBody>
      </p:sp>
    </p:spTree>
    <p:extLst>
      <p:ext uri="{BB962C8B-B14F-4D97-AF65-F5344CB8AC3E}">
        <p14:creationId xmlns:p14="http://schemas.microsoft.com/office/powerpoint/2010/main" val="1924172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 shows the average of tests done at different heights. During testing I dropped the ball from each height five times then calculated the averages which is shown on the graph. </a:t>
            </a:r>
          </a:p>
          <a:p>
            <a:r>
              <a:rPr lang="en-US" dirty="0"/>
              <a:t>The x axis shows the change in velocity as the ball was dropped from different heights. The y axis shows the collision time of the ball at different velocities. </a:t>
            </a:r>
          </a:p>
        </p:txBody>
      </p:sp>
      <p:sp>
        <p:nvSpPr>
          <p:cNvPr id="4" name="Slide Number Placeholder 3"/>
          <p:cNvSpPr>
            <a:spLocks noGrp="1"/>
          </p:cNvSpPr>
          <p:nvPr>
            <p:ph type="sldNum" sz="quarter" idx="10"/>
          </p:nvPr>
        </p:nvSpPr>
        <p:spPr/>
        <p:txBody>
          <a:bodyPr/>
          <a:lstStyle/>
          <a:p>
            <a:fld id="{5224E762-0091-EF43-98DD-62365F049E61}" type="slidenum">
              <a:rPr lang="en-US" smtClean="0"/>
              <a:t>45</a:t>
            </a:fld>
            <a:endParaRPr lang="en-US"/>
          </a:p>
        </p:txBody>
      </p:sp>
    </p:spTree>
    <p:extLst>
      <p:ext uri="{BB962C8B-B14F-4D97-AF65-F5344CB8AC3E}">
        <p14:creationId xmlns:p14="http://schemas.microsoft.com/office/powerpoint/2010/main" val="1748271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 shows the average of tests done at different heights. During testing I dropped the ball from each height five times then calculated the averages which is shown on the graph. </a:t>
            </a:r>
          </a:p>
          <a:p>
            <a:r>
              <a:rPr lang="en-US" dirty="0"/>
              <a:t>The x axis shows the change in velocity as the ball was dropped from different heights. The y axis shows the collision time of the ball at different velocities. </a:t>
            </a:r>
          </a:p>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46</a:t>
            </a:fld>
            <a:endParaRPr lang="en-US"/>
          </a:p>
        </p:txBody>
      </p:sp>
    </p:spTree>
    <p:extLst>
      <p:ext uri="{BB962C8B-B14F-4D97-AF65-F5344CB8AC3E}">
        <p14:creationId xmlns:p14="http://schemas.microsoft.com/office/powerpoint/2010/main" val="3186373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a:t>
            </a:r>
            <a:r>
              <a:rPr lang="en-US" dirty="0"/>
              <a:t> recorded the ball as it collided then analyzed the </a:t>
            </a:r>
            <a:r>
              <a:rPr lang="en-US" dirty="0" err="1"/>
              <a:t>fotage</a:t>
            </a:r>
            <a:r>
              <a:rPr lang="en-US" dirty="0"/>
              <a:t> on a video </a:t>
            </a:r>
            <a:r>
              <a:rPr lang="en-US" dirty="0" err="1"/>
              <a:t>analsis</a:t>
            </a:r>
            <a:r>
              <a:rPr lang="en-US" dirty="0"/>
              <a:t> program called tracker. </a:t>
            </a:r>
          </a:p>
        </p:txBody>
      </p:sp>
      <p:sp>
        <p:nvSpPr>
          <p:cNvPr id="4" name="Slide Number Placeholder 3"/>
          <p:cNvSpPr>
            <a:spLocks noGrp="1"/>
          </p:cNvSpPr>
          <p:nvPr>
            <p:ph type="sldNum" sz="quarter" idx="10"/>
          </p:nvPr>
        </p:nvSpPr>
        <p:spPr/>
        <p:txBody>
          <a:bodyPr/>
          <a:lstStyle/>
          <a:p>
            <a:fld id="{5224E762-0091-EF43-98DD-62365F049E61}" type="slidenum">
              <a:rPr lang="en-US" smtClean="0"/>
              <a:t>47</a:t>
            </a:fld>
            <a:endParaRPr lang="en-US"/>
          </a:p>
        </p:txBody>
      </p:sp>
    </p:spTree>
    <p:extLst>
      <p:ext uri="{BB962C8B-B14F-4D97-AF65-F5344CB8AC3E}">
        <p14:creationId xmlns:p14="http://schemas.microsoft.com/office/powerpoint/2010/main" val="2093886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 shows the average of tests done at different heights. During testing I dropped the ball from each height five times then calculated the averages which is shown on the graph. </a:t>
            </a:r>
          </a:p>
          <a:p>
            <a:r>
              <a:rPr lang="en-US" dirty="0"/>
              <a:t>The x axis shows the change in velocity as the ball was dropped from different heights. The y axis shows the collision time of the ball at different velocities. </a:t>
            </a:r>
          </a:p>
        </p:txBody>
      </p:sp>
      <p:sp>
        <p:nvSpPr>
          <p:cNvPr id="4" name="Slide Number Placeholder 3"/>
          <p:cNvSpPr>
            <a:spLocks noGrp="1"/>
          </p:cNvSpPr>
          <p:nvPr>
            <p:ph type="sldNum" sz="quarter" idx="10"/>
          </p:nvPr>
        </p:nvSpPr>
        <p:spPr/>
        <p:txBody>
          <a:bodyPr/>
          <a:lstStyle/>
          <a:p>
            <a:fld id="{5224E762-0091-EF43-98DD-62365F049E61}" type="slidenum">
              <a:rPr lang="en-US" smtClean="0"/>
              <a:t>48</a:t>
            </a:fld>
            <a:endParaRPr lang="en-US"/>
          </a:p>
        </p:txBody>
      </p:sp>
    </p:spTree>
    <p:extLst>
      <p:ext uri="{BB962C8B-B14F-4D97-AF65-F5344CB8AC3E}">
        <p14:creationId xmlns:p14="http://schemas.microsoft.com/office/powerpoint/2010/main" val="40017059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 shows the average of tests done at different heights. During testing I dropped the ball from each height five times then calculated the averages which is shown on the graph. </a:t>
            </a:r>
          </a:p>
          <a:p>
            <a:r>
              <a:rPr lang="en-US" dirty="0"/>
              <a:t>The x axis shows the change in velocity as the ball was dropped from different heights. The y axis shows the collision time of the ball at different velocities. </a:t>
            </a:r>
          </a:p>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49</a:t>
            </a:fld>
            <a:endParaRPr lang="en-US"/>
          </a:p>
        </p:txBody>
      </p:sp>
    </p:spTree>
    <p:extLst>
      <p:ext uri="{BB962C8B-B14F-4D97-AF65-F5344CB8AC3E}">
        <p14:creationId xmlns:p14="http://schemas.microsoft.com/office/powerpoint/2010/main" val="3038320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errors if found with measuring collision time was due to the frame/refresh rate. If it was only 1000fps I found it was a less accurate way of measuring collision time. This is because each frame is a millisecond and a collision time is only a few milliseconds. Say if the collision time was actually 1.7 milliseconds, it could be shown by 2 very different measurements 1 or 2 milliseconds shown in this diagram. </a:t>
            </a:r>
          </a:p>
          <a:p>
            <a:endParaRPr lang="en-US" dirty="0"/>
          </a:p>
          <a:p>
            <a:r>
              <a:rPr lang="en-US" dirty="0"/>
              <a:t>An error with high speed video is that the highest frame rate I could shoot in was 1000fps. This means shown by this diagram that if the actual collision time was lets say 1.7ms or 0.0017 seconds it could be shown as either 1ms or 2ms on high speed video. If the balls collision starts just after start of a frame it will not be in this frame but only in the next 1 frame, shown by option 1. If the ball collides just before that start of a frame it will shown and that frame and also the next shown in option 2, this means it will show a collision time of 2ms compared to 1ms from option 1. This is what makes high speed video unreliable as it does not film in a high enough frame rate to give and accurate measure of collision time. </a:t>
            </a:r>
          </a:p>
        </p:txBody>
      </p:sp>
      <p:sp>
        <p:nvSpPr>
          <p:cNvPr id="4" name="Slide Number Placeholder 3"/>
          <p:cNvSpPr>
            <a:spLocks noGrp="1"/>
          </p:cNvSpPr>
          <p:nvPr>
            <p:ph type="sldNum" sz="quarter" idx="10"/>
          </p:nvPr>
        </p:nvSpPr>
        <p:spPr/>
        <p:txBody>
          <a:bodyPr/>
          <a:lstStyle/>
          <a:p>
            <a:fld id="{5224E762-0091-EF43-98DD-62365F049E61}" type="slidenum">
              <a:rPr lang="en-US" smtClean="0"/>
              <a:t>50</a:t>
            </a:fld>
            <a:endParaRPr lang="en-US"/>
          </a:p>
        </p:txBody>
      </p:sp>
    </p:spTree>
    <p:extLst>
      <p:ext uri="{BB962C8B-B14F-4D97-AF65-F5344CB8AC3E}">
        <p14:creationId xmlns:p14="http://schemas.microsoft.com/office/powerpoint/2010/main" val="3403976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data point will ever match a model exactly, however most of the methods follow the same pattern.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can see the theoretical model shows the same sort of pattern shown by the data from audio and piezo. However highspeed video is very unpredictable and you can see it does not follow a uniform pattern, due to it being very hard to read the collision time from the data from to the error explained in the previous slide. All of the data points from the different methods curve up as the x axis gets closer to zero. This is because when a ball has 0 velocity it collision time would be infinitely long. </a:t>
            </a:r>
          </a:p>
          <a:p>
            <a:endParaRPr lang="en-US" dirty="0"/>
          </a:p>
          <a:p>
            <a:r>
              <a:rPr lang="en-US" dirty="0"/>
              <a:t>This graph shows the collision time (y axis) compared to the velocity (x axis). It compares the different methods for measuring collision time. </a:t>
            </a:r>
          </a:p>
        </p:txBody>
      </p:sp>
      <p:sp>
        <p:nvSpPr>
          <p:cNvPr id="4" name="Slide Number Placeholder 3"/>
          <p:cNvSpPr>
            <a:spLocks noGrp="1"/>
          </p:cNvSpPr>
          <p:nvPr>
            <p:ph type="sldNum" sz="quarter" idx="10"/>
          </p:nvPr>
        </p:nvSpPr>
        <p:spPr/>
        <p:txBody>
          <a:bodyPr/>
          <a:lstStyle/>
          <a:p>
            <a:fld id="{5224E762-0091-EF43-98DD-62365F049E61}" type="slidenum">
              <a:rPr lang="en-US" smtClean="0"/>
              <a:t>51</a:t>
            </a:fld>
            <a:endParaRPr lang="en-US"/>
          </a:p>
        </p:txBody>
      </p:sp>
    </p:spTree>
    <p:extLst>
      <p:ext uri="{BB962C8B-B14F-4D97-AF65-F5344CB8AC3E}">
        <p14:creationId xmlns:p14="http://schemas.microsoft.com/office/powerpoint/2010/main" val="3772267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data point will ever match a model exactly, however most of the methods follow the same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 shows the collision time (y axis) compared to the velocity (x axis). It compares the different methods for measuring collision time. As you can see the theoretical model shows the same sort of pattern shown by the data from all methods. All of the data points from the different methods curve up as the x axis gets closer to zero. This is because when a ball has 0 velocity it collision time would be infinitely long. </a:t>
            </a:r>
          </a:p>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52</a:t>
            </a:fld>
            <a:endParaRPr lang="en-US"/>
          </a:p>
        </p:txBody>
      </p:sp>
    </p:spTree>
    <p:extLst>
      <p:ext uri="{BB962C8B-B14F-4D97-AF65-F5344CB8AC3E}">
        <p14:creationId xmlns:p14="http://schemas.microsoft.com/office/powerpoint/2010/main" val="1157858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7</a:t>
            </a:fld>
            <a:endParaRPr lang="en-US"/>
          </a:p>
        </p:txBody>
      </p:sp>
    </p:spTree>
    <p:extLst>
      <p:ext uri="{BB962C8B-B14F-4D97-AF65-F5344CB8AC3E}">
        <p14:creationId xmlns:p14="http://schemas.microsoft.com/office/powerpoint/2010/main" val="30931560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restate the question</a:t>
            </a:r>
          </a:p>
          <a:p>
            <a:r>
              <a:rPr lang="en-US" dirty="0"/>
              <a:t>In this presentation I have looked at various methods of measuring collision time. I have explained what happens during a collision including different forces, and changes in energy.  I have then graphed and compared the different methods of testing to each other and to a theoretical model I made. </a:t>
            </a:r>
          </a:p>
          <a:p>
            <a:r>
              <a:rPr lang="en-US" dirty="0"/>
              <a:t>In conclusion I think that voltage over time and sound is the best method as it gives me the exact time there if a force being applied and shows this a voltage measure. Although it does not match my iterative theoretical model,. </a:t>
            </a:r>
          </a:p>
          <a:p>
            <a:r>
              <a:rPr lang="en-US" dirty="0"/>
              <a:t>I have found that main effect to having a good experimental result is the sampling rate (more than 1000fps). </a:t>
            </a:r>
          </a:p>
        </p:txBody>
      </p:sp>
      <p:sp>
        <p:nvSpPr>
          <p:cNvPr id="4" name="Slide Number Placeholder 3"/>
          <p:cNvSpPr>
            <a:spLocks noGrp="1"/>
          </p:cNvSpPr>
          <p:nvPr>
            <p:ph type="sldNum" sz="quarter" idx="10"/>
          </p:nvPr>
        </p:nvSpPr>
        <p:spPr/>
        <p:txBody>
          <a:bodyPr/>
          <a:lstStyle/>
          <a:p>
            <a:fld id="{5224E762-0091-EF43-98DD-62365F049E61}" type="slidenum">
              <a:rPr lang="en-US" smtClean="0"/>
              <a:t>53</a:t>
            </a:fld>
            <a:endParaRPr lang="en-US"/>
          </a:p>
        </p:txBody>
      </p:sp>
    </p:spTree>
    <p:extLst>
      <p:ext uri="{BB962C8B-B14F-4D97-AF65-F5344CB8AC3E}">
        <p14:creationId xmlns:p14="http://schemas.microsoft.com/office/powerpoint/2010/main" val="15776683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a:solidFill>
                  <a:schemeClr val="tx1"/>
                </a:solidFill>
                <a:effectLst/>
                <a:latin typeface="+mn-lt"/>
                <a:ea typeface="+mn-ea"/>
                <a:cs typeface="+mn-cs"/>
              </a:rPr>
              <a:t>Piezoelectricity (also called the </a:t>
            </a:r>
            <a:r>
              <a:rPr lang="en-NZ" sz="1200" b="1" i="0" kern="1200" dirty="0">
                <a:solidFill>
                  <a:schemeClr val="tx1"/>
                </a:solidFill>
                <a:effectLst/>
                <a:latin typeface="+mn-lt"/>
                <a:ea typeface="+mn-ea"/>
                <a:cs typeface="+mn-cs"/>
              </a:rPr>
              <a:t>piezoelectric</a:t>
            </a:r>
            <a:r>
              <a:rPr lang="en-NZ" sz="1200" b="0" i="0" kern="1200" dirty="0">
                <a:solidFill>
                  <a:schemeClr val="tx1"/>
                </a:solidFill>
                <a:effectLst/>
                <a:latin typeface="+mn-lt"/>
                <a:ea typeface="+mn-ea"/>
                <a:cs typeface="+mn-cs"/>
              </a:rPr>
              <a:t> effect) is the appearance of an electrical potential (a voltage, in other words) across the sides of a crystal when you subject it to mechanical stress (by squeezing it).</a:t>
            </a:r>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59</a:t>
            </a:fld>
            <a:endParaRPr lang="en-US"/>
          </a:p>
        </p:txBody>
      </p:sp>
    </p:spTree>
    <p:extLst>
      <p:ext uri="{BB962C8B-B14F-4D97-AF65-F5344CB8AC3E}">
        <p14:creationId xmlns:p14="http://schemas.microsoft.com/office/powerpoint/2010/main" val="42565585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60</a:t>
            </a:fld>
            <a:endParaRPr lang="en-US"/>
          </a:p>
        </p:txBody>
      </p:sp>
    </p:spTree>
    <p:extLst>
      <p:ext uri="{BB962C8B-B14F-4D97-AF65-F5344CB8AC3E}">
        <p14:creationId xmlns:p14="http://schemas.microsoft.com/office/powerpoint/2010/main" val="79561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61</a:t>
            </a:fld>
            <a:endParaRPr lang="en-US"/>
          </a:p>
        </p:txBody>
      </p:sp>
    </p:spTree>
    <p:extLst>
      <p:ext uri="{BB962C8B-B14F-4D97-AF65-F5344CB8AC3E}">
        <p14:creationId xmlns:p14="http://schemas.microsoft.com/office/powerpoint/2010/main" val="4528885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62</a:t>
            </a:fld>
            <a:endParaRPr lang="en-US"/>
          </a:p>
        </p:txBody>
      </p:sp>
    </p:spTree>
    <p:extLst>
      <p:ext uri="{BB962C8B-B14F-4D97-AF65-F5344CB8AC3E}">
        <p14:creationId xmlns:p14="http://schemas.microsoft.com/office/powerpoint/2010/main" val="30356326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motion sensor was very unreliable as it couldn’t always pick up the ball so would not give and accurate graph of the data for the </a:t>
            </a:r>
            <a:r>
              <a:rPr lang="en-US"/>
              <a:t>balls collision.</a:t>
            </a:r>
          </a:p>
          <a:p>
            <a:endParaRPr lang="en-US"/>
          </a:p>
        </p:txBody>
      </p:sp>
      <p:sp>
        <p:nvSpPr>
          <p:cNvPr id="4" name="Slide Number Placeholder 3"/>
          <p:cNvSpPr>
            <a:spLocks noGrp="1"/>
          </p:cNvSpPr>
          <p:nvPr>
            <p:ph type="sldNum" sz="quarter" idx="10"/>
          </p:nvPr>
        </p:nvSpPr>
        <p:spPr/>
        <p:txBody>
          <a:bodyPr/>
          <a:lstStyle/>
          <a:p>
            <a:fld id="{5224E762-0091-EF43-98DD-62365F049E61}" type="slidenum">
              <a:rPr lang="en-US" smtClean="0"/>
              <a:t>63</a:t>
            </a:fld>
            <a:endParaRPr lang="en-US"/>
          </a:p>
        </p:txBody>
      </p:sp>
    </p:spTree>
    <p:extLst>
      <p:ext uri="{BB962C8B-B14F-4D97-AF65-F5344CB8AC3E}">
        <p14:creationId xmlns:p14="http://schemas.microsoft.com/office/powerpoint/2010/main" val="28855136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64</a:t>
            </a:fld>
            <a:endParaRPr lang="en-US"/>
          </a:p>
        </p:txBody>
      </p:sp>
    </p:spTree>
    <p:extLst>
      <p:ext uri="{BB962C8B-B14F-4D97-AF65-F5344CB8AC3E}">
        <p14:creationId xmlns:p14="http://schemas.microsoft.com/office/powerpoint/2010/main" val="493904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could not use a laser as the one I had access to did not have a high enough refresh rate</a:t>
            </a:r>
          </a:p>
        </p:txBody>
      </p:sp>
      <p:sp>
        <p:nvSpPr>
          <p:cNvPr id="4" name="Slide Number Placeholder 3"/>
          <p:cNvSpPr>
            <a:spLocks noGrp="1"/>
          </p:cNvSpPr>
          <p:nvPr>
            <p:ph type="sldNum" sz="quarter" idx="10"/>
          </p:nvPr>
        </p:nvSpPr>
        <p:spPr/>
        <p:txBody>
          <a:bodyPr/>
          <a:lstStyle/>
          <a:p>
            <a:fld id="{5224E762-0091-EF43-98DD-62365F049E61}" type="slidenum">
              <a:rPr lang="en-US" smtClean="0"/>
              <a:t>65</a:t>
            </a:fld>
            <a:endParaRPr lang="en-US"/>
          </a:p>
        </p:txBody>
      </p:sp>
    </p:spTree>
    <p:extLst>
      <p:ext uri="{BB962C8B-B14F-4D97-AF65-F5344CB8AC3E}">
        <p14:creationId xmlns:p14="http://schemas.microsoft.com/office/powerpoint/2010/main" val="39438624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ball collides it compresses the air that is under it,  when it starts to expand the air is rarefacted. </a:t>
            </a:r>
          </a:p>
          <a:p>
            <a:r>
              <a:rPr lang="en-US" dirty="0"/>
              <a:t>This compression and rarefaction is heard as sound wave. </a:t>
            </a:r>
          </a:p>
          <a:p>
            <a:r>
              <a:rPr lang="en-US" dirty="0"/>
              <a:t>The blue line shows the compression which is followed by the rarefaction (orange line)</a:t>
            </a:r>
          </a:p>
        </p:txBody>
      </p:sp>
      <p:sp>
        <p:nvSpPr>
          <p:cNvPr id="4" name="Slide Number Placeholder 3"/>
          <p:cNvSpPr>
            <a:spLocks noGrp="1"/>
          </p:cNvSpPr>
          <p:nvPr>
            <p:ph type="sldNum" sz="quarter" idx="10"/>
          </p:nvPr>
        </p:nvSpPr>
        <p:spPr/>
        <p:txBody>
          <a:bodyPr/>
          <a:lstStyle/>
          <a:p>
            <a:fld id="{5224E762-0091-EF43-98DD-62365F049E61}" type="slidenum">
              <a:rPr lang="en-US" smtClean="0"/>
              <a:t>66</a:t>
            </a:fld>
            <a:endParaRPr lang="en-US"/>
          </a:p>
        </p:txBody>
      </p:sp>
    </p:spTree>
    <p:extLst>
      <p:ext uri="{BB962C8B-B14F-4D97-AF65-F5344CB8AC3E}">
        <p14:creationId xmlns:p14="http://schemas.microsoft.com/office/powerpoint/2010/main" val="21582397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Momentum when and object with mass is moving with velocity it has a certain ‘quantity of motion’ this ‘quantity of motion’  is called momentum. </a:t>
            </a:r>
          </a:p>
          <a:p>
            <a:r>
              <a:rPr lang="en-US" dirty="0"/>
              <a:t>In a collision an object experiences a force for a specific amount of time, resulting in a change of momentum. </a:t>
            </a:r>
          </a:p>
          <a:p>
            <a:endParaRPr lang="en-US" dirty="0"/>
          </a:p>
          <a:p>
            <a:r>
              <a:rPr lang="en-US" dirty="0"/>
              <a:t>Impulse is usually  used when a force acts for a short amount of time. Such as the collision of the ball. Impulse is the same as the change in momentum of an object. </a:t>
            </a:r>
          </a:p>
          <a:p>
            <a:r>
              <a:rPr lang="en-US" dirty="0"/>
              <a:t>Change in momentum (kg m s-1) = force x time taken.</a:t>
            </a:r>
          </a:p>
          <a:p>
            <a:r>
              <a:rPr lang="en-US" dirty="0"/>
              <a:t>As the COR decreases impulse decreases, the ball contact time decrease as the ball speed increases. </a:t>
            </a:r>
          </a:p>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67</a:t>
            </a:fld>
            <a:endParaRPr lang="en-US"/>
          </a:p>
        </p:txBody>
      </p:sp>
    </p:spTree>
    <p:extLst>
      <p:ext uri="{BB962C8B-B14F-4D97-AF65-F5344CB8AC3E}">
        <p14:creationId xmlns:p14="http://schemas.microsoft.com/office/powerpoint/2010/main" val="2664468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8</a:t>
            </a:fld>
            <a:endParaRPr lang="en-US"/>
          </a:p>
        </p:txBody>
      </p:sp>
    </p:spTree>
    <p:extLst>
      <p:ext uri="{BB962C8B-B14F-4D97-AF65-F5344CB8AC3E}">
        <p14:creationId xmlns:p14="http://schemas.microsoft.com/office/powerpoint/2010/main" val="23092263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law of conservation of energy states </a:t>
            </a:r>
            <a:r>
              <a:rPr lang="en-NZ" sz="1200" kern="1200" dirty="0">
                <a:solidFill>
                  <a:schemeClr val="tx1"/>
                </a:solidFill>
                <a:effectLst/>
                <a:latin typeface="+mn-lt"/>
                <a:ea typeface="+mn-ea"/>
                <a:cs typeface="+mn-cs"/>
              </a:rPr>
              <a:t>that the total amount of energy remains constant in an isolated system. It implies that energy can neither be created nor destroyed, but can be change from one form to another.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The ball creates a sound as it hits the ground due to the air between the ball and the surface it is hitting being pushed out of the way. This creates an audible pressure wave perceived as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We already know that that some of the energy is transferred, as we are dealing with inelastic collisions. The kinetic energy in these collision is usually transferred into sound energy, thermal energy and deformation of the ball. Energy can also be stored in the ball and used to return the ball to its original shape.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68</a:t>
            </a:fld>
            <a:endParaRPr lang="en-US"/>
          </a:p>
        </p:txBody>
      </p:sp>
    </p:spTree>
    <p:extLst>
      <p:ext uri="{BB962C8B-B14F-4D97-AF65-F5344CB8AC3E}">
        <p14:creationId xmlns:p14="http://schemas.microsoft.com/office/powerpoint/2010/main" val="9282285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Motion sensor velocity graph. </a:t>
            </a:r>
          </a:p>
        </p:txBody>
      </p:sp>
      <p:sp>
        <p:nvSpPr>
          <p:cNvPr id="4" name="Slide Number Placeholder 3"/>
          <p:cNvSpPr>
            <a:spLocks noGrp="1"/>
          </p:cNvSpPr>
          <p:nvPr>
            <p:ph type="sldNum" sz="quarter" idx="10"/>
          </p:nvPr>
        </p:nvSpPr>
        <p:spPr/>
        <p:txBody>
          <a:bodyPr/>
          <a:lstStyle/>
          <a:p>
            <a:fld id="{5224E762-0091-EF43-98DD-62365F049E61}" type="slidenum">
              <a:rPr lang="en-US" smtClean="0"/>
              <a:t>69</a:t>
            </a:fld>
            <a:endParaRPr lang="en-US"/>
          </a:p>
        </p:txBody>
      </p:sp>
    </p:spTree>
    <p:extLst>
      <p:ext uri="{BB962C8B-B14F-4D97-AF65-F5344CB8AC3E}">
        <p14:creationId xmlns:p14="http://schemas.microsoft.com/office/powerpoint/2010/main" val="1157583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71</a:t>
            </a:fld>
            <a:endParaRPr lang="en-US"/>
          </a:p>
        </p:txBody>
      </p:sp>
    </p:spTree>
    <p:extLst>
      <p:ext uri="{BB962C8B-B14F-4D97-AF65-F5344CB8AC3E}">
        <p14:creationId xmlns:p14="http://schemas.microsoft.com/office/powerpoint/2010/main" val="22255721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motion sensor was very unreliable as it couldn’t always pick up the ball so would not give and accurate graph of the data for the balls collision.</a:t>
            </a:r>
          </a:p>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74</a:t>
            </a:fld>
            <a:endParaRPr lang="en-US"/>
          </a:p>
        </p:txBody>
      </p:sp>
    </p:spTree>
    <p:extLst>
      <p:ext uri="{BB962C8B-B14F-4D97-AF65-F5344CB8AC3E}">
        <p14:creationId xmlns:p14="http://schemas.microsoft.com/office/powerpoint/2010/main" val="30926593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motion sensor was very unreliable as it couldn’t always pick up the ball so would not give and accurate graph of the data for the </a:t>
            </a:r>
            <a:r>
              <a:rPr lang="en-US"/>
              <a:t>balls collision.</a:t>
            </a:r>
          </a:p>
          <a:p>
            <a:endParaRPr lang="en-US"/>
          </a:p>
        </p:txBody>
      </p:sp>
      <p:sp>
        <p:nvSpPr>
          <p:cNvPr id="4" name="Slide Number Placeholder 3"/>
          <p:cNvSpPr>
            <a:spLocks noGrp="1"/>
          </p:cNvSpPr>
          <p:nvPr>
            <p:ph type="sldNum" sz="quarter" idx="10"/>
          </p:nvPr>
        </p:nvSpPr>
        <p:spPr/>
        <p:txBody>
          <a:bodyPr/>
          <a:lstStyle/>
          <a:p>
            <a:fld id="{5224E762-0091-EF43-98DD-62365F049E61}" type="slidenum">
              <a:rPr lang="en-US" smtClean="0"/>
              <a:t>75</a:t>
            </a:fld>
            <a:endParaRPr lang="en-US"/>
          </a:p>
        </p:txBody>
      </p:sp>
    </p:spTree>
    <p:extLst>
      <p:ext uri="{BB962C8B-B14F-4D97-AF65-F5344CB8AC3E}">
        <p14:creationId xmlns:p14="http://schemas.microsoft.com/office/powerpoint/2010/main" val="13479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9</a:t>
            </a:fld>
            <a:endParaRPr lang="en-US"/>
          </a:p>
        </p:txBody>
      </p:sp>
    </p:spTree>
    <p:extLst>
      <p:ext uri="{BB962C8B-B14F-4D97-AF65-F5344CB8AC3E}">
        <p14:creationId xmlns:p14="http://schemas.microsoft.com/office/powerpoint/2010/main" val="330333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10</a:t>
            </a:fld>
            <a:endParaRPr lang="en-US"/>
          </a:p>
        </p:txBody>
      </p:sp>
    </p:spTree>
    <p:extLst>
      <p:ext uri="{BB962C8B-B14F-4D97-AF65-F5344CB8AC3E}">
        <p14:creationId xmlns:p14="http://schemas.microsoft.com/office/powerpoint/2010/main" val="215576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motion sensor was unreliable as the refresh rate was not high enough. It didn’t work all the time as it wouldn’t always pick up the ball.  this graph shows the data for one of the times it did work, the points when the ball is furthest away from the sensor and seems to be at rest is the collision time.</a:t>
            </a:r>
          </a:p>
        </p:txBody>
      </p:sp>
      <p:sp>
        <p:nvSpPr>
          <p:cNvPr id="4" name="Slide Number Placeholder 3"/>
          <p:cNvSpPr>
            <a:spLocks noGrp="1"/>
          </p:cNvSpPr>
          <p:nvPr>
            <p:ph type="sldNum" sz="quarter" idx="10"/>
          </p:nvPr>
        </p:nvSpPr>
        <p:spPr/>
        <p:txBody>
          <a:bodyPr/>
          <a:lstStyle/>
          <a:p>
            <a:fld id="{5224E762-0091-EF43-98DD-62365F049E61}" type="slidenum">
              <a:rPr lang="en-US" smtClean="0"/>
              <a:t>11</a:t>
            </a:fld>
            <a:endParaRPr lang="en-US"/>
          </a:p>
        </p:txBody>
      </p:sp>
    </p:spTree>
    <p:extLst>
      <p:ext uri="{BB962C8B-B14F-4D97-AF65-F5344CB8AC3E}">
        <p14:creationId xmlns:p14="http://schemas.microsoft.com/office/powerpoint/2010/main" val="349802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different type of collision. Elastic and inelastic. </a:t>
            </a:r>
          </a:p>
          <a:p>
            <a:r>
              <a:rPr lang="en-US" dirty="0"/>
              <a:t>An elastic collision happens when two things collide and the net amount of energy does not change, in the case of the ball, it would be dropped and travel back up to the same point it started from. This is because both momentum and kinetic energy is conserved. Because the net amount of energy does not change this means that the ball would continue to drop and bounce back to the starting point indefinitely. </a:t>
            </a:r>
          </a:p>
          <a:p>
            <a:endParaRPr lang="en-US" dirty="0"/>
          </a:p>
          <a:p>
            <a:r>
              <a:rPr lang="en-US" dirty="0"/>
              <a:t>An inelastic collision is what occurs with the ball in this problem. An inelastic collision is when some kinetic energy is lost, but the momentum of the system is still conserved. The kinetic energy that is lost is transferred into something else. An inelastic collision occurs when in this case the ball is dropped from height 1 and bounce back to height 2, lower than the original starting height. This is the most common type of collision.</a:t>
            </a:r>
          </a:p>
          <a:p>
            <a:endParaRPr lang="en-US" dirty="0"/>
          </a:p>
          <a:p>
            <a:r>
              <a:rPr lang="en-US" dirty="0"/>
              <a:t>A perfectly inelastic collision occurs when the maximum amount of kinetic energy is lost, in the case of the ball it would drop and not bounce back. </a:t>
            </a:r>
          </a:p>
          <a:p>
            <a:endParaRPr lang="en-US" dirty="0"/>
          </a:p>
          <a:p>
            <a:r>
              <a:rPr lang="en-US" dirty="0"/>
              <a:t>The coefficient of restitution is a ratio the initial and final velocity between two objects after they collide. It ranges from 0 to 1. 0 would be a perfectly inelastic collision, and 1 would be a perfectly elastic collision. The numbers in-between show inelastic collisions. </a:t>
            </a:r>
          </a:p>
          <a:p>
            <a:r>
              <a:rPr lang="en-US" dirty="0"/>
              <a:t>I used the COR to determine whether the ball was highly </a:t>
            </a:r>
          </a:p>
          <a:p>
            <a:endParaRPr lang="en-US" dirty="0"/>
          </a:p>
          <a:p>
            <a:endParaRPr lang="en-US" dirty="0"/>
          </a:p>
        </p:txBody>
      </p:sp>
      <p:sp>
        <p:nvSpPr>
          <p:cNvPr id="4" name="Slide Number Placeholder 3"/>
          <p:cNvSpPr>
            <a:spLocks noGrp="1"/>
          </p:cNvSpPr>
          <p:nvPr>
            <p:ph type="sldNum" sz="quarter" idx="10"/>
          </p:nvPr>
        </p:nvSpPr>
        <p:spPr/>
        <p:txBody>
          <a:bodyPr/>
          <a:lstStyle/>
          <a:p>
            <a:fld id="{5224E762-0091-EF43-98DD-62365F049E61}" type="slidenum">
              <a:rPr lang="en-US" smtClean="0"/>
              <a:t>13</a:t>
            </a:fld>
            <a:endParaRPr lang="en-US"/>
          </a:p>
        </p:txBody>
      </p:sp>
    </p:spTree>
    <p:extLst>
      <p:ext uri="{BB962C8B-B14F-4D97-AF65-F5344CB8AC3E}">
        <p14:creationId xmlns:p14="http://schemas.microsoft.com/office/powerpoint/2010/main" val="9358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E1224-771E-D749-9BED-63DA1D4819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EBAF29-38A4-9446-872C-BD106B2C1D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00B8B7-970F-E44B-AE6E-170D7A1C020A}"/>
              </a:ext>
            </a:extLst>
          </p:cNvPr>
          <p:cNvSpPr>
            <a:spLocks noGrp="1"/>
          </p:cNvSpPr>
          <p:nvPr>
            <p:ph type="dt" sz="half" idx="10"/>
          </p:nvPr>
        </p:nvSpPr>
        <p:spPr/>
        <p:txBody>
          <a:bodyPr/>
          <a:lstStyle/>
          <a:p>
            <a:fld id="{38E16E56-3A6A-1C40-B252-02829A8C2F44}" type="datetime1">
              <a:rPr lang="en-NZ" smtClean="0"/>
              <a:t>6/07/18</a:t>
            </a:fld>
            <a:endParaRPr lang="en-US"/>
          </a:p>
        </p:txBody>
      </p:sp>
      <p:sp>
        <p:nvSpPr>
          <p:cNvPr id="5" name="Footer Placeholder 4">
            <a:extLst>
              <a:ext uri="{FF2B5EF4-FFF2-40B4-BE49-F238E27FC236}">
                <a16:creationId xmlns:a16="http://schemas.microsoft.com/office/drawing/2014/main" id="{5104E6B9-7D04-714C-930F-6795BF474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CB74E-884A-0A43-AB07-3D22A0AB4213}"/>
              </a:ext>
            </a:extLst>
          </p:cNvPr>
          <p:cNvSpPr>
            <a:spLocks noGrp="1"/>
          </p:cNvSpPr>
          <p:nvPr>
            <p:ph type="sldNum" sz="quarter" idx="12"/>
          </p:nvPr>
        </p:nvSpPr>
        <p:spPr/>
        <p:txBody>
          <a:bodyPr/>
          <a:lstStyle/>
          <a:p>
            <a:fld id="{AA20D318-2F9B-4945-8E5C-870A2842AC2C}" type="slidenum">
              <a:rPr lang="en-US" smtClean="0"/>
              <a:t>‹#›</a:t>
            </a:fld>
            <a:endParaRPr lang="en-US"/>
          </a:p>
        </p:txBody>
      </p:sp>
    </p:spTree>
    <p:extLst>
      <p:ext uri="{BB962C8B-B14F-4D97-AF65-F5344CB8AC3E}">
        <p14:creationId xmlns:p14="http://schemas.microsoft.com/office/powerpoint/2010/main" val="236319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1BFB0-F84E-8B49-BC62-66CC63CD50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C8514B-7DBB-3041-86E6-9B15A5FDB1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F8045-EB8E-BB4B-A1D1-FC726DD4A1CD}"/>
              </a:ext>
            </a:extLst>
          </p:cNvPr>
          <p:cNvSpPr>
            <a:spLocks noGrp="1"/>
          </p:cNvSpPr>
          <p:nvPr>
            <p:ph type="dt" sz="half" idx="10"/>
          </p:nvPr>
        </p:nvSpPr>
        <p:spPr/>
        <p:txBody>
          <a:bodyPr/>
          <a:lstStyle/>
          <a:p>
            <a:fld id="{6F0BBA5D-D09C-C843-97C3-01908271EBAD}" type="datetime1">
              <a:rPr lang="en-NZ" smtClean="0"/>
              <a:t>6/07/18</a:t>
            </a:fld>
            <a:endParaRPr lang="en-US"/>
          </a:p>
        </p:txBody>
      </p:sp>
      <p:sp>
        <p:nvSpPr>
          <p:cNvPr id="5" name="Footer Placeholder 4">
            <a:extLst>
              <a:ext uri="{FF2B5EF4-FFF2-40B4-BE49-F238E27FC236}">
                <a16:creationId xmlns:a16="http://schemas.microsoft.com/office/drawing/2014/main" id="{6DCDB5A9-347C-9E46-9B22-0E2F2A7AE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B53AB-152A-A44E-B60F-B14ADE5D8005}"/>
              </a:ext>
            </a:extLst>
          </p:cNvPr>
          <p:cNvSpPr>
            <a:spLocks noGrp="1"/>
          </p:cNvSpPr>
          <p:nvPr>
            <p:ph type="sldNum" sz="quarter" idx="12"/>
          </p:nvPr>
        </p:nvSpPr>
        <p:spPr/>
        <p:txBody>
          <a:bodyPr/>
          <a:lstStyle/>
          <a:p>
            <a:fld id="{AA20D318-2F9B-4945-8E5C-870A2842AC2C}" type="slidenum">
              <a:rPr lang="en-US" smtClean="0"/>
              <a:t>‹#›</a:t>
            </a:fld>
            <a:endParaRPr lang="en-US"/>
          </a:p>
        </p:txBody>
      </p:sp>
    </p:spTree>
    <p:extLst>
      <p:ext uri="{BB962C8B-B14F-4D97-AF65-F5344CB8AC3E}">
        <p14:creationId xmlns:p14="http://schemas.microsoft.com/office/powerpoint/2010/main" val="1649859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EE1D40-1DB7-A942-990A-AD9809C1AC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8569F8-1C80-3442-BFB9-BB0CCF13E9A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8A87F-8679-5D4F-A38F-F48221EC46C6}"/>
              </a:ext>
            </a:extLst>
          </p:cNvPr>
          <p:cNvSpPr>
            <a:spLocks noGrp="1"/>
          </p:cNvSpPr>
          <p:nvPr>
            <p:ph type="dt" sz="half" idx="10"/>
          </p:nvPr>
        </p:nvSpPr>
        <p:spPr/>
        <p:txBody>
          <a:bodyPr/>
          <a:lstStyle/>
          <a:p>
            <a:fld id="{A95C82E9-CEE5-154B-9437-BB8E4124D2E5}" type="datetime1">
              <a:rPr lang="en-NZ" smtClean="0"/>
              <a:t>6/07/18</a:t>
            </a:fld>
            <a:endParaRPr lang="en-US"/>
          </a:p>
        </p:txBody>
      </p:sp>
      <p:sp>
        <p:nvSpPr>
          <p:cNvPr id="5" name="Footer Placeholder 4">
            <a:extLst>
              <a:ext uri="{FF2B5EF4-FFF2-40B4-BE49-F238E27FC236}">
                <a16:creationId xmlns:a16="http://schemas.microsoft.com/office/drawing/2014/main" id="{3A772E9B-8D29-184E-9B17-30F984133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021BA-F1F8-B34D-ADAE-C5F46013B685}"/>
              </a:ext>
            </a:extLst>
          </p:cNvPr>
          <p:cNvSpPr>
            <a:spLocks noGrp="1"/>
          </p:cNvSpPr>
          <p:nvPr>
            <p:ph type="sldNum" sz="quarter" idx="12"/>
          </p:nvPr>
        </p:nvSpPr>
        <p:spPr/>
        <p:txBody>
          <a:bodyPr/>
          <a:lstStyle/>
          <a:p>
            <a:fld id="{AA20D318-2F9B-4945-8E5C-870A2842AC2C}" type="slidenum">
              <a:rPr lang="en-US" smtClean="0"/>
              <a:t>‹#›</a:t>
            </a:fld>
            <a:endParaRPr lang="en-US"/>
          </a:p>
        </p:txBody>
      </p:sp>
    </p:spTree>
    <p:extLst>
      <p:ext uri="{BB962C8B-B14F-4D97-AF65-F5344CB8AC3E}">
        <p14:creationId xmlns:p14="http://schemas.microsoft.com/office/powerpoint/2010/main" val="3584152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4FF7-8748-E944-BCA5-D400ACA3EF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A171C6-CD91-CC46-BCCD-D3A52ADED5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92DBD5-4A6D-9D49-B7DC-2C6F45C34A03}"/>
              </a:ext>
            </a:extLst>
          </p:cNvPr>
          <p:cNvSpPr>
            <a:spLocks noGrp="1"/>
          </p:cNvSpPr>
          <p:nvPr>
            <p:ph type="dt" sz="half" idx="10"/>
          </p:nvPr>
        </p:nvSpPr>
        <p:spPr/>
        <p:txBody>
          <a:bodyPr/>
          <a:lstStyle/>
          <a:p>
            <a:fld id="{7C01BB9C-DF99-014B-9C51-3486FFCBAB72}" type="datetime1">
              <a:rPr lang="en-NZ" smtClean="0"/>
              <a:t>6/07/18</a:t>
            </a:fld>
            <a:endParaRPr lang="en-US"/>
          </a:p>
        </p:txBody>
      </p:sp>
      <p:sp>
        <p:nvSpPr>
          <p:cNvPr id="5" name="Footer Placeholder 4">
            <a:extLst>
              <a:ext uri="{FF2B5EF4-FFF2-40B4-BE49-F238E27FC236}">
                <a16:creationId xmlns:a16="http://schemas.microsoft.com/office/drawing/2014/main" id="{92FB7BE5-719B-6949-BA21-5BA7312423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66FD2-86ED-4F45-967E-E077A93F9D9E}"/>
              </a:ext>
            </a:extLst>
          </p:cNvPr>
          <p:cNvSpPr>
            <a:spLocks noGrp="1"/>
          </p:cNvSpPr>
          <p:nvPr>
            <p:ph type="sldNum" sz="quarter" idx="12"/>
          </p:nvPr>
        </p:nvSpPr>
        <p:spPr/>
        <p:txBody>
          <a:bodyPr/>
          <a:lstStyle/>
          <a:p>
            <a:fld id="{AA20D318-2F9B-4945-8E5C-870A2842AC2C}" type="slidenum">
              <a:rPr lang="en-US" smtClean="0"/>
              <a:t>‹#›</a:t>
            </a:fld>
            <a:endParaRPr lang="en-US"/>
          </a:p>
        </p:txBody>
      </p:sp>
    </p:spTree>
    <p:extLst>
      <p:ext uri="{BB962C8B-B14F-4D97-AF65-F5344CB8AC3E}">
        <p14:creationId xmlns:p14="http://schemas.microsoft.com/office/powerpoint/2010/main" val="63445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29C00-2442-BC48-A3F2-C2741BDD6F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B6F35-3BA5-A74F-A178-9CAD0648AF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8B99D48-A34A-4343-9D9E-DF4E4B197DD9}"/>
              </a:ext>
            </a:extLst>
          </p:cNvPr>
          <p:cNvSpPr>
            <a:spLocks noGrp="1"/>
          </p:cNvSpPr>
          <p:nvPr>
            <p:ph type="dt" sz="half" idx="10"/>
          </p:nvPr>
        </p:nvSpPr>
        <p:spPr/>
        <p:txBody>
          <a:bodyPr/>
          <a:lstStyle/>
          <a:p>
            <a:fld id="{8BFF99DC-0D12-A546-915E-F333BA16BEAE}" type="datetime1">
              <a:rPr lang="en-NZ" smtClean="0"/>
              <a:t>6/07/18</a:t>
            </a:fld>
            <a:endParaRPr lang="en-US"/>
          </a:p>
        </p:txBody>
      </p:sp>
      <p:sp>
        <p:nvSpPr>
          <p:cNvPr id="5" name="Footer Placeholder 4">
            <a:extLst>
              <a:ext uri="{FF2B5EF4-FFF2-40B4-BE49-F238E27FC236}">
                <a16:creationId xmlns:a16="http://schemas.microsoft.com/office/drawing/2014/main" id="{2538C5E6-D178-3145-BCD7-2D6C1D32E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39286-BC81-4843-985B-30A6288E4155}"/>
              </a:ext>
            </a:extLst>
          </p:cNvPr>
          <p:cNvSpPr>
            <a:spLocks noGrp="1"/>
          </p:cNvSpPr>
          <p:nvPr>
            <p:ph type="sldNum" sz="quarter" idx="12"/>
          </p:nvPr>
        </p:nvSpPr>
        <p:spPr/>
        <p:txBody>
          <a:bodyPr/>
          <a:lstStyle/>
          <a:p>
            <a:fld id="{AA20D318-2F9B-4945-8E5C-870A2842AC2C}" type="slidenum">
              <a:rPr lang="en-US" smtClean="0"/>
              <a:t>‹#›</a:t>
            </a:fld>
            <a:endParaRPr lang="en-US"/>
          </a:p>
        </p:txBody>
      </p:sp>
    </p:spTree>
    <p:extLst>
      <p:ext uri="{BB962C8B-B14F-4D97-AF65-F5344CB8AC3E}">
        <p14:creationId xmlns:p14="http://schemas.microsoft.com/office/powerpoint/2010/main" val="4218344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BE0A-3F99-DE4E-8CBF-9A1DECA169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F401B3-1CB7-5847-B14B-23939AB0A09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B3DCB2-FD6B-FF47-8677-533517BE1B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60C2B-4F4D-8649-8601-385B1DDCFDBF}"/>
              </a:ext>
            </a:extLst>
          </p:cNvPr>
          <p:cNvSpPr>
            <a:spLocks noGrp="1"/>
          </p:cNvSpPr>
          <p:nvPr>
            <p:ph type="dt" sz="half" idx="10"/>
          </p:nvPr>
        </p:nvSpPr>
        <p:spPr/>
        <p:txBody>
          <a:bodyPr/>
          <a:lstStyle/>
          <a:p>
            <a:fld id="{B3C07103-D181-2A46-9F73-38206EC14D5B}" type="datetime1">
              <a:rPr lang="en-NZ" smtClean="0"/>
              <a:t>6/07/18</a:t>
            </a:fld>
            <a:endParaRPr lang="en-US"/>
          </a:p>
        </p:txBody>
      </p:sp>
      <p:sp>
        <p:nvSpPr>
          <p:cNvPr id="6" name="Footer Placeholder 5">
            <a:extLst>
              <a:ext uri="{FF2B5EF4-FFF2-40B4-BE49-F238E27FC236}">
                <a16:creationId xmlns:a16="http://schemas.microsoft.com/office/drawing/2014/main" id="{BC28841A-2249-3A48-B7DC-001D352A57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74297A-3385-9847-A77E-3E986D5FC89C}"/>
              </a:ext>
            </a:extLst>
          </p:cNvPr>
          <p:cNvSpPr>
            <a:spLocks noGrp="1"/>
          </p:cNvSpPr>
          <p:nvPr>
            <p:ph type="sldNum" sz="quarter" idx="12"/>
          </p:nvPr>
        </p:nvSpPr>
        <p:spPr/>
        <p:txBody>
          <a:bodyPr/>
          <a:lstStyle/>
          <a:p>
            <a:fld id="{AA20D318-2F9B-4945-8E5C-870A2842AC2C}" type="slidenum">
              <a:rPr lang="en-US" smtClean="0"/>
              <a:t>‹#›</a:t>
            </a:fld>
            <a:endParaRPr lang="en-US"/>
          </a:p>
        </p:txBody>
      </p:sp>
    </p:spTree>
    <p:extLst>
      <p:ext uri="{BB962C8B-B14F-4D97-AF65-F5344CB8AC3E}">
        <p14:creationId xmlns:p14="http://schemas.microsoft.com/office/powerpoint/2010/main" val="1667926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EE040-B38A-4448-8879-7E7AFF12F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1EA1F2-E587-3846-A427-8385AD56DD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75B3BA-582B-A34C-840C-F37BBFA76E1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5008E5-7075-4747-BCDF-34D4BF364F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3197C5F-1638-5941-9B8F-06733E6963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DF88FD-048A-0F4F-B7DF-926746E23FC0}"/>
              </a:ext>
            </a:extLst>
          </p:cNvPr>
          <p:cNvSpPr>
            <a:spLocks noGrp="1"/>
          </p:cNvSpPr>
          <p:nvPr>
            <p:ph type="dt" sz="half" idx="10"/>
          </p:nvPr>
        </p:nvSpPr>
        <p:spPr/>
        <p:txBody>
          <a:bodyPr/>
          <a:lstStyle/>
          <a:p>
            <a:fld id="{F6594ED6-5AE6-6545-9EB3-15F6DAF29965}" type="datetime1">
              <a:rPr lang="en-NZ" smtClean="0"/>
              <a:t>6/07/18</a:t>
            </a:fld>
            <a:endParaRPr lang="en-US"/>
          </a:p>
        </p:txBody>
      </p:sp>
      <p:sp>
        <p:nvSpPr>
          <p:cNvPr id="8" name="Footer Placeholder 7">
            <a:extLst>
              <a:ext uri="{FF2B5EF4-FFF2-40B4-BE49-F238E27FC236}">
                <a16:creationId xmlns:a16="http://schemas.microsoft.com/office/drawing/2014/main" id="{DF9A1A69-3656-8544-B6AD-3E5698459B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5F86C4-14F6-7745-B3EF-F5DA3079EEAB}"/>
              </a:ext>
            </a:extLst>
          </p:cNvPr>
          <p:cNvSpPr>
            <a:spLocks noGrp="1"/>
          </p:cNvSpPr>
          <p:nvPr>
            <p:ph type="sldNum" sz="quarter" idx="12"/>
          </p:nvPr>
        </p:nvSpPr>
        <p:spPr/>
        <p:txBody>
          <a:bodyPr/>
          <a:lstStyle/>
          <a:p>
            <a:fld id="{AA20D318-2F9B-4945-8E5C-870A2842AC2C}" type="slidenum">
              <a:rPr lang="en-US" smtClean="0"/>
              <a:t>‹#›</a:t>
            </a:fld>
            <a:endParaRPr lang="en-US"/>
          </a:p>
        </p:txBody>
      </p:sp>
    </p:spTree>
    <p:extLst>
      <p:ext uri="{BB962C8B-B14F-4D97-AF65-F5344CB8AC3E}">
        <p14:creationId xmlns:p14="http://schemas.microsoft.com/office/powerpoint/2010/main" val="2523083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BA2F-F50F-F344-88EE-46AF471F31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AA126-9C0E-614E-90C4-2DD6B11A1C5F}"/>
              </a:ext>
            </a:extLst>
          </p:cNvPr>
          <p:cNvSpPr>
            <a:spLocks noGrp="1"/>
          </p:cNvSpPr>
          <p:nvPr>
            <p:ph type="dt" sz="half" idx="10"/>
          </p:nvPr>
        </p:nvSpPr>
        <p:spPr/>
        <p:txBody>
          <a:bodyPr/>
          <a:lstStyle/>
          <a:p>
            <a:fld id="{2C904843-409D-6A4B-82CC-2B9BA513C65F}" type="datetime1">
              <a:rPr lang="en-NZ" smtClean="0"/>
              <a:t>6/07/18</a:t>
            </a:fld>
            <a:endParaRPr lang="en-US"/>
          </a:p>
        </p:txBody>
      </p:sp>
      <p:sp>
        <p:nvSpPr>
          <p:cNvPr id="4" name="Footer Placeholder 3">
            <a:extLst>
              <a:ext uri="{FF2B5EF4-FFF2-40B4-BE49-F238E27FC236}">
                <a16:creationId xmlns:a16="http://schemas.microsoft.com/office/drawing/2014/main" id="{A113351A-5B15-CD45-82DB-2ED5E85F59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606780-D293-3340-BD28-017F25303696}"/>
              </a:ext>
            </a:extLst>
          </p:cNvPr>
          <p:cNvSpPr>
            <a:spLocks noGrp="1"/>
          </p:cNvSpPr>
          <p:nvPr>
            <p:ph type="sldNum" sz="quarter" idx="12"/>
          </p:nvPr>
        </p:nvSpPr>
        <p:spPr/>
        <p:txBody>
          <a:bodyPr/>
          <a:lstStyle/>
          <a:p>
            <a:fld id="{AA20D318-2F9B-4945-8E5C-870A2842AC2C}" type="slidenum">
              <a:rPr lang="en-US" smtClean="0"/>
              <a:t>‹#›</a:t>
            </a:fld>
            <a:endParaRPr lang="en-US"/>
          </a:p>
        </p:txBody>
      </p:sp>
    </p:spTree>
    <p:extLst>
      <p:ext uri="{BB962C8B-B14F-4D97-AF65-F5344CB8AC3E}">
        <p14:creationId xmlns:p14="http://schemas.microsoft.com/office/powerpoint/2010/main" val="301173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4A79DE-034B-4544-859B-CEE8744270B0}"/>
              </a:ext>
            </a:extLst>
          </p:cNvPr>
          <p:cNvSpPr>
            <a:spLocks noGrp="1"/>
          </p:cNvSpPr>
          <p:nvPr>
            <p:ph type="dt" sz="half" idx="10"/>
          </p:nvPr>
        </p:nvSpPr>
        <p:spPr/>
        <p:txBody>
          <a:bodyPr/>
          <a:lstStyle/>
          <a:p>
            <a:fld id="{278F7583-2E98-A047-8D46-05305F6D5B85}" type="datetime1">
              <a:rPr lang="en-NZ" smtClean="0"/>
              <a:t>6/07/18</a:t>
            </a:fld>
            <a:endParaRPr lang="en-US"/>
          </a:p>
        </p:txBody>
      </p:sp>
      <p:sp>
        <p:nvSpPr>
          <p:cNvPr id="3" name="Footer Placeholder 2">
            <a:extLst>
              <a:ext uri="{FF2B5EF4-FFF2-40B4-BE49-F238E27FC236}">
                <a16:creationId xmlns:a16="http://schemas.microsoft.com/office/drawing/2014/main" id="{E7E1775C-C939-1745-A9B0-AB2E21B5BD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6C6D3F-78AA-CC42-8497-59C34A458B3A}"/>
              </a:ext>
            </a:extLst>
          </p:cNvPr>
          <p:cNvSpPr>
            <a:spLocks noGrp="1"/>
          </p:cNvSpPr>
          <p:nvPr>
            <p:ph type="sldNum" sz="quarter" idx="12"/>
          </p:nvPr>
        </p:nvSpPr>
        <p:spPr/>
        <p:txBody>
          <a:bodyPr/>
          <a:lstStyle/>
          <a:p>
            <a:fld id="{AA20D318-2F9B-4945-8E5C-870A2842AC2C}" type="slidenum">
              <a:rPr lang="en-US" smtClean="0"/>
              <a:t>‹#›</a:t>
            </a:fld>
            <a:endParaRPr lang="en-US"/>
          </a:p>
        </p:txBody>
      </p:sp>
    </p:spTree>
    <p:extLst>
      <p:ext uri="{BB962C8B-B14F-4D97-AF65-F5344CB8AC3E}">
        <p14:creationId xmlns:p14="http://schemas.microsoft.com/office/powerpoint/2010/main" val="408759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F083B-4FF5-D44C-94E7-96861E20A6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BB8002-EBFC-D147-8222-55030DBD9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F89B88-2667-9B4B-AF5D-A610F8BF20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E41BBF-3949-8340-82AB-09644833EE65}"/>
              </a:ext>
            </a:extLst>
          </p:cNvPr>
          <p:cNvSpPr>
            <a:spLocks noGrp="1"/>
          </p:cNvSpPr>
          <p:nvPr>
            <p:ph type="dt" sz="half" idx="10"/>
          </p:nvPr>
        </p:nvSpPr>
        <p:spPr/>
        <p:txBody>
          <a:bodyPr/>
          <a:lstStyle/>
          <a:p>
            <a:fld id="{A6C316B6-CB44-6F46-A563-C0968D9BDE62}" type="datetime1">
              <a:rPr lang="en-NZ" smtClean="0"/>
              <a:t>6/07/18</a:t>
            </a:fld>
            <a:endParaRPr lang="en-US"/>
          </a:p>
        </p:txBody>
      </p:sp>
      <p:sp>
        <p:nvSpPr>
          <p:cNvPr id="6" name="Footer Placeholder 5">
            <a:extLst>
              <a:ext uri="{FF2B5EF4-FFF2-40B4-BE49-F238E27FC236}">
                <a16:creationId xmlns:a16="http://schemas.microsoft.com/office/drawing/2014/main" id="{D6EDB293-0585-974B-A4DF-3AE7400B81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F02E51-97C7-B94E-9887-25BE5C13CB90}"/>
              </a:ext>
            </a:extLst>
          </p:cNvPr>
          <p:cNvSpPr>
            <a:spLocks noGrp="1"/>
          </p:cNvSpPr>
          <p:nvPr>
            <p:ph type="sldNum" sz="quarter" idx="12"/>
          </p:nvPr>
        </p:nvSpPr>
        <p:spPr/>
        <p:txBody>
          <a:bodyPr/>
          <a:lstStyle/>
          <a:p>
            <a:fld id="{AA20D318-2F9B-4945-8E5C-870A2842AC2C}" type="slidenum">
              <a:rPr lang="en-US" smtClean="0"/>
              <a:t>‹#›</a:t>
            </a:fld>
            <a:endParaRPr lang="en-US"/>
          </a:p>
        </p:txBody>
      </p:sp>
    </p:spTree>
    <p:extLst>
      <p:ext uri="{BB962C8B-B14F-4D97-AF65-F5344CB8AC3E}">
        <p14:creationId xmlns:p14="http://schemas.microsoft.com/office/powerpoint/2010/main" val="370390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B7F40-4A16-6D4B-BC97-24A14396F4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80C7C7-F46A-F447-BD1E-5C18EA0297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1BBF88-7963-944A-AB7C-7A477E66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F5946F-CE0F-4C49-B260-A45041703230}"/>
              </a:ext>
            </a:extLst>
          </p:cNvPr>
          <p:cNvSpPr>
            <a:spLocks noGrp="1"/>
          </p:cNvSpPr>
          <p:nvPr>
            <p:ph type="dt" sz="half" idx="10"/>
          </p:nvPr>
        </p:nvSpPr>
        <p:spPr/>
        <p:txBody>
          <a:bodyPr/>
          <a:lstStyle/>
          <a:p>
            <a:fld id="{E9D50DEC-D9B0-344A-8205-D81AB7F65527}" type="datetime1">
              <a:rPr lang="en-NZ" smtClean="0"/>
              <a:t>6/07/18</a:t>
            </a:fld>
            <a:endParaRPr lang="en-US"/>
          </a:p>
        </p:txBody>
      </p:sp>
      <p:sp>
        <p:nvSpPr>
          <p:cNvPr id="6" name="Footer Placeholder 5">
            <a:extLst>
              <a:ext uri="{FF2B5EF4-FFF2-40B4-BE49-F238E27FC236}">
                <a16:creationId xmlns:a16="http://schemas.microsoft.com/office/drawing/2014/main" id="{6A4FF68A-F1D6-8645-ADCF-616862197F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45D43-B20D-6B46-A84A-07FC3BCBF76B}"/>
              </a:ext>
            </a:extLst>
          </p:cNvPr>
          <p:cNvSpPr>
            <a:spLocks noGrp="1"/>
          </p:cNvSpPr>
          <p:nvPr>
            <p:ph type="sldNum" sz="quarter" idx="12"/>
          </p:nvPr>
        </p:nvSpPr>
        <p:spPr/>
        <p:txBody>
          <a:bodyPr/>
          <a:lstStyle/>
          <a:p>
            <a:fld id="{AA20D318-2F9B-4945-8E5C-870A2842AC2C}" type="slidenum">
              <a:rPr lang="en-US" smtClean="0"/>
              <a:t>‹#›</a:t>
            </a:fld>
            <a:endParaRPr lang="en-US"/>
          </a:p>
        </p:txBody>
      </p:sp>
    </p:spTree>
    <p:extLst>
      <p:ext uri="{BB962C8B-B14F-4D97-AF65-F5344CB8AC3E}">
        <p14:creationId xmlns:p14="http://schemas.microsoft.com/office/powerpoint/2010/main" val="3283487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D8A278-4350-3444-8583-275331CDC0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781858-FF87-2146-814D-96020252E6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D64F41-8B92-684C-9D93-D767A18CD3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49957-9F7D-D847-94AB-7088EF05551E}" type="datetime1">
              <a:rPr lang="en-NZ" smtClean="0"/>
              <a:t>6/07/18</a:t>
            </a:fld>
            <a:endParaRPr lang="en-US"/>
          </a:p>
        </p:txBody>
      </p:sp>
      <p:sp>
        <p:nvSpPr>
          <p:cNvPr id="5" name="Footer Placeholder 4">
            <a:extLst>
              <a:ext uri="{FF2B5EF4-FFF2-40B4-BE49-F238E27FC236}">
                <a16:creationId xmlns:a16="http://schemas.microsoft.com/office/drawing/2014/main" id="{3297B791-D799-A147-942E-16064920A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4A3F92-C1AF-BA45-8F3F-1357E0DEB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20D318-2F9B-4945-8E5C-870A2842AC2C}" type="slidenum">
              <a:rPr lang="en-US" smtClean="0"/>
              <a:t>‹#›</a:t>
            </a:fld>
            <a:endParaRPr lang="en-US"/>
          </a:p>
        </p:txBody>
      </p:sp>
    </p:spTree>
    <p:extLst>
      <p:ext uri="{BB962C8B-B14F-4D97-AF65-F5344CB8AC3E}">
        <p14:creationId xmlns:p14="http://schemas.microsoft.com/office/powerpoint/2010/main" val="1175315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140.png"/><Relationship Id="rId7" Type="http://schemas.openxmlformats.org/officeDocument/2006/relationships/image" Target="../media/image20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91.png"/><Relationship Id="rId4" Type="http://schemas.openxmlformats.org/officeDocument/2006/relationships/image" Target="../media/image150.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jpg"/><Relationship Id="rId5" Type="http://schemas.openxmlformats.org/officeDocument/2006/relationships/image" Target="../media/image10.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61.png"/><Relationship Id="rId5" Type="http://schemas.openxmlformats.org/officeDocument/2006/relationships/image" Target="../media/image120.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chart" Target="../charts/chart2.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image" Target="../media/image20.png"/><Relationship Id="rId4" Type="http://schemas.openxmlformats.org/officeDocument/2006/relationships/image" Target="../media/image180.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3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chart" Target="../charts/chart5.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chart" Target="../charts/chart6.xml"/><Relationship Id="rId4" Type="http://schemas.openxmlformats.org/officeDocument/2006/relationships/image" Target="../media/image270.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70.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chart" Target="../charts/chart7.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chart" Target="../charts/chart8.xml"/><Relationship Id="rId4" Type="http://schemas.openxmlformats.org/officeDocument/2006/relationships/image" Target="../media/image27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chart" Target="../charts/chart9.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chart" Target="../charts/chart10.xml"/><Relationship Id="rId4" Type="http://schemas.openxmlformats.org/officeDocument/2006/relationships/image" Target="../media/image27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5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5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ACF9-4CFE-A543-BBC8-83DC60E416E1}"/>
              </a:ext>
            </a:extLst>
          </p:cNvPr>
          <p:cNvSpPr>
            <a:spLocks noGrp="1"/>
          </p:cNvSpPr>
          <p:nvPr>
            <p:ph type="ctrTitle"/>
          </p:nvPr>
        </p:nvSpPr>
        <p:spPr>
          <a:xfrm>
            <a:off x="1524000" y="-385762"/>
            <a:ext cx="9144000" cy="2387600"/>
          </a:xfrm>
        </p:spPr>
        <p:txBody>
          <a:bodyPr/>
          <a:lstStyle/>
          <a:p>
            <a:r>
              <a:rPr lang="en-US" dirty="0">
                <a:solidFill>
                  <a:schemeClr val="bg2"/>
                </a:solidFill>
              </a:rPr>
              <a:t>5. Collision</a:t>
            </a:r>
          </a:p>
        </p:txBody>
      </p:sp>
      <p:sp>
        <p:nvSpPr>
          <p:cNvPr id="3" name="Subtitle 2">
            <a:extLst>
              <a:ext uri="{FF2B5EF4-FFF2-40B4-BE49-F238E27FC236}">
                <a16:creationId xmlns:a16="http://schemas.microsoft.com/office/drawing/2014/main" id="{417C171B-3FEC-C948-9667-589427038A67}"/>
              </a:ext>
            </a:extLst>
          </p:cNvPr>
          <p:cNvSpPr>
            <a:spLocks noGrp="1"/>
          </p:cNvSpPr>
          <p:nvPr>
            <p:ph type="subTitle" idx="1"/>
          </p:nvPr>
        </p:nvSpPr>
        <p:spPr>
          <a:xfrm>
            <a:off x="1524000" y="2241660"/>
            <a:ext cx="9144000" cy="1655762"/>
          </a:xfrm>
        </p:spPr>
        <p:txBody>
          <a:bodyPr/>
          <a:lstStyle/>
          <a:p>
            <a:r>
              <a:rPr lang="en-US" sz="2800" dirty="0">
                <a:solidFill>
                  <a:schemeClr val="bg2"/>
                </a:solidFill>
              </a:rPr>
              <a:t>Ella </a:t>
            </a:r>
            <a:r>
              <a:rPr lang="en-US" sz="1200" dirty="0">
                <a:solidFill>
                  <a:schemeClr val="bg2"/>
                </a:solidFill>
              </a:rPr>
              <a:t>‘Crazy Vixen’ </a:t>
            </a:r>
            <a:r>
              <a:rPr lang="en-US" sz="2800" dirty="0">
                <a:solidFill>
                  <a:schemeClr val="bg2"/>
                </a:solidFill>
              </a:rPr>
              <a:t>Blakely </a:t>
            </a:r>
          </a:p>
          <a:p>
            <a:r>
              <a:rPr lang="en-US" dirty="0">
                <a:solidFill>
                  <a:schemeClr val="bg2"/>
                </a:solidFill>
              </a:rPr>
              <a:t>New Zealand</a:t>
            </a:r>
          </a:p>
        </p:txBody>
      </p:sp>
      <p:sp>
        <p:nvSpPr>
          <p:cNvPr id="4" name="Slide Number Placeholder 3">
            <a:extLst>
              <a:ext uri="{FF2B5EF4-FFF2-40B4-BE49-F238E27FC236}">
                <a16:creationId xmlns:a16="http://schemas.microsoft.com/office/drawing/2014/main" id="{E0011D17-3399-5F44-881D-1D8C56A7E6AD}"/>
              </a:ext>
            </a:extLst>
          </p:cNvPr>
          <p:cNvSpPr>
            <a:spLocks noGrp="1"/>
          </p:cNvSpPr>
          <p:nvPr>
            <p:ph type="sldNum" sz="quarter" idx="12"/>
          </p:nvPr>
        </p:nvSpPr>
        <p:spPr>
          <a:xfrm>
            <a:off x="8738938" y="6379353"/>
            <a:ext cx="3049524" cy="478647"/>
          </a:xfrm>
          <a:effectLst>
            <a:outerShdw sx="1000" sy="1000" algn="ctr" rotWithShape="0">
              <a:schemeClr val="bg1"/>
            </a:outerShdw>
          </a:effectLst>
        </p:spPr>
        <p:txBody>
          <a:bodyPr/>
          <a:lstStyle/>
          <a:p>
            <a:fld id="{AA20D318-2F9B-4945-8E5C-870A2842AC2C}" type="slidenum">
              <a:rPr lang="en-US" sz="1600" smtClean="0">
                <a:solidFill>
                  <a:schemeClr val="bg1"/>
                </a:solidFill>
              </a:rPr>
              <a:t>1</a:t>
            </a:fld>
            <a:endParaRPr lang="en-US" sz="1600" dirty="0">
              <a:solidFill>
                <a:schemeClr val="bg1"/>
              </a:solidFill>
            </a:endParaRPr>
          </a:p>
        </p:txBody>
      </p:sp>
      <p:pic>
        <p:nvPicPr>
          <p:cNvPr id="5" name="Picture 4">
            <a:extLst>
              <a:ext uri="{FF2B5EF4-FFF2-40B4-BE49-F238E27FC236}">
                <a16:creationId xmlns:a16="http://schemas.microsoft.com/office/drawing/2014/main" id="{200B9639-F8F6-C748-AB5E-CF4770629A44}"/>
              </a:ext>
            </a:extLst>
          </p:cNvPr>
          <p:cNvPicPr>
            <a:picLocks noChangeAspect="1"/>
          </p:cNvPicPr>
          <p:nvPr/>
        </p:nvPicPr>
        <p:blipFill>
          <a:blip r:embed="rId2"/>
          <a:stretch>
            <a:fillRect/>
          </a:stretch>
        </p:blipFill>
        <p:spPr>
          <a:xfrm>
            <a:off x="0" y="3533375"/>
            <a:ext cx="5934137" cy="3331029"/>
          </a:xfrm>
          <a:prstGeom prst="rect">
            <a:avLst/>
          </a:prstGeom>
        </p:spPr>
      </p:pic>
      <p:pic>
        <p:nvPicPr>
          <p:cNvPr id="9" name="Picture 8">
            <a:extLst>
              <a:ext uri="{FF2B5EF4-FFF2-40B4-BE49-F238E27FC236}">
                <a16:creationId xmlns:a16="http://schemas.microsoft.com/office/drawing/2014/main" id="{9B669240-ACB3-1143-BA8D-6C6EE1BF0125}"/>
              </a:ext>
            </a:extLst>
          </p:cNvPr>
          <p:cNvPicPr>
            <a:picLocks noChangeAspect="1"/>
          </p:cNvPicPr>
          <p:nvPr/>
        </p:nvPicPr>
        <p:blipFill>
          <a:blip r:embed="rId3"/>
          <a:stretch>
            <a:fillRect/>
          </a:stretch>
        </p:blipFill>
        <p:spPr>
          <a:xfrm flipH="1">
            <a:off x="4954425" y="6086179"/>
            <a:ext cx="979712" cy="586348"/>
          </a:xfrm>
          <a:prstGeom prst="rect">
            <a:avLst/>
          </a:prstGeom>
        </p:spPr>
      </p:pic>
    </p:spTree>
    <p:extLst>
      <p:ext uri="{BB962C8B-B14F-4D97-AF65-F5344CB8AC3E}">
        <p14:creationId xmlns:p14="http://schemas.microsoft.com/office/powerpoint/2010/main" val="108783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4.375E-6 -2.59259E-6 L -0.16263 -0.20602 " pathEditMode="relative" rAng="0" ptsTypes="AA">
                                      <p:cBhvr>
                                        <p:cTn id="16" dur="2000" fill="hold"/>
                                        <p:tgtEl>
                                          <p:spTgt spid="9"/>
                                        </p:tgtEl>
                                        <p:attrNameLst>
                                          <p:attrName>ppt_x</p:attrName>
                                          <p:attrName>ppt_y</p:attrName>
                                        </p:attrNameLst>
                                      </p:cBhvr>
                                      <p:rCtr x="-8138" y="-10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73828-83D7-5841-B296-83C838CE914F}"/>
              </a:ext>
            </a:extLst>
          </p:cNvPr>
          <p:cNvSpPr>
            <a:spLocks noGrp="1"/>
          </p:cNvSpPr>
          <p:nvPr>
            <p:ph type="title"/>
          </p:nvPr>
        </p:nvSpPr>
        <p:spPr/>
        <p:txBody>
          <a:bodyPr/>
          <a:lstStyle/>
          <a:p>
            <a:r>
              <a:rPr lang="en-US" dirty="0">
                <a:solidFill>
                  <a:schemeClr val="bg1"/>
                </a:solidFill>
              </a:rPr>
              <a:t>Motion Sensor:</a:t>
            </a:r>
          </a:p>
        </p:txBody>
      </p:sp>
      <p:sp>
        <p:nvSpPr>
          <p:cNvPr id="4" name="Slide Number Placeholder 3">
            <a:extLst>
              <a:ext uri="{FF2B5EF4-FFF2-40B4-BE49-F238E27FC236}">
                <a16:creationId xmlns:a16="http://schemas.microsoft.com/office/drawing/2014/main" id="{CF7A33A1-F214-4449-917E-373726BB8506}"/>
              </a:ext>
            </a:extLst>
          </p:cNvPr>
          <p:cNvSpPr>
            <a:spLocks noGrp="1"/>
          </p:cNvSpPr>
          <p:nvPr>
            <p:ph type="sldNum" sz="quarter" idx="12"/>
          </p:nvPr>
        </p:nvSpPr>
        <p:spPr/>
        <p:txBody>
          <a:bodyPr/>
          <a:lstStyle/>
          <a:p>
            <a:fld id="{AA20D318-2F9B-4945-8E5C-870A2842AC2C}" type="slidenum">
              <a:rPr lang="en-US" sz="1600" smtClean="0">
                <a:solidFill>
                  <a:schemeClr val="bg1"/>
                </a:solidFill>
              </a:rPr>
              <a:t>10</a:t>
            </a:fld>
            <a:endParaRPr lang="en-US" dirty="0">
              <a:solidFill>
                <a:schemeClr val="bg1"/>
              </a:solidFill>
            </a:endParaRPr>
          </a:p>
        </p:txBody>
      </p:sp>
      <p:graphicFrame>
        <p:nvGraphicFramePr>
          <p:cNvPr id="3" name="Table 2">
            <a:extLst>
              <a:ext uri="{FF2B5EF4-FFF2-40B4-BE49-F238E27FC236}">
                <a16:creationId xmlns:a16="http://schemas.microsoft.com/office/drawing/2014/main" id="{9EEB4D8A-E1AA-FE4E-BF18-9968D93E0062}"/>
              </a:ext>
            </a:extLst>
          </p:cNvPr>
          <p:cNvGraphicFramePr>
            <a:graphicFrameLocks noGrp="1"/>
          </p:cNvGraphicFramePr>
          <p:nvPr>
            <p:extLst/>
          </p:nvPr>
        </p:nvGraphicFramePr>
        <p:xfrm>
          <a:off x="1371593" y="6294118"/>
          <a:ext cx="9448814" cy="3835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3511616876"/>
                    </a:ext>
                  </a:extLst>
                </a:gridCol>
                <a:gridCol w="2014940">
                  <a:extLst>
                    <a:ext uri="{9D8B030D-6E8A-4147-A177-3AD203B41FA5}">
                      <a16:colId xmlns:a16="http://schemas.microsoft.com/office/drawing/2014/main" val="1539423260"/>
                    </a:ext>
                  </a:extLst>
                </a:gridCol>
                <a:gridCol w="1990774">
                  <a:extLst>
                    <a:ext uri="{9D8B030D-6E8A-4147-A177-3AD203B41FA5}">
                      <a16:colId xmlns:a16="http://schemas.microsoft.com/office/drawing/2014/main" val="578809272"/>
                    </a:ext>
                  </a:extLst>
                </a:gridCol>
                <a:gridCol w="2002857">
                  <a:extLst>
                    <a:ext uri="{9D8B030D-6E8A-4147-A177-3AD203B41FA5}">
                      <a16:colId xmlns:a16="http://schemas.microsoft.com/office/drawing/2014/main" val="3025282291"/>
                    </a:ext>
                  </a:extLst>
                </a:gridCol>
                <a:gridCol w="2002857">
                  <a:extLst>
                    <a:ext uri="{9D8B030D-6E8A-4147-A177-3AD203B41FA5}">
                      <a16:colId xmlns:a16="http://schemas.microsoft.com/office/drawing/2014/main" val="4290805482"/>
                    </a:ext>
                  </a:extLst>
                </a:gridCol>
              </a:tblGrid>
              <a:tr h="3835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656789155"/>
                  </a:ext>
                </a:extLst>
              </a:tr>
            </a:tbl>
          </a:graphicData>
        </a:graphic>
      </p:graphicFrame>
      <p:cxnSp>
        <p:nvCxnSpPr>
          <p:cNvPr id="12" name="Straight Arrow Connector 11">
            <a:extLst>
              <a:ext uri="{FF2B5EF4-FFF2-40B4-BE49-F238E27FC236}">
                <a16:creationId xmlns:a16="http://schemas.microsoft.com/office/drawing/2014/main" id="{6DC1BBAB-CC77-2744-9A80-E54CAC6FCD6D}"/>
              </a:ext>
            </a:extLst>
          </p:cNvPr>
          <p:cNvCxnSpPr/>
          <p:nvPr/>
        </p:nvCxnSpPr>
        <p:spPr>
          <a:xfrm>
            <a:off x="5914825" y="1252603"/>
            <a:ext cx="914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3FEDB57-5F70-BA42-AFCA-1A2AD427CAE4}"/>
              </a:ext>
            </a:extLst>
          </p:cNvPr>
          <p:cNvSpPr txBox="1"/>
          <p:nvPr/>
        </p:nvSpPr>
        <p:spPr>
          <a:xfrm>
            <a:off x="5187893" y="1027906"/>
            <a:ext cx="939452" cy="461665"/>
          </a:xfrm>
          <a:prstGeom prst="rect">
            <a:avLst/>
          </a:prstGeom>
          <a:noFill/>
        </p:spPr>
        <p:txBody>
          <a:bodyPr wrap="square" rtlCol="0">
            <a:spAutoFit/>
          </a:bodyPr>
          <a:lstStyle/>
          <a:p>
            <a:r>
              <a:rPr lang="en-US" sz="2400" dirty="0"/>
              <a:t>Ball</a:t>
            </a:r>
            <a:endParaRPr lang="en-US" dirty="0"/>
          </a:p>
        </p:txBody>
      </p:sp>
      <p:sp>
        <p:nvSpPr>
          <p:cNvPr id="25" name="TextBox 24">
            <a:extLst>
              <a:ext uri="{FF2B5EF4-FFF2-40B4-BE49-F238E27FC236}">
                <a16:creationId xmlns:a16="http://schemas.microsoft.com/office/drawing/2014/main" id="{68B7A477-FE3E-0842-9B1C-0E99789B0CFA}"/>
              </a:ext>
            </a:extLst>
          </p:cNvPr>
          <p:cNvSpPr txBox="1"/>
          <p:nvPr/>
        </p:nvSpPr>
        <p:spPr>
          <a:xfrm>
            <a:off x="10414348" y="1020099"/>
            <a:ext cx="939452" cy="461665"/>
          </a:xfrm>
          <a:prstGeom prst="rect">
            <a:avLst/>
          </a:prstGeom>
          <a:noFill/>
        </p:spPr>
        <p:txBody>
          <a:bodyPr wrap="square" rtlCol="0">
            <a:spAutoFit/>
          </a:bodyPr>
          <a:lstStyle/>
          <a:p>
            <a:r>
              <a:rPr lang="en-US" sz="2400" dirty="0"/>
              <a:t>Piezo</a:t>
            </a:r>
            <a:endParaRPr lang="en-US" dirty="0"/>
          </a:p>
        </p:txBody>
      </p:sp>
      <p:pic>
        <p:nvPicPr>
          <p:cNvPr id="8" name="Picture 7">
            <a:extLst>
              <a:ext uri="{FF2B5EF4-FFF2-40B4-BE49-F238E27FC236}">
                <a16:creationId xmlns:a16="http://schemas.microsoft.com/office/drawing/2014/main" id="{E3C3388C-C7FD-0B47-BF24-EA1DF1A202D8}"/>
              </a:ext>
            </a:extLst>
          </p:cNvPr>
          <p:cNvPicPr>
            <a:picLocks noChangeAspect="1"/>
          </p:cNvPicPr>
          <p:nvPr/>
        </p:nvPicPr>
        <p:blipFill>
          <a:blip r:embed="rId3"/>
          <a:stretch>
            <a:fillRect/>
          </a:stretch>
        </p:blipFill>
        <p:spPr>
          <a:xfrm rot="5400000">
            <a:off x="8162432" y="1498205"/>
            <a:ext cx="5118829" cy="2879341"/>
          </a:xfrm>
          <a:prstGeom prst="rect">
            <a:avLst/>
          </a:prstGeom>
        </p:spPr>
      </p:pic>
      <p:pic>
        <p:nvPicPr>
          <p:cNvPr id="10" name="Picture 9">
            <a:extLst>
              <a:ext uri="{FF2B5EF4-FFF2-40B4-BE49-F238E27FC236}">
                <a16:creationId xmlns:a16="http://schemas.microsoft.com/office/drawing/2014/main" id="{1B9CCCF4-B680-AF4E-AECC-1A6E1D3ACDD4}"/>
              </a:ext>
            </a:extLst>
          </p:cNvPr>
          <p:cNvPicPr>
            <a:picLocks noChangeAspect="1"/>
          </p:cNvPicPr>
          <p:nvPr/>
        </p:nvPicPr>
        <p:blipFill rotWithShape="1">
          <a:blip r:embed="rId4"/>
          <a:srcRect l="18798" t="26743" r="24044" b="-1"/>
          <a:stretch/>
        </p:blipFill>
        <p:spPr>
          <a:xfrm>
            <a:off x="4753916" y="3270636"/>
            <a:ext cx="4150617" cy="2992366"/>
          </a:xfrm>
          <a:prstGeom prst="rect">
            <a:avLst/>
          </a:prstGeom>
        </p:spPr>
      </p:pic>
      <p:pic>
        <p:nvPicPr>
          <p:cNvPr id="13" name="Picture 12">
            <a:extLst>
              <a:ext uri="{FF2B5EF4-FFF2-40B4-BE49-F238E27FC236}">
                <a16:creationId xmlns:a16="http://schemas.microsoft.com/office/drawing/2014/main" id="{6DAD3900-29FC-1348-839C-5FA74F7BEC73}"/>
              </a:ext>
            </a:extLst>
          </p:cNvPr>
          <p:cNvPicPr>
            <a:picLocks noChangeAspect="1"/>
          </p:cNvPicPr>
          <p:nvPr/>
        </p:nvPicPr>
        <p:blipFill rotWithShape="1">
          <a:blip r:embed="rId5"/>
          <a:srcRect l="13562" r="9226"/>
          <a:stretch/>
        </p:blipFill>
        <p:spPr>
          <a:xfrm>
            <a:off x="0" y="1258738"/>
            <a:ext cx="4376273" cy="3188168"/>
          </a:xfrm>
          <a:prstGeom prst="rect">
            <a:avLst/>
          </a:prstGeom>
        </p:spPr>
      </p:pic>
      <p:cxnSp>
        <p:nvCxnSpPr>
          <p:cNvPr id="15" name="Straight Arrow Connector 14">
            <a:extLst>
              <a:ext uri="{FF2B5EF4-FFF2-40B4-BE49-F238E27FC236}">
                <a16:creationId xmlns:a16="http://schemas.microsoft.com/office/drawing/2014/main" id="{E216EC67-0D44-A843-8ED9-3350DE4D8AEF}"/>
              </a:ext>
            </a:extLst>
          </p:cNvPr>
          <p:cNvCxnSpPr/>
          <p:nvPr/>
        </p:nvCxnSpPr>
        <p:spPr>
          <a:xfrm>
            <a:off x="2188136" y="1879600"/>
            <a:ext cx="961702"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3551FC0-6229-AB44-A725-C7DDED437FCB}"/>
              </a:ext>
            </a:extLst>
          </p:cNvPr>
          <p:cNvCxnSpPr>
            <a:cxnSpLocks/>
          </p:cNvCxnSpPr>
          <p:nvPr/>
        </p:nvCxnSpPr>
        <p:spPr>
          <a:xfrm flipV="1">
            <a:off x="3060700" y="3028158"/>
            <a:ext cx="431800" cy="42370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2AF4A03-43B0-7548-9E1D-DDC4C593AAEA}"/>
              </a:ext>
            </a:extLst>
          </p:cNvPr>
          <p:cNvCxnSpPr>
            <a:cxnSpLocks/>
          </p:cNvCxnSpPr>
          <p:nvPr/>
        </p:nvCxnSpPr>
        <p:spPr>
          <a:xfrm>
            <a:off x="355593" y="2662397"/>
            <a:ext cx="558800" cy="4064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2B69BDA-2536-4E46-9B1D-1259CC2DF86C}"/>
              </a:ext>
            </a:extLst>
          </p:cNvPr>
          <p:cNvSpPr txBox="1"/>
          <p:nvPr/>
        </p:nvSpPr>
        <p:spPr>
          <a:xfrm>
            <a:off x="1380419" y="1525657"/>
            <a:ext cx="1473207" cy="707886"/>
          </a:xfrm>
          <a:prstGeom prst="rect">
            <a:avLst/>
          </a:prstGeom>
          <a:noFill/>
        </p:spPr>
        <p:txBody>
          <a:bodyPr wrap="square" rtlCol="0">
            <a:spAutoFit/>
          </a:bodyPr>
          <a:lstStyle/>
          <a:p>
            <a:r>
              <a:rPr lang="en-US" sz="2000" dirty="0"/>
              <a:t>Motion Sensor</a:t>
            </a:r>
          </a:p>
        </p:txBody>
      </p:sp>
      <p:sp>
        <p:nvSpPr>
          <p:cNvPr id="23" name="TextBox 22">
            <a:extLst>
              <a:ext uri="{FF2B5EF4-FFF2-40B4-BE49-F238E27FC236}">
                <a16:creationId xmlns:a16="http://schemas.microsoft.com/office/drawing/2014/main" id="{BB98A48B-C5F2-D646-A22A-DD3B1C0590C3}"/>
              </a:ext>
            </a:extLst>
          </p:cNvPr>
          <p:cNvSpPr txBox="1"/>
          <p:nvPr/>
        </p:nvSpPr>
        <p:spPr>
          <a:xfrm>
            <a:off x="2728267" y="3382100"/>
            <a:ext cx="843141" cy="400110"/>
          </a:xfrm>
          <a:prstGeom prst="rect">
            <a:avLst/>
          </a:prstGeom>
          <a:noFill/>
        </p:spPr>
        <p:txBody>
          <a:bodyPr wrap="square" rtlCol="0">
            <a:spAutoFit/>
          </a:bodyPr>
          <a:lstStyle/>
          <a:p>
            <a:r>
              <a:rPr lang="en-US" sz="2000" dirty="0"/>
              <a:t>Ball</a:t>
            </a:r>
            <a:endParaRPr lang="en-US" dirty="0"/>
          </a:p>
        </p:txBody>
      </p:sp>
      <p:sp>
        <p:nvSpPr>
          <p:cNvPr id="26" name="TextBox 25">
            <a:extLst>
              <a:ext uri="{FF2B5EF4-FFF2-40B4-BE49-F238E27FC236}">
                <a16:creationId xmlns:a16="http://schemas.microsoft.com/office/drawing/2014/main" id="{EB26ECA2-9F0A-A44F-980F-4E4FDB4F0D21}"/>
              </a:ext>
            </a:extLst>
          </p:cNvPr>
          <p:cNvSpPr txBox="1"/>
          <p:nvPr/>
        </p:nvSpPr>
        <p:spPr>
          <a:xfrm>
            <a:off x="0" y="1725711"/>
            <a:ext cx="1345096" cy="1015663"/>
          </a:xfrm>
          <a:prstGeom prst="rect">
            <a:avLst/>
          </a:prstGeom>
          <a:noFill/>
        </p:spPr>
        <p:txBody>
          <a:bodyPr wrap="square" rtlCol="0">
            <a:spAutoFit/>
          </a:bodyPr>
          <a:lstStyle/>
          <a:p>
            <a:r>
              <a:rPr lang="en-US" sz="2000" dirty="0"/>
              <a:t>Laptop Recording Data</a:t>
            </a:r>
          </a:p>
        </p:txBody>
      </p:sp>
      <p:sp>
        <p:nvSpPr>
          <p:cNvPr id="27" name="TextBox 26">
            <a:extLst>
              <a:ext uri="{FF2B5EF4-FFF2-40B4-BE49-F238E27FC236}">
                <a16:creationId xmlns:a16="http://schemas.microsoft.com/office/drawing/2014/main" id="{E3683108-D61A-9D4E-8C1E-C2F373AE61BA}"/>
              </a:ext>
            </a:extLst>
          </p:cNvPr>
          <p:cNvSpPr txBox="1"/>
          <p:nvPr/>
        </p:nvSpPr>
        <p:spPr>
          <a:xfrm>
            <a:off x="7032213" y="5419304"/>
            <a:ext cx="1345096" cy="830997"/>
          </a:xfrm>
          <a:prstGeom prst="rect">
            <a:avLst/>
          </a:prstGeom>
          <a:noFill/>
        </p:spPr>
        <p:txBody>
          <a:bodyPr wrap="square" rtlCol="0">
            <a:spAutoFit/>
          </a:bodyPr>
          <a:lstStyle/>
          <a:p>
            <a:r>
              <a:rPr lang="en-US" sz="2400" dirty="0">
                <a:solidFill>
                  <a:schemeClr val="bg1"/>
                </a:solidFill>
              </a:rPr>
              <a:t>PASCO</a:t>
            </a:r>
          </a:p>
          <a:p>
            <a:r>
              <a:rPr lang="en-US" sz="2400" dirty="0">
                <a:solidFill>
                  <a:schemeClr val="bg1"/>
                </a:solidFill>
              </a:rPr>
              <a:t>Capstone</a:t>
            </a:r>
          </a:p>
        </p:txBody>
      </p:sp>
      <p:cxnSp>
        <p:nvCxnSpPr>
          <p:cNvPr id="28" name="Straight Arrow Connector 27">
            <a:extLst>
              <a:ext uri="{FF2B5EF4-FFF2-40B4-BE49-F238E27FC236}">
                <a16:creationId xmlns:a16="http://schemas.microsoft.com/office/drawing/2014/main" id="{CB6EEBA2-3C2D-4840-BE78-567883FEA570}"/>
              </a:ext>
            </a:extLst>
          </p:cNvPr>
          <p:cNvCxnSpPr>
            <a:cxnSpLocks/>
          </p:cNvCxnSpPr>
          <p:nvPr/>
        </p:nvCxnSpPr>
        <p:spPr>
          <a:xfrm flipH="1" flipV="1">
            <a:off x="7391400" y="5067300"/>
            <a:ext cx="522340" cy="42999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6EA1EBC-0296-C04D-90F8-353CC8855906}"/>
              </a:ext>
            </a:extLst>
          </p:cNvPr>
          <p:cNvCxnSpPr/>
          <p:nvPr/>
        </p:nvCxnSpPr>
        <p:spPr>
          <a:xfrm>
            <a:off x="2579849" y="2501900"/>
            <a:ext cx="961702"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8A88342-A1AB-EE4B-BE89-DF85450DB0C6}"/>
              </a:ext>
            </a:extLst>
          </p:cNvPr>
          <p:cNvSpPr txBox="1"/>
          <p:nvPr/>
        </p:nvSpPr>
        <p:spPr>
          <a:xfrm>
            <a:off x="11096335" y="2762816"/>
            <a:ext cx="1680281" cy="400110"/>
          </a:xfrm>
          <a:prstGeom prst="rect">
            <a:avLst/>
          </a:prstGeom>
          <a:noFill/>
        </p:spPr>
        <p:txBody>
          <a:bodyPr wrap="square" rtlCol="0">
            <a:spAutoFit/>
          </a:bodyPr>
          <a:lstStyle/>
          <a:p>
            <a:r>
              <a:rPr lang="en-US" sz="2000" dirty="0"/>
              <a:t>Clamp</a:t>
            </a:r>
          </a:p>
        </p:txBody>
      </p:sp>
      <p:cxnSp>
        <p:nvCxnSpPr>
          <p:cNvPr id="33" name="Straight Arrow Connector 32">
            <a:extLst>
              <a:ext uri="{FF2B5EF4-FFF2-40B4-BE49-F238E27FC236}">
                <a16:creationId xmlns:a16="http://schemas.microsoft.com/office/drawing/2014/main" id="{C099831C-02E1-4D40-BB9A-5E6CF8540D99}"/>
              </a:ext>
            </a:extLst>
          </p:cNvPr>
          <p:cNvCxnSpPr>
            <a:cxnSpLocks/>
          </p:cNvCxnSpPr>
          <p:nvPr/>
        </p:nvCxnSpPr>
        <p:spPr>
          <a:xfrm flipH="1">
            <a:off x="10820407" y="3117124"/>
            <a:ext cx="533393" cy="42370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ADE14B0-EC99-D549-B43E-19C0413AB003}"/>
              </a:ext>
            </a:extLst>
          </p:cNvPr>
          <p:cNvSpPr txBox="1"/>
          <p:nvPr/>
        </p:nvSpPr>
        <p:spPr>
          <a:xfrm>
            <a:off x="1332803" y="2438565"/>
            <a:ext cx="1680281" cy="400110"/>
          </a:xfrm>
          <a:prstGeom prst="rect">
            <a:avLst/>
          </a:prstGeom>
          <a:noFill/>
        </p:spPr>
        <p:txBody>
          <a:bodyPr wrap="square" rtlCol="0">
            <a:spAutoFit/>
          </a:bodyPr>
          <a:lstStyle/>
          <a:p>
            <a:r>
              <a:rPr lang="en-US" sz="2000" dirty="0"/>
              <a:t>Clamp Stand</a:t>
            </a:r>
          </a:p>
        </p:txBody>
      </p:sp>
      <p:cxnSp>
        <p:nvCxnSpPr>
          <p:cNvPr id="37" name="Straight Arrow Connector 36">
            <a:extLst>
              <a:ext uri="{FF2B5EF4-FFF2-40B4-BE49-F238E27FC236}">
                <a16:creationId xmlns:a16="http://schemas.microsoft.com/office/drawing/2014/main" id="{85C9D4C7-2030-E042-8127-C36D20654EDF}"/>
              </a:ext>
            </a:extLst>
          </p:cNvPr>
          <p:cNvCxnSpPr>
            <a:cxnSpLocks/>
          </p:cNvCxnSpPr>
          <p:nvPr/>
        </p:nvCxnSpPr>
        <p:spPr>
          <a:xfrm flipV="1">
            <a:off x="10198448" y="4235054"/>
            <a:ext cx="431800" cy="42370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EA5F38A-7A80-4245-BFB8-61B71AB7967E}"/>
              </a:ext>
            </a:extLst>
          </p:cNvPr>
          <p:cNvSpPr txBox="1"/>
          <p:nvPr/>
        </p:nvSpPr>
        <p:spPr>
          <a:xfrm>
            <a:off x="9878705" y="4566764"/>
            <a:ext cx="843141" cy="400110"/>
          </a:xfrm>
          <a:prstGeom prst="rect">
            <a:avLst/>
          </a:prstGeom>
          <a:noFill/>
        </p:spPr>
        <p:txBody>
          <a:bodyPr wrap="square" rtlCol="0">
            <a:spAutoFit/>
          </a:bodyPr>
          <a:lstStyle/>
          <a:p>
            <a:r>
              <a:rPr lang="en-US" sz="2000" dirty="0"/>
              <a:t>Ball</a:t>
            </a:r>
            <a:endParaRPr lang="en-US" dirty="0"/>
          </a:p>
        </p:txBody>
      </p:sp>
      <p:cxnSp>
        <p:nvCxnSpPr>
          <p:cNvPr id="39" name="Straight Arrow Connector 38">
            <a:extLst>
              <a:ext uri="{FF2B5EF4-FFF2-40B4-BE49-F238E27FC236}">
                <a16:creationId xmlns:a16="http://schemas.microsoft.com/office/drawing/2014/main" id="{A7E43E55-C00F-5B46-8BFB-67AA24C4FDEB}"/>
              </a:ext>
            </a:extLst>
          </p:cNvPr>
          <p:cNvCxnSpPr>
            <a:cxnSpLocks/>
          </p:cNvCxnSpPr>
          <p:nvPr/>
        </p:nvCxnSpPr>
        <p:spPr>
          <a:xfrm flipV="1">
            <a:off x="10202184" y="2014571"/>
            <a:ext cx="451536" cy="42071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BAC289F-FF8C-D047-A5D5-B169B7CA8615}"/>
              </a:ext>
            </a:extLst>
          </p:cNvPr>
          <p:cNvSpPr txBox="1"/>
          <p:nvPr/>
        </p:nvSpPr>
        <p:spPr>
          <a:xfrm>
            <a:off x="9563671" y="2351683"/>
            <a:ext cx="1473207" cy="707886"/>
          </a:xfrm>
          <a:prstGeom prst="rect">
            <a:avLst/>
          </a:prstGeom>
          <a:noFill/>
        </p:spPr>
        <p:txBody>
          <a:bodyPr wrap="square" rtlCol="0">
            <a:spAutoFit/>
          </a:bodyPr>
          <a:lstStyle/>
          <a:p>
            <a:r>
              <a:rPr lang="en-US" sz="2000" dirty="0"/>
              <a:t>Motion Sensor</a:t>
            </a:r>
          </a:p>
        </p:txBody>
      </p:sp>
    </p:spTree>
    <p:extLst>
      <p:ext uri="{BB962C8B-B14F-4D97-AF65-F5344CB8AC3E}">
        <p14:creationId xmlns:p14="http://schemas.microsoft.com/office/powerpoint/2010/main" val="1499429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4F8C2D-8DF5-B442-B8C2-DB8F9966FEE7}"/>
              </a:ext>
            </a:extLst>
          </p:cNvPr>
          <p:cNvSpPr>
            <a:spLocks noGrp="1"/>
          </p:cNvSpPr>
          <p:nvPr>
            <p:ph type="sldNum" sz="quarter" idx="12"/>
          </p:nvPr>
        </p:nvSpPr>
        <p:spPr/>
        <p:txBody>
          <a:bodyPr/>
          <a:lstStyle/>
          <a:p>
            <a:fld id="{AA20D318-2F9B-4945-8E5C-870A2842AC2C}" type="slidenum">
              <a:rPr lang="en-US" sz="1600" smtClean="0">
                <a:solidFill>
                  <a:schemeClr val="bg1"/>
                </a:solidFill>
              </a:rPr>
              <a:t>11</a:t>
            </a:fld>
            <a:endParaRPr lang="en-US" sz="1600" dirty="0">
              <a:solidFill>
                <a:schemeClr val="bg1"/>
              </a:solidFill>
            </a:endParaRPr>
          </a:p>
        </p:txBody>
      </p:sp>
      <p:graphicFrame>
        <p:nvGraphicFramePr>
          <p:cNvPr id="7" name="Table 6">
            <a:extLst>
              <a:ext uri="{FF2B5EF4-FFF2-40B4-BE49-F238E27FC236}">
                <a16:creationId xmlns:a16="http://schemas.microsoft.com/office/drawing/2014/main" id="{9CB7D737-A244-8F49-9089-D80F96B0FB80}"/>
              </a:ext>
            </a:extLst>
          </p:cNvPr>
          <p:cNvGraphicFramePr>
            <a:graphicFrameLocks noGrp="1"/>
          </p:cNvGraphicFramePr>
          <p:nvPr>
            <p:extLst>
              <p:ext uri="{D42A27DB-BD31-4B8C-83A1-F6EECF244321}">
                <p14:modId xmlns:p14="http://schemas.microsoft.com/office/powerpoint/2010/main" val="4214816650"/>
              </p:ext>
            </p:extLst>
          </p:nvPr>
        </p:nvGraphicFramePr>
        <p:xfrm>
          <a:off x="1372297" y="6350635"/>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2328255554"/>
                    </a:ext>
                  </a:extLst>
                </a:gridCol>
                <a:gridCol w="2014940">
                  <a:extLst>
                    <a:ext uri="{9D8B030D-6E8A-4147-A177-3AD203B41FA5}">
                      <a16:colId xmlns:a16="http://schemas.microsoft.com/office/drawing/2014/main" val="1012739762"/>
                    </a:ext>
                  </a:extLst>
                </a:gridCol>
                <a:gridCol w="1990774">
                  <a:extLst>
                    <a:ext uri="{9D8B030D-6E8A-4147-A177-3AD203B41FA5}">
                      <a16:colId xmlns:a16="http://schemas.microsoft.com/office/drawing/2014/main" val="2511995884"/>
                    </a:ext>
                  </a:extLst>
                </a:gridCol>
                <a:gridCol w="2002857">
                  <a:extLst>
                    <a:ext uri="{9D8B030D-6E8A-4147-A177-3AD203B41FA5}">
                      <a16:colId xmlns:a16="http://schemas.microsoft.com/office/drawing/2014/main" val="1154160273"/>
                    </a:ext>
                  </a:extLst>
                </a:gridCol>
                <a:gridCol w="2002857">
                  <a:extLst>
                    <a:ext uri="{9D8B030D-6E8A-4147-A177-3AD203B41FA5}">
                      <a16:colId xmlns:a16="http://schemas.microsoft.com/office/drawing/2014/main" val="2846637098"/>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1887269112"/>
                  </a:ext>
                </a:extLst>
              </a:tr>
            </a:tbl>
          </a:graphicData>
        </a:graphic>
      </p:graphicFrame>
      <p:sp>
        <p:nvSpPr>
          <p:cNvPr id="3" name="Oval 2">
            <a:extLst>
              <a:ext uri="{FF2B5EF4-FFF2-40B4-BE49-F238E27FC236}">
                <a16:creationId xmlns:a16="http://schemas.microsoft.com/office/drawing/2014/main" id="{B4541C63-CDAA-9F4E-B8D9-404046E60F99}"/>
              </a:ext>
            </a:extLst>
          </p:cNvPr>
          <p:cNvSpPr/>
          <p:nvPr/>
        </p:nvSpPr>
        <p:spPr>
          <a:xfrm>
            <a:off x="4096578" y="2373589"/>
            <a:ext cx="417444" cy="29817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a:extLst>
              <a:ext uri="{FF2B5EF4-FFF2-40B4-BE49-F238E27FC236}">
                <a16:creationId xmlns:a16="http://schemas.microsoft.com/office/drawing/2014/main" id="{CE57892B-96F3-B344-AB3A-E104BAD859FD}"/>
              </a:ext>
            </a:extLst>
          </p:cNvPr>
          <p:cNvGraphicFramePr>
            <a:graphicFrameLocks noGrp="1"/>
          </p:cNvGraphicFramePr>
          <p:nvPr>
            <p:extLst>
              <p:ext uri="{D42A27DB-BD31-4B8C-83A1-F6EECF244321}">
                <p14:modId xmlns:p14="http://schemas.microsoft.com/office/powerpoint/2010/main" val="2241651036"/>
              </p:ext>
            </p:extLst>
          </p:nvPr>
        </p:nvGraphicFramePr>
        <p:xfrm>
          <a:off x="215899" y="539115"/>
          <a:ext cx="11760199" cy="5814378"/>
        </p:xfrm>
        <a:graphic>
          <a:graphicData uri="http://schemas.openxmlformats.org/drawingml/2006/chart">
            <c:chart xmlns:c="http://schemas.openxmlformats.org/drawingml/2006/chart" xmlns:r="http://schemas.openxmlformats.org/officeDocument/2006/relationships" r:id="rId3"/>
          </a:graphicData>
        </a:graphic>
      </p:graphicFrame>
      <p:sp>
        <p:nvSpPr>
          <p:cNvPr id="11" name="Oval 10">
            <a:extLst>
              <a:ext uri="{FF2B5EF4-FFF2-40B4-BE49-F238E27FC236}">
                <a16:creationId xmlns:a16="http://schemas.microsoft.com/office/drawing/2014/main" id="{04FF739B-AA31-B441-B78F-03B76C1BE949}"/>
              </a:ext>
            </a:extLst>
          </p:cNvPr>
          <p:cNvSpPr/>
          <p:nvPr/>
        </p:nvSpPr>
        <p:spPr>
          <a:xfrm>
            <a:off x="5830126" y="5654201"/>
            <a:ext cx="265872" cy="2786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E61A6AC7-A31F-A743-8D48-7E4D4B14598C}"/>
              </a:ext>
            </a:extLst>
          </p:cNvPr>
          <p:cNvCxnSpPr/>
          <p:nvPr/>
        </p:nvCxnSpPr>
        <p:spPr>
          <a:xfrm flipH="1">
            <a:off x="1778000" y="4051300"/>
            <a:ext cx="254000" cy="330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8375826-2D93-1D4C-B826-FA7613CD214F}"/>
              </a:ext>
            </a:extLst>
          </p:cNvPr>
          <p:cNvCxnSpPr/>
          <p:nvPr/>
        </p:nvCxnSpPr>
        <p:spPr>
          <a:xfrm flipH="1">
            <a:off x="10819702" y="4381500"/>
            <a:ext cx="254000" cy="330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77876B6-8BAF-6E45-81A1-BAA3FDF5A232}"/>
              </a:ext>
            </a:extLst>
          </p:cNvPr>
          <p:cNvCxnSpPr>
            <a:cxnSpLocks/>
          </p:cNvCxnSpPr>
          <p:nvPr/>
        </p:nvCxnSpPr>
        <p:spPr>
          <a:xfrm>
            <a:off x="5963062" y="5200968"/>
            <a:ext cx="0" cy="5011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992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chemeClr val="bg1"/>
                </a:solidFill>
              </a:rPr>
              <a:t>What methods work best?</a:t>
            </a:r>
          </a:p>
        </p:txBody>
      </p:sp>
      <p:sp>
        <p:nvSpPr>
          <p:cNvPr id="4" name="Slide Number Placeholder 3"/>
          <p:cNvSpPr>
            <a:spLocks noGrp="1"/>
          </p:cNvSpPr>
          <p:nvPr>
            <p:ph type="sldNum" sz="quarter" idx="12"/>
          </p:nvPr>
        </p:nvSpPr>
        <p:spPr/>
        <p:txBody>
          <a:bodyPr/>
          <a:lstStyle/>
          <a:p>
            <a:fld id="{AA20D318-2F9B-4945-8E5C-870A2842AC2C}" type="slidenum">
              <a:rPr lang="en-US" sz="1600" smtClean="0">
                <a:solidFill>
                  <a:schemeClr val="bg1"/>
                </a:solidFill>
              </a:rPr>
              <a:t>12</a:t>
            </a:fld>
            <a:endParaRPr lang="en-US" dirty="0">
              <a:solidFill>
                <a:schemeClr val="bg1"/>
              </a:solidFill>
            </a:endParaRPr>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2324362631"/>
              </p:ext>
            </p:extLst>
          </p:nvPr>
        </p:nvGraphicFramePr>
        <p:xfrm>
          <a:off x="876822" y="1825625"/>
          <a:ext cx="10476978" cy="3120830"/>
        </p:xfrm>
        <a:graphic>
          <a:graphicData uri="http://schemas.openxmlformats.org/drawingml/2006/table">
            <a:tbl>
              <a:tblPr firstRow="1" bandRow="1">
                <a:tableStyleId>{5C22544A-7EE6-4342-B048-85BDC9FD1C3A}</a:tableStyleId>
              </a:tblPr>
              <a:tblGrid>
                <a:gridCol w="3466578">
                  <a:extLst>
                    <a:ext uri="{9D8B030D-6E8A-4147-A177-3AD203B41FA5}">
                      <a16:colId xmlns:a16="http://schemas.microsoft.com/office/drawing/2014/main" val="2484343096"/>
                    </a:ext>
                  </a:extLst>
                </a:gridCol>
                <a:gridCol w="3505200">
                  <a:extLst>
                    <a:ext uri="{9D8B030D-6E8A-4147-A177-3AD203B41FA5}">
                      <a16:colId xmlns:a16="http://schemas.microsoft.com/office/drawing/2014/main" val="1533042900"/>
                    </a:ext>
                  </a:extLst>
                </a:gridCol>
                <a:gridCol w="3505200">
                  <a:extLst>
                    <a:ext uri="{9D8B030D-6E8A-4147-A177-3AD203B41FA5}">
                      <a16:colId xmlns:a16="http://schemas.microsoft.com/office/drawing/2014/main" val="1490820893"/>
                    </a:ext>
                  </a:extLst>
                </a:gridCol>
              </a:tblGrid>
              <a:tr h="624166">
                <a:tc>
                  <a:txBody>
                    <a:bodyPr/>
                    <a:lstStyle/>
                    <a:p>
                      <a:r>
                        <a:rPr lang="en-NZ" dirty="0"/>
                        <a:t>Method:</a:t>
                      </a:r>
                    </a:p>
                  </a:txBody>
                  <a:tcPr/>
                </a:tc>
                <a:tc>
                  <a:txBody>
                    <a:bodyPr/>
                    <a:lstStyle/>
                    <a:p>
                      <a:r>
                        <a:rPr lang="en-NZ" dirty="0"/>
                        <a:t>Accuracy:</a:t>
                      </a:r>
                    </a:p>
                  </a:txBody>
                  <a:tcPr/>
                </a:tc>
                <a:tc>
                  <a:txBody>
                    <a:bodyPr/>
                    <a:lstStyle/>
                    <a:p>
                      <a:r>
                        <a:rPr lang="en-NZ" dirty="0"/>
                        <a:t>Force:</a:t>
                      </a:r>
                    </a:p>
                  </a:txBody>
                  <a:tcPr/>
                </a:tc>
                <a:extLst>
                  <a:ext uri="{0D108BD9-81ED-4DB2-BD59-A6C34878D82A}">
                    <a16:rowId xmlns:a16="http://schemas.microsoft.com/office/drawing/2014/main" val="2992683302"/>
                  </a:ext>
                </a:extLst>
              </a:tr>
              <a:tr h="624166">
                <a:tc>
                  <a:txBody>
                    <a:bodyPr/>
                    <a:lstStyle/>
                    <a:p>
                      <a:r>
                        <a:rPr lang="en-NZ" dirty="0"/>
                        <a:t>Piezo chip </a:t>
                      </a:r>
                    </a:p>
                  </a:txBody>
                  <a:tcPr/>
                </a:tc>
                <a:tc>
                  <a:txBody>
                    <a:bodyPr/>
                    <a:lstStyle/>
                    <a:p>
                      <a:r>
                        <a:rPr lang="en-NZ" dirty="0"/>
                        <a:t>Analog </a:t>
                      </a:r>
                    </a:p>
                  </a:txBody>
                  <a:tcPr/>
                </a:tc>
                <a:tc>
                  <a:txBody>
                    <a:bodyPr/>
                    <a:lstStyle/>
                    <a:p>
                      <a:r>
                        <a:rPr lang="en-NZ"/>
                        <a:t>Yes</a:t>
                      </a:r>
                      <a:endParaRPr lang="en-NZ" dirty="0"/>
                    </a:p>
                  </a:txBody>
                  <a:tcPr/>
                </a:tc>
                <a:extLst>
                  <a:ext uri="{0D108BD9-81ED-4DB2-BD59-A6C34878D82A}">
                    <a16:rowId xmlns:a16="http://schemas.microsoft.com/office/drawing/2014/main" val="1836033907"/>
                  </a:ext>
                </a:extLst>
              </a:tr>
              <a:tr h="624166">
                <a:tc>
                  <a:txBody>
                    <a:bodyPr/>
                    <a:lstStyle/>
                    <a:p>
                      <a:r>
                        <a:rPr lang="en-NZ" dirty="0"/>
                        <a:t>Sound</a:t>
                      </a:r>
                    </a:p>
                  </a:txBody>
                  <a:tcPr/>
                </a:tc>
                <a:tc>
                  <a:txBody>
                    <a:bodyPr/>
                    <a:lstStyle/>
                    <a:p>
                      <a:r>
                        <a:rPr lang="en-NZ" dirty="0"/>
                        <a:t>4.s.f +</a:t>
                      </a:r>
                    </a:p>
                  </a:txBody>
                  <a:tcPr/>
                </a:tc>
                <a:tc>
                  <a:txBody>
                    <a:bodyPr/>
                    <a:lstStyle/>
                    <a:p>
                      <a:r>
                        <a:rPr lang="en-NZ" dirty="0"/>
                        <a:t>No </a:t>
                      </a:r>
                    </a:p>
                  </a:txBody>
                  <a:tcPr/>
                </a:tc>
                <a:extLst>
                  <a:ext uri="{0D108BD9-81ED-4DB2-BD59-A6C34878D82A}">
                    <a16:rowId xmlns:a16="http://schemas.microsoft.com/office/drawing/2014/main" val="3486161196"/>
                  </a:ext>
                </a:extLst>
              </a:tr>
              <a:tr h="624166">
                <a:tc>
                  <a:txBody>
                    <a:bodyPr/>
                    <a:lstStyle/>
                    <a:p>
                      <a:r>
                        <a:rPr lang="en-NZ" dirty="0"/>
                        <a:t>High Speed Video </a:t>
                      </a:r>
                    </a:p>
                  </a:txBody>
                  <a:tcPr/>
                </a:tc>
                <a:tc>
                  <a:txBody>
                    <a:bodyPr/>
                    <a:lstStyle/>
                    <a:p>
                      <a:r>
                        <a:rPr lang="en-NZ" dirty="0"/>
                        <a:t>1.s.f </a:t>
                      </a:r>
                    </a:p>
                  </a:txBody>
                  <a:tcPr/>
                </a:tc>
                <a:tc>
                  <a:txBody>
                    <a:bodyPr/>
                    <a:lstStyle/>
                    <a:p>
                      <a:r>
                        <a:rPr lang="en-NZ" dirty="0"/>
                        <a:t>No </a:t>
                      </a:r>
                    </a:p>
                  </a:txBody>
                  <a:tcPr/>
                </a:tc>
                <a:extLst>
                  <a:ext uri="{0D108BD9-81ED-4DB2-BD59-A6C34878D82A}">
                    <a16:rowId xmlns:a16="http://schemas.microsoft.com/office/drawing/2014/main" val="2795906202"/>
                  </a:ext>
                </a:extLst>
              </a:tr>
              <a:tr h="624166">
                <a:tc>
                  <a:txBody>
                    <a:bodyPr/>
                    <a:lstStyle/>
                    <a:p>
                      <a:r>
                        <a:rPr lang="en-NZ" dirty="0"/>
                        <a:t>Motion Sensor </a:t>
                      </a:r>
                    </a:p>
                  </a:txBody>
                  <a:tcPr/>
                </a:tc>
                <a:tc>
                  <a:txBody>
                    <a:bodyPr/>
                    <a:lstStyle/>
                    <a:p>
                      <a:r>
                        <a:rPr lang="en-NZ" dirty="0"/>
                        <a:t>1.s.f</a:t>
                      </a:r>
                    </a:p>
                  </a:txBody>
                  <a:tcPr/>
                </a:tc>
                <a:tc>
                  <a:txBody>
                    <a:bodyPr/>
                    <a:lstStyle/>
                    <a:p>
                      <a:r>
                        <a:rPr lang="en-NZ" dirty="0"/>
                        <a:t>No</a:t>
                      </a:r>
                    </a:p>
                  </a:txBody>
                  <a:tcPr/>
                </a:tc>
                <a:extLst>
                  <a:ext uri="{0D108BD9-81ED-4DB2-BD59-A6C34878D82A}">
                    <a16:rowId xmlns:a16="http://schemas.microsoft.com/office/drawing/2014/main" val="1082826288"/>
                  </a:ext>
                </a:extLst>
              </a:tr>
            </a:tbl>
          </a:graphicData>
        </a:graphic>
      </p:graphicFrame>
      <p:graphicFrame>
        <p:nvGraphicFramePr>
          <p:cNvPr id="6" name="Table 5">
            <a:extLst>
              <a:ext uri="{FF2B5EF4-FFF2-40B4-BE49-F238E27FC236}">
                <a16:creationId xmlns:a16="http://schemas.microsoft.com/office/drawing/2014/main" id="{F27910FF-0E87-5547-867E-3950FD9C9E99}"/>
              </a:ext>
            </a:extLst>
          </p:cNvPr>
          <p:cNvGraphicFramePr>
            <a:graphicFrameLocks noGrp="1"/>
          </p:cNvGraphicFramePr>
          <p:nvPr>
            <p:extLst>
              <p:ext uri="{D42A27DB-BD31-4B8C-83A1-F6EECF244321}">
                <p14:modId xmlns:p14="http://schemas.microsoft.com/office/powerpoint/2010/main" val="1569404012"/>
              </p:ext>
            </p:extLst>
          </p:nvPr>
        </p:nvGraphicFramePr>
        <p:xfrm>
          <a:off x="1372297" y="6208440"/>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1678368660"/>
                    </a:ext>
                  </a:extLst>
                </a:gridCol>
                <a:gridCol w="2014940">
                  <a:extLst>
                    <a:ext uri="{9D8B030D-6E8A-4147-A177-3AD203B41FA5}">
                      <a16:colId xmlns:a16="http://schemas.microsoft.com/office/drawing/2014/main" val="3586661996"/>
                    </a:ext>
                  </a:extLst>
                </a:gridCol>
                <a:gridCol w="1990774">
                  <a:extLst>
                    <a:ext uri="{9D8B030D-6E8A-4147-A177-3AD203B41FA5}">
                      <a16:colId xmlns:a16="http://schemas.microsoft.com/office/drawing/2014/main" val="1358753018"/>
                    </a:ext>
                  </a:extLst>
                </a:gridCol>
                <a:gridCol w="2002857">
                  <a:extLst>
                    <a:ext uri="{9D8B030D-6E8A-4147-A177-3AD203B41FA5}">
                      <a16:colId xmlns:a16="http://schemas.microsoft.com/office/drawing/2014/main" val="292671808"/>
                    </a:ext>
                  </a:extLst>
                </a:gridCol>
                <a:gridCol w="2002857">
                  <a:extLst>
                    <a:ext uri="{9D8B030D-6E8A-4147-A177-3AD203B41FA5}">
                      <a16:colId xmlns:a16="http://schemas.microsoft.com/office/drawing/2014/main" val="175150463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75000"/>
                      </a:schemeClr>
                    </a:solidFill>
                  </a:tcPr>
                </a:tc>
                <a:extLst>
                  <a:ext uri="{0D108BD9-81ED-4DB2-BD59-A6C34878D82A}">
                    <a16:rowId xmlns:a16="http://schemas.microsoft.com/office/drawing/2014/main" val="2935148556"/>
                  </a:ext>
                </a:extLst>
              </a:tr>
            </a:tbl>
          </a:graphicData>
        </a:graphic>
      </p:graphicFrame>
    </p:spTree>
    <p:extLst>
      <p:ext uri="{BB962C8B-B14F-4D97-AF65-F5344CB8AC3E}">
        <p14:creationId xmlns:p14="http://schemas.microsoft.com/office/powerpoint/2010/main" val="969781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572BA-4EDF-3C41-A3C4-8A14D16CAF67}"/>
              </a:ext>
            </a:extLst>
          </p:cNvPr>
          <p:cNvSpPr>
            <a:spLocks noGrp="1"/>
          </p:cNvSpPr>
          <p:nvPr>
            <p:ph type="title"/>
          </p:nvPr>
        </p:nvSpPr>
        <p:spPr/>
        <p:txBody>
          <a:bodyPr/>
          <a:lstStyle/>
          <a:p>
            <a:r>
              <a:rPr lang="en-US" dirty="0">
                <a:solidFill>
                  <a:schemeClr val="bg1"/>
                </a:solidFill>
              </a:rPr>
              <a:t>Theory</a:t>
            </a:r>
          </a:p>
        </p:txBody>
      </p:sp>
      <p:sp>
        <p:nvSpPr>
          <p:cNvPr id="3" name="Content Placeholder 2">
            <a:extLst>
              <a:ext uri="{FF2B5EF4-FFF2-40B4-BE49-F238E27FC236}">
                <a16:creationId xmlns:a16="http://schemas.microsoft.com/office/drawing/2014/main" id="{5F9F1BE6-BF16-7D4B-B79E-B140FF0C378C}"/>
              </a:ext>
            </a:extLst>
          </p:cNvPr>
          <p:cNvSpPr>
            <a:spLocks noGrp="1"/>
          </p:cNvSpPr>
          <p:nvPr>
            <p:ph idx="1"/>
          </p:nvPr>
        </p:nvSpPr>
        <p:spPr/>
        <p:txBody>
          <a:bodyPr/>
          <a:lstStyle/>
          <a:p>
            <a:r>
              <a:rPr lang="en-US" dirty="0">
                <a:solidFill>
                  <a:schemeClr val="bg1"/>
                </a:solidFill>
              </a:rPr>
              <a:t>Elastic and inelastic collision</a:t>
            </a:r>
          </a:p>
          <a:p>
            <a:r>
              <a:rPr lang="en-US" dirty="0">
                <a:solidFill>
                  <a:schemeClr val="bg1"/>
                </a:solidFill>
              </a:rPr>
              <a:t>COR – Coefficient of Restitution</a:t>
            </a:r>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81041E43-C04F-0B40-BD16-7628FACAFF3B}"/>
              </a:ext>
            </a:extLst>
          </p:cNvPr>
          <p:cNvSpPr>
            <a:spLocks noGrp="1"/>
          </p:cNvSpPr>
          <p:nvPr>
            <p:ph type="sldNum" sz="quarter" idx="12"/>
          </p:nvPr>
        </p:nvSpPr>
        <p:spPr/>
        <p:txBody>
          <a:bodyPr/>
          <a:lstStyle/>
          <a:p>
            <a:fld id="{AA20D318-2F9B-4945-8E5C-870A2842AC2C}" type="slidenum">
              <a:rPr lang="en-US" sz="1600" smtClean="0">
                <a:solidFill>
                  <a:schemeClr val="bg1"/>
                </a:solidFill>
              </a:rPr>
              <a:t>13</a:t>
            </a:fld>
            <a:endParaRPr lang="en-US" dirty="0">
              <a:solidFill>
                <a:schemeClr val="bg1"/>
              </a:solidFill>
            </a:endParaRPr>
          </a:p>
        </p:txBody>
      </p:sp>
      <p:graphicFrame>
        <p:nvGraphicFramePr>
          <p:cNvPr id="5" name="Table 4">
            <a:extLst>
              <a:ext uri="{FF2B5EF4-FFF2-40B4-BE49-F238E27FC236}">
                <a16:creationId xmlns:a16="http://schemas.microsoft.com/office/drawing/2014/main" id="{898878D8-4DEE-F343-814E-3D702569BE5B}"/>
              </a:ext>
            </a:extLst>
          </p:cNvPr>
          <p:cNvGraphicFramePr>
            <a:graphicFrameLocks noGrp="1"/>
          </p:cNvGraphicFramePr>
          <p:nvPr>
            <p:extLst>
              <p:ext uri="{D42A27DB-BD31-4B8C-83A1-F6EECF244321}">
                <p14:modId xmlns:p14="http://schemas.microsoft.com/office/powerpoint/2010/main" val="2852667589"/>
              </p:ext>
            </p:extLst>
          </p:nvPr>
        </p:nvGraphicFramePr>
        <p:xfrm>
          <a:off x="838200" y="6356350"/>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60774441"/>
                    </a:ext>
                  </a:extLst>
                </a:gridCol>
                <a:gridCol w="2014940">
                  <a:extLst>
                    <a:ext uri="{9D8B030D-6E8A-4147-A177-3AD203B41FA5}">
                      <a16:colId xmlns:a16="http://schemas.microsoft.com/office/drawing/2014/main" val="298115700"/>
                    </a:ext>
                  </a:extLst>
                </a:gridCol>
                <a:gridCol w="1990774">
                  <a:extLst>
                    <a:ext uri="{9D8B030D-6E8A-4147-A177-3AD203B41FA5}">
                      <a16:colId xmlns:a16="http://schemas.microsoft.com/office/drawing/2014/main" val="2159308947"/>
                    </a:ext>
                  </a:extLst>
                </a:gridCol>
                <a:gridCol w="2002857">
                  <a:extLst>
                    <a:ext uri="{9D8B030D-6E8A-4147-A177-3AD203B41FA5}">
                      <a16:colId xmlns:a16="http://schemas.microsoft.com/office/drawing/2014/main" val="3143510263"/>
                    </a:ext>
                  </a:extLst>
                </a:gridCol>
                <a:gridCol w="2002857">
                  <a:extLst>
                    <a:ext uri="{9D8B030D-6E8A-4147-A177-3AD203B41FA5}">
                      <a16:colId xmlns:a16="http://schemas.microsoft.com/office/drawing/2014/main" val="8417270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384992340"/>
                  </a:ext>
                </a:extLst>
              </a:tr>
            </a:tbl>
          </a:graphicData>
        </a:graphic>
      </p:graphicFrame>
    </p:spTree>
    <p:extLst>
      <p:ext uri="{BB962C8B-B14F-4D97-AF65-F5344CB8AC3E}">
        <p14:creationId xmlns:p14="http://schemas.microsoft.com/office/powerpoint/2010/main" val="819200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572BA-4EDF-3C41-A3C4-8A14D16CAF67}"/>
              </a:ext>
            </a:extLst>
          </p:cNvPr>
          <p:cNvSpPr>
            <a:spLocks noGrp="1"/>
          </p:cNvSpPr>
          <p:nvPr>
            <p:ph type="title"/>
          </p:nvPr>
        </p:nvSpPr>
        <p:spPr/>
        <p:txBody>
          <a:bodyPr/>
          <a:lstStyle/>
          <a:p>
            <a:r>
              <a:rPr lang="en-US" dirty="0">
                <a:solidFill>
                  <a:schemeClr val="bg1"/>
                </a:solidFill>
              </a:rPr>
              <a:t>Theory</a:t>
            </a:r>
          </a:p>
        </p:txBody>
      </p:sp>
      <p:sp>
        <p:nvSpPr>
          <p:cNvPr id="3" name="Content Placeholder 2">
            <a:extLst>
              <a:ext uri="{FF2B5EF4-FFF2-40B4-BE49-F238E27FC236}">
                <a16:creationId xmlns:a16="http://schemas.microsoft.com/office/drawing/2014/main" id="{5F9F1BE6-BF16-7D4B-B79E-B140FF0C378C}"/>
              </a:ext>
            </a:extLst>
          </p:cNvPr>
          <p:cNvSpPr>
            <a:spLocks noGrp="1"/>
          </p:cNvSpPr>
          <p:nvPr>
            <p:ph idx="1"/>
          </p:nvPr>
        </p:nvSpPr>
        <p:spPr>
          <a:xfrm>
            <a:off x="838200" y="1825625"/>
            <a:ext cx="3289300" cy="4351338"/>
          </a:xfrm>
        </p:spPr>
        <p:txBody>
          <a:bodyPr/>
          <a:lstStyle/>
          <a:p>
            <a:r>
              <a:rPr lang="en-US" dirty="0">
                <a:solidFill>
                  <a:schemeClr val="bg1"/>
                </a:solidFill>
              </a:rPr>
              <a:t>Elastic collisions</a:t>
            </a:r>
          </a:p>
          <a:p>
            <a:pPr lvl="1"/>
            <a:r>
              <a:rPr lang="en-US" dirty="0">
                <a:solidFill>
                  <a:schemeClr val="bg1"/>
                </a:solidFill>
              </a:rPr>
              <a:t>No energy lost</a:t>
            </a:r>
          </a:p>
          <a:p>
            <a:pPr lvl="1"/>
            <a:r>
              <a:rPr lang="en-US" u="sng" dirty="0">
                <a:solidFill>
                  <a:schemeClr val="bg1"/>
                </a:solidFill>
              </a:rPr>
              <a:t>Only occur on atomically level</a:t>
            </a:r>
            <a:endParaRPr lang="en-US" u="sng" dirty="0"/>
          </a:p>
          <a:p>
            <a:pPr marL="0" indent="0">
              <a:buNone/>
            </a:pPr>
            <a:endParaRPr lang="en-US" dirty="0"/>
          </a:p>
        </p:txBody>
      </p:sp>
      <p:sp>
        <p:nvSpPr>
          <p:cNvPr id="4" name="Slide Number Placeholder 3">
            <a:extLst>
              <a:ext uri="{FF2B5EF4-FFF2-40B4-BE49-F238E27FC236}">
                <a16:creationId xmlns:a16="http://schemas.microsoft.com/office/drawing/2014/main" id="{81041E43-C04F-0B40-BD16-7628FACAFF3B}"/>
              </a:ext>
            </a:extLst>
          </p:cNvPr>
          <p:cNvSpPr>
            <a:spLocks noGrp="1"/>
          </p:cNvSpPr>
          <p:nvPr>
            <p:ph type="sldNum" sz="quarter" idx="12"/>
          </p:nvPr>
        </p:nvSpPr>
        <p:spPr/>
        <p:txBody>
          <a:bodyPr/>
          <a:lstStyle/>
          <a:p>
            <a:fld id="{AA20D318-2F9B-4945-8E5C-870A2842AC2C}" type="slidenum">
              <a:rPr lang="en-US" sz="1600" smtClean="0">
                <a:solidFill>
                  <a:schemeClr val="bg1"/>
                </a:solidFill>
              </a:rPr>
              <a:t>14</a:t>
            </a:fld>
            <a:endParaRPr lang="en-US" dirty="0">
              <a:solidFill>
                <a:schemeClr val="bg1"/>
              </a:solidFill>
            </a:endParaRPr>
          </a:p>
        </p:txBody>
      </p:sp>
      <p:graphicFrame>
        <p:nvGraphicFramePr>
          <p:cNvPr id="5" name="Table 4">
            <a:extLst>
              <a:ext uri="{FF2B5EF4-FFF2-40B4-BE49-F238E27FC236}">
                <a16:creationId xmlns:a16="http://schemas.microsoft.com/office/drawing/2014/main" id="{67BB2004-0180-1342-A6F0-4BCCF024BEA1}"/>
              </a:ext>
            </a:extLst>
          </p:cNvPr>
          <p:cNvGraphicFramePr>
            <a:graphicFrameLocks noGrp="1"/>
          </p:cNvGraphicFramePr>
          <p:nvPr>
            <p:extLst>
              <p:ext uri="{D42A27DB-BD31-4B8C-83A1-F6EECF244321}">
                <p14:modId xmlns:p14="http://schemas.microsoft.com/office/powerpoint/2010/main" val="4075873413"/>
              </p:ext>
            </p:extLst>
          </p:nvPr>
        </p:nvGraphicFramePr>
        <p:xfrm>
          <a:off x="838200" y="6356350"/>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60774441"/>
                    </a:ext>
                  </a:extLst>
                </a:gridCol>
                <a:gridCol w="2014940">
                  <a:extLst>
                    <a:ext uri="{9D8B030D-6E8A-4147-A177-3AD203B41FA5}">
                      <a16:colId xmlns:a16="http://schemas.microsoft.com/office/drawing/2014/main" val="298115700"/>
                    </a:ext>
                  </a:extLst>
                </a:gridCol>
                <a:gridCol w="1990774">
                  <a:extLst>
                    <a:ext uri="{9D8B030D-6E8A-4147-A177-3AD203B41FA5}">
                      <a16:colId xmlns:a16="http://schemas.microsoft.com/office/drawing/2014/main" val="2159308947"/>
                    </a:ext>
                  </a:extLst>
                </a:gridCol>
                <a:gridCol w="2002857">
                  <a:extLst>
                    <a:ext uri="{9D8B030D-6E8A-4147-A177-3AD203B41FA5}">
                      <a16:colId xmlns:a16="http://schemas.microsoft.com/office/drawing/2014/main" val="3143510263"/>
                    </a:ext>
                  </a:extLst>
                </a:gridCol>
                <a:gridCol w="2002857">
                  <a:extLst>
                    <a:ext uri="{9D8B030D-6E8A-4147-A177-3AD203B41FA5}">
                      <a16:colId xmlns:a16="http://schemas.microsoft.com/office/drawing/2014/main" val="8417270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384992340"/>
                  </a:ext>
                </a:extLst>
              </a:tr>
            </a:tbl>
          </a:graphicData>
        </a:graphic>
      </p:graphicFrame>
      <p:cxnSp>
        <p:nvCxnSpPr>
          <p:cNvPr id="7" name="Straight Connector 6">
            <a:extLst>
              <a:ext uri="{FF2B5EF4-FFF2-40B4-BE49-F238E27FC236}">
                <a16:creationId xmlns:a16="http://schemas.microsoft.com/office/drawing/2014/main" id="{B473F5B6-3F3A-264B-AF95-857BAF72ED30}"/>
              </a:ext>
            </a:extLst>
          </p:cNvPr>
          <p:cNvCxnSpPr/>
          <p:nvPr/>
        </p:nvCxnSpPr>
        <p:spPr>
          <a:xfrm>
            <a:off x="6985000" y="2082800"/>
            <a:ext cx="2057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A436F43-1E11-BC42-A22F-FE04972C572F}"/>
              </a:ext>
            </a:extLst>
          </p:cNvPr>
          <p:cNvCxnSpPr>
            <a:cxnSpLocks/>
          </p:cNvCxnSpPr>
          <p:nvPr/>
        </p:nvCxnSpPr>
        <p:spPr>
          <a:xfrm>
            <a:off x="6375400" y="6019800"/>
            <a:ext cx="3581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DC477A4-DDB3-E844-A6B4-D38D6900862B}"/>
              </a:ext>
            </a:extLst>
          </p:cNvPr>
          <p:cNvSpPr txBox="1"/>
          <p:nvPr/>
        </p:nvSpPr>
        <p:spPr>
          <a:xfrm>
            <a:off x="10287014" y="5788967"/>
            <a:ext cx="1371586" cy="461665"/>
          </a:xfrm>
          <a:prstGeom prst="rect">
            <a:avLst/>
          </a:prstGeom>
          <a:noFill/>
        </p:spPr>
        <p:txBody>
          <a:bodyPr wrap="square" rtlCol="0">
            <a:spAutoFit/>
          </a:bodyPr>
          <a:lstStyle/>
          <a:p>
            <a:r>
              <a:rPr lang="en-US" sz="2400" dirty="0">
                <a:solidFill>
                  <a:schemeClr val="bg1"/>
                </a:solidFill>
              </a:rPr>
              <a:t>Ground</a:t>
            </a:r>
            <a:endParaRPr lang="en-US" dirty="0">
              <a:solidFill>
                <a:schemeClr val="bg1"/>
              </a:solidFill>
            </a:endParaRPr>
          </a:p>
        </p:txBody>
      </p:sp>
      <p:sp>
        <p:nvSpPr>
          <p:cNvPr id="11" name="TextBox 10">
            <a:extLst>
              <a:ext uri="{FF2B5EF4-FFF2-40B4-BE49-F238E27FC236}">
                <a16:creationId xmlns:a16="http://schemas.microsoft.com/office/drawing/2014/main" id="{384CDD3A-F4B2-BE4D-9035-E40D8408CC6F}"/>
              </a:ext>
            </a:extLst>
          </p:cNvPr>
          <p:cNvSpPr txBox="1"/>
          <p:nvPr/>
        </p:nvSpPr>
        <p:spPr>
          <a:xfrm>
            <a:off x="9334500" y="1851967"/>
            <a:ext cx="2019300" cy="461665"/>
          </a:xfrm>
          <a:prstGeom prst="rect">
            <a:avLst/>
          </a:prstGeom>
          <a:noFill/>
        </p:spPr>
        <p:txBody>
          <a:bodyPr wrap="square" rtlCol="0">
            <a:spAutoFit/>
          </a:bodyPr>
          <a:lstStyle/>
          <a:p>
            <a:r>
              <a:rPr lang="en-US" sz="2400" dirty="0">
                <a:solidFill>
                  <a:schemeClr val="bg1"/>
                </a:solidFill>
              </a:rPr>
              <a:t>Drop Height</a:t>
            </a:r>
          </a:p>
        </p:txBody>
      </p:sp>
      <p:sp>
        <p:nvSpPr>
          <p:cNvPr id="12" name="Oval 11">
            <a:extLst>
              <a:ext uri="{FF2B5EF4-FFF2-40B4-BE49-F238E27FC236}">
                <a16:creationId xmlns:a16="http://schemas.microsoft.com/office/drawing/2014/main" id="{660FB114-8462-3546-88D7-2BAE54C01A1C}"/>
              </a:ext>
            </a:extLst>
          </p:cNvPr>
          <p:cNvSpPr/>
          <p:nvPr/>
        </p:nvSpPr>
        <p:spPr>
          <a:xfrm>
            <a:off x="7442200" y="1083467"/>
            <a:ext cx="1130300" cy="990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A78B68E6-E17C-E44B-B07E-3B89F9C248A0}"/>
              </a:ext>
            </a:extLst>
          </p:cNvPr>
          <p:cNvSpPr/>
          <p:nvPr/>
        </p:nvSpPr>
        <p:spPr>
          <a:xfrm>
            <a:off x="7442200" y="3344991"/>
            <a:ext cx="1130300" cy="990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F04E343-E3F7-0C4E-8D66-9C1E7A646D2A}"/>
              </a:ext>
            </a:extLst>
          </p:cNvPr>
          <p:cNvSpPr/>
          <p:nvPr/>
        </p:nvSpPr>
        <p:spPr>
          <a:xfrm>
            <a:off x="7442200" y="5005987"/>
            <a:ext cx="1130300" cy="990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88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3" grpId="0" animBg="1"/>
      <p:bldP spid="13" grpId="1" animBg="1"/>
      <p:bldP spid="14" grpId="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572BA-4EDF-3C41-A3C4-8A14D16CAF67}"/>
              </a:ext>
            </a:extLst>
          </p:cNvPr>
          <p:cNvSpPr>
            <a:spLocks noGrp="1"/>
          </p:cNvSpPr>
          <p:nvPr>
            <p:ph type="title"/>
          </p:nvPr>
        </p:nvSpPr>
        <p:spPr/>
        <p:txBody>
          <a:bodyPr/>
          <a:lstStyle/>
          <a:p>
            <a:r>
              <a:rPr lang="en-US" dirty="0">
                <a:solidFill>
                  <a:schemeClr val="bg1"/>
                </a:solidFill>
              </a:rPr>
              <a:t>Theory</a:t>
            </a:r>
          </a:p>
        </p:txBody>
      </p:sp>
      <p:sp>
        <p:nvSpPr>
          <p:cNvPr id="3" name="Content Placeholder 2">
            <a:extLst>
              <a:ext uri="{FF2B5EF4-FFF2-40B4-BE49-F238E27FC236}">
                <a16:creationId xmlns:a16="http://schemas.microsoft.com/office/drawing/2014/main" id="{5F9F1BE6-BF16-7D4B-B79E-B140FF0C378C}"/>
              </a:ext>
            </a:extLst>
          </p:cNvPr>
          <p:cNvSpPr>
            <a:spLocks noGrp="1"/>
          </p:cNvSpPr>
          <p:nvPr>
            <p:ph idx="1"/>
          </p:nvPr>
        </p:nvSpPr>
        <p:spPr>
          <a:xfrm>
            <a:off x="838200" y="1825625"/>
            <a:ext cx="3289300" cy="4351338"/>
          </a:xfrm>
        </p:spPr>
        <p:txBody>
          <a:bodyPr/>
          <a:lstStyle/>
          <a:p>
            <a:r>
              <a:rPr lang="en-US" dirty="0">
                <a:solidFill>
                  <a:schemeClr val="bg1"/>
                </a:solidFill>
              </a:rPr>
              <a:t>Inelastic collisions</a:t>
            </a:r>
          </a:p>
          <a:p>
            <a:pPr lvl="1"/>
            <a:r>
              <a:rPr lang="en-US" dirty="0">
                <a:solidFill>
                  <a:schemeClr val="bg1"/>
                </a:solidFill>
              </a:rPr>
              <a:t>Energy is lost</a:t>
            </a:r>
          </a:p>
          <a:p>
            <a:pPr lvl="1"/>
            <a:r>
              <a:rPr lang="en-US" dirty="0">
                <a:solidFill>
                  <a:schemeClr val="bg1"/>
                </a:solidFill>
              </a:rPr>
              <a:t>Most common type </a:t>
            </a:r>
            <a:r>
              <a:rPr lang="en-US">
                <a:solidFill>
                  <a:schemeClr val="bg1"/>
                </a:solidFill>
              </a:rPr>
              <a:t>of collision</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81041E43-C04F-0B40-BD16-7628FACAFF3B}"/>
              </a:ext>
            </a:extLst>
          </p:cNvPr>
          <p:cNvSpPr>
            <a:spLocks noGrp="1"/>
          </p:cNvSpPr>
          <p:nvPr>
            <p:ph type="sldNum" sz="quarter" idx="12"/>
          </p:nvPr>
        </p:nvSpPr>
        <p:spPr/>
        <p:txBody>
          <a:bodyPr/>
          <a:lstStyle/>
          <a:p>
            <a:fld id="{AA20D318-2F9B-4945-8E5C-870A2842AC2C}" type="slidenum">
              <a:rPr lang="en-US" sz="1600" smtClean="0">
                <a:solidFill>
                  <a:schemeClr val="bg1"/>
                </a:solidFill>
              </a:rPr>
              <a:t>15</a:t>
            </a:fld>
            <a:endParaRPr lang="en-US" dirty="0">
              <a:solidFill>
                <a:schemeClr val="bg1"/>
              </a:solidFill>
            </a:endParaRPr>
          </a:p>
        </p:txBody>
      </p:sp>
      <p:graphicFrame>
        <p:nvGraphicFramePr>
          <p:cNvPr id="5" name="Table 4">
            <a:extLst>
              <a:ext uri="{FF2B5EF4-FFF2-40B4-BE49-F238E27FC236}">
                <a16:creationId xmlns:a16="http://schemas.microsoft.com/office/drawing/2014/main" id="{67BB2004-0180-1342-A6F0-4BCCF024BEA1}"/>
              </a:ext>
            </a:extLst>
          </p:cNvPr>
          <p:cNvGraphicFramePr>
            <a:graphicFrameLocks noGrp="1"/>
          </p:cNvGraphicFramePr>
          <p:nvPr>
            <p:extLst/>
          </p:nvPr>
        </p:nvGraphicFramePr>
        <p:xfrm>
          <a:off x="838200" y="6356350"/>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60774441"/>
                    </a:ext>
                  </a:extLst>
                </a:gridCol>
                <a:gridCol w="2014940">
                  <a:extLst>
                    <a:ext uri="{9D8B030D-6E8A-4147-A177-3AD203B41FA5}">
                      <a16:colId xmlns:a16="http://schemas.microsoft.com/office/drawing/2014/main" val="298115700"/>
                    </a:ext>
                  </a:extLst>
                </a:gridCol>
                <a:gridCol w="1990774">
                  <a:extLst>
                    <a:ext uri="{9D8B030D-6E8A-4147-A177-3AD203B41FA5}">
                      <a16:colId xmlns:a16="http://schemas.microsoft.com/office/drawing/2014/main" val="2159308947"/>
                    </a:ext>
                  </a:extLst>
                </a:gridCol>
                <a:gridCol w="2002857">
                  <a:extLst>
                    <a:ext uri="{9D8B030D-6E8A-4147-A177-3AD203B41FA5}">
                      <a16:colId xmlns:a16="http://schemas.microsoft.com/office/drawing/2014/main" val="3143510263"/>
                    </a:ext>
                  </a:extLst>
                </a:gridCol>
                <a:gridCol w="2002857">
                  <a:extLst>
                    <a:ext uri="{9D8B030D-6E8A-4147-A177-3AD203B41FA5}">
                      <a16:colId xmlns:a16="http://schemas.microsoft.com/office/drawing/2014/main" val="8417270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384992340"/>
                  </a:ext>
                </a:extLst>
              </a:tr>
            </a:tbl>
          </a:graphicData>
        </a:graphic>
      </p:graphicFrame>
      <p:cxnSp>
        <p:nvCxnSpPr>
          <p:cNvPr id="7" name="Straight Connector 6">
            <a:extLst>
              <a:ext uri="{FF2B5EF4-FFF2-40B4-BE49-F238E27FC236}">
                <a16:creationId xmlns:a16="http://schemas.microsoft.com/office/drawing/2014/main" id="{B473F5B6-3F3A-264B-AF95-857BAF72ED30}"/>
              </a:ext>
            </a:extLst>
          </p:cNvPr>
          <p:cNvCxnSpPr/>
          <p:nvPr/>
        </p:nvCxnSpPr>
        <p:spPr>
          <a:xfrm>
            <a:off x="6985000" y="2082800"/>
            <a:ext cx="2057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A436F43-1E11-BC42-A22F-FE04972C572F}"/>
              </a:ext>
            </a:extLst>
          </p:cNvPr>
          <p:cNvCxnSpPr>
            <a:cxnSpLocks/>
          </p:cNvCxnSpPr>
          <p:nvPr/>
        </p:nvCxnSpPr>
        <p:spPr>
          <a:xfrm>
            <a:off x="6375400" y="6019800"/>
            <a:ext cx="3581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DC477A4-DDB3-E844-A6B4-D38D6900862B}"/>
              </a:ext>
            </a:extLst>
          </p:cNvPr>
          <p:cNvSpPr txBox="1"/>
          <p:nvPr/>
        </p:nvSpPr>
        <p:spPr>
          <a:xfrm>
            <a:off x="10287014" y="5788967"/>
            <a:ext cx="1371586" cy="461665"/>
          </a:xfrm>
          <a:prstGeom prst="rect">
            <a:avLst/>
          </a:prstGeom>
          <a:noFill/>
        </p:spPr>
        <p:txBody>
          <a:bodyPr wrap="square" rtlCol="0">
            <a:spAutoFit/>
          </a:bodyPr>
          <a:lstStyle/>
          <a:p>
            <a:r>
              <a:rPr lang="en-US" sz="2400" dirty="0">
                <a:solidFill>
                  <a:schemeClr val="bg1"/>
                </a:solidFill>
              </a:rPr>
              <a:t>Ground</a:t>
            </a:r>
            <a:endParaRPr lang="en-US" dirty="0">
              <a:solidFill>
                <a:schemeClr val="bg1"/>
              </a:solidFill>
            </a:endParaRPr>
          </a:p>
        </p:txBody>
      </p:sp>
      <p:sp>
        <p:nvSpPr>
          <p:cNvPr id="11" name="TextBox 10">
            <a:extLst>
              <a:ext uri="{FF2B5EF4-FFF2-40B4-BE49-F238E27FC236}">
                <a16:creationId xmlns:a16="http://schemas.microsoft.com/office/drawing/2014/main" id="{384CDD3A-F4B2-BE4D-9035-E40D8408CC6F}"/>
              </a:ext>
            </a:extLst>
          </p:cNvPr>
          <p:cNvSpPr txBox="1"/>
          <p:nvPr/>
        </p:nvSpPr>
        <p:spPr>
          <a:xfrm>
            <a:off x="9334500" y="1851967"/>
            <a:ext cx="2019300" cy="461665"/>
          </a:xfrm>
          <a:prstGeom prst="rect">
            <a:avLst/>
          </a:prstGeom>
          <a:noFill/>
        </p:spPr>
        <p:txBody>
          <a:bodyPr wrap="square" rtlCol="0">
            <a:spAutoFit/>
          </a:bodyPr>
          <a:lstStyle/>
          <a:p>
            <a:r>
              <a:rPr lang="en-US" sz="2400" dirty="0">
                <a:solidFill>
                  <a:schemeClr val="bg1"/>
                </a:solidFill>
              </a:rPr>
              <a:t>Drop Height</a:t>
            </a:r>
          </a:p>
        </p:txBody>
      </p:sp>
      <p:sp>
        <p:nvSpPr>
          <p:cNvPr id="12" name="Oval 11">
            <a:extLst>
              <a:ext uri="{FF2B5EF4-FFF2-40B4-BE49-F238E27FC236}">
                <a16:creationId xmlns:a16="http://schemas.microsoft.com/office/drawing/2014/main" id="{660FB114-8462-3546-88D7-2BAE54C01A1C}"/>
              </a:ext>
            </a:extLst>
          </p:cNvPr>
          <p:cNvSpPr/>
          <p:nvPr/>
        </p:nvSpPr>
        <p:spPr>
          <a:xfrm>
            <a:off x="7442200" y="1083467"/>
            <a:ext cx="1130300" cy="990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A78B68E6-E17C-E44B-B07E-3B89F9C248A0}"/>
              </a:ext>
            </a:extLst>
          </p:cNvPr>
          <p:cNvSpPr/>
          <p:nvPr/>
        </p:nvSpPr>
        <p:spPr>
          <a:xfrm>
            <a:off x="7442200" y="3679438"/>
            <a:ext cx="1130300" cy="990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F04E343-E3F7-0C4E-8D66-9C1E7A646D2A}"/>
              </a:ext>
            </a:extLst>
          </p:cNvPr>
          <p:cNvSpPr/>
          <p:nvPr/>
        </p:nvSpPr>
        <p:spPr>
          <a:xfrm>
            <a:off x="7442200" y="5005987"/>
            <a:ext cx="1130300" cy="990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86F997B-2E80-A041-A2A2-12336FBB7C3C}"/>
              </a:ext>
            </a:extLst>
          </p:cNvPr>
          <p:cNvCxnSpPr/>
          <p:nvPr/>
        </p:nvCxnSpPr>
        <p:spPr>
          <a:xfrm>
            <a:off x="6985000" y="3172253"/>
            <a:ext cx="20574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6BED7CE-D3A7-8248-949D-225D96F30986}"/>
              </a:ext>
            </a:extLst>
          </p:cNvPr>
          <p:cNvSpPr txBox="1"/>
          <p:nvPr/>
        </p:nvSpPr>
        <p:spPr>
          <a:xfrm>
            <a:off x="9372600" y="2880667"/>
            <a:ext cx="2717800" cy="461665"/>
          </a:xfrm>
          <a:prstGeom prst="rect">
            <a:avLst/>
          </a:prstGeom>
          <a:noFill/>
        </p:spPr>
        <p:txBody>
          <a:bodyPr wrap="square" rtlCol="0">
            <a:spAutoFit/>
          </a:bodyPr>
          <a:lstStyle/>
          <a:p>
            <a:r>
              <a:rPr lang="en-US" sz="2400" dirty="0">
                <a:solidFill>
                  <a:schemeClr val="bg1"/>
                </a:solidFill>
              </a:rPr>
              <a:t>Bounce/Final Height</a:t>
            </a:r>
          </a:p>
        </p:txBody>
      </p:sp>
      <p:sp>
        <p:nvSpPr>
          <p:cNvPr id="17" name="Oval 16">
            <a:extLst>
              <a:ext uri="{FF2B5EF4-FFF2-40B4-BE49-F238E27FC236}">
                <a16:creationId xmlns:a16="http://schemas.microsoft.com/office/drawing/2014/main" id="{4A5C41CA-B2DD-DF4D-8990-EE177443A920}"/>
              </a:ext>
            </a:extLst>
          </p:cNvPr>
          <p:cNvSpPr/>
          <p:nvPr/>
        </p:nvSpPr>
        <p:spPr>
          <a:xfrm>
            <a:off x="7448550" y="2182253"/>
            <a:ext cx="1130300" cy="990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87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7" grpId="0" animBg="1"/>
      <p:bldP spid="1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572BA-4EDF-3C41-A3C4-8A14D16CAF67}"/>
              </a:ext>
            </a:extLst>
          </p:cNvPr>
          <p:cNvSpPr>
            <a:spLocks noGrp="1"/>
          </p:cNvSpPr>
          <p:nvPr>
            <p:ph type="title"/>
          </p:nvPr>
        </p:nvSpPr>
        <p:spPr/>
        <p:txBody>
          <a:bodyPr/>
          <a:lstStyle/>
          <a:p>
            <a:r>
              <a:rPr lang="en-US" dirty="0">
                <a:solidFill>
                  <a:schemeClr val="bg1"/>
                </a:solidFill>
              </a:rPr>
              <a:t>Theory</a:t>
            </a:r>
          </a:p>
        </p:txBody>
      </p:sp>
      <p:sp>
        <p:nvSpPr>
          <p:cNvPr id="3" name="Content Placeholder 2">
            <a:extLst>
              <a:ext uri="{FF2B5EF4-FFF2-40B4-BE49-F238E27FC236}">
                <a16:creationId xmlns:a16="http://schemas.microsoft.com/office/drawing/2014/main" id="{5F9F1BE6-BF16-7D4B-B79E-B140FF0C378C}"/>
              </a:ext>
            </a:extLst>
          </p:cNvPr>
          <p:cNvSpPr>
            <a:spLocks noGrp="1"/>
          </p:cNvSpPr>
          <p:nvPr>
            <p:ph idx="1"/>
          </p:nvPr>
        </p:nvSpPr>
        <p:spPr>
          <a:xfrm>
            <a:off x="838200" y="1825625"/>
            <a:ext cx="5156200" cy="1086908"/>
          </a:xfrm>
        </p:spPr>
        <p:txBody>
          <a:bodyPr>
            <a:normAutofit fontScale="32500" lnSpcReduction="20000"/>
          </a:bodyPr>
          <a:lstStyle/>
          <a:p>
            <a:r>
              <a:rPr lang="en-US" sz="8600" dirty="0">
                <a:solidFill>
                  <a:schemeClr val="bg1"/>
                </a:solidFill>
              </a:rPr>
              <a:t>COR - Coefficient of Restitution</a:t>
            </a:r>
          </a:p>
          <a:p>
            <a:endParaRPr lang="en-US" dirty="0">
              <a:solidFill>
                <a:schemeClr val="bg1"/>
              </a:solidFill>
            </a:endParaRPr>
          </a:p>
          <a:p>
            <a:endParaRPr lang="en-US" dirty="0">
              <a:solidFill>
                <a:schemeClr val="bg1"/>
              </a:solidFill>
            </a:endParaRPr>
          </a:p>
          <a:p>
            <a:pPr marL="0" indent="0">
              <a:buNone/>
            </a:pPr>
            <a:r>
              <a:rPr lang="en-US" dirty="0">
                <a:solidFill>
                  <a:schemeClr val="bg1"/>
                </a:solidFill>
              </a:rPr>
              <a:t>	</a:t>
            </a:r>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81041E43-C04F-0B40-BD16-7628FACAFF3B}"/>
              </a:ext>
            </a:extLst>
          </p:cNvPr>
          <p:cNvSpPr>
            <a:spLocks noGrp="1"/>
          </p:cNvSpPr>
          <p:nvPr>
            <p:ph type="sldNum" sz="quarter" idx="12"/>
          </p:nvPr>
        </p:nvSpPr>
        <p:spPr/>
        <p:txBody>
          <a:bodyPr/>
          <a:lstStyle/>
          <a:p>
            <a:fld id="{AA20D318-2F9B-4945-8E5C-870A2842AC2C}" type="slidenum">
              <a:rPr lang="en-US" sz="1600" smtClean="0">
                <a:solidFill>
                  <a:schemeClr val="bg1"/>
                </a:solidFill>
              </a:rPr>
              <a:t>16</a:t>
            </a:fld>
            <a:endParaRPr lang="en-US" dirty="0">
              <a:solidFill>
                <a:schemeClr val="bg1"/>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B989D7B-EFBF-1944-9C55-1BE39761F22C}"/>
                  </a:ext>
                </a:extLst>
              </p:cNvPr>
              <p:cNvSpPr txBox="1"/>
              <p:nvPr/>
            </p:nvSpPr>
            <p:spPr>
              <a:xfrm>
                <a:off x="6798653" y="1493430"/>
                <a:ext cx="2878666" cy="9840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2800" b="0" i="1" smtClean="0">
                          <a:solidFill>
                            <a:schemeClr val="bg1"/>
                          </a:solidFill>
                          <a:latin typeface="Cambria Math" panose="02040503050406030204" pitchFamily="18" charset="0"/>
                        </a:rPr>
                        <m:t>𝐶𝑟</m:t>
                      </m:r>
                      <m:r>
                        <a:rPr lang="en-AU" sz="2800" b="0" i="1" smtClean="0">
                          <a:solidFill>
                            <a:schemeClr val="bg1"/>
                          </a:solidFill>
                          <a:latin typeface="Cambria Math" panose="02040503050406030204" pitchFamily="18" charset="0"/>
                        </a:rPr>
                        <m:t>=</m:t>
                      </m:r>
                      <m:f>
                        <m:fPr>
                          <m:ctrlPr>
                            <a:rPr lang="en-AU" sz="2800" b="0" i="1" smtClean="0">
                              <a:solidFill>
                                <a:schemeClr val="bg1"/>
                              </a:solidFill>
                              <a:latin typeface="Cambria Math" panose="02040503050406030204" pitchFamily="18" charset="0"/>
                              <a:ea typeface="Cambria Math" panose="02040503050406030204" pitchFamily="18" charset="0"/>
                            </a:rPr>
                          </m:ctrlPr>
                        </m:fPr>
                        <m:num>
                          <m:sSub>
                            <m:sSubPr>
                              <m:ctrlPr>
                                <a:rPr lang="en-AU" sz="2800" b="0" i="1" smtClean="0">
                                  <a:solidFill>
                                    <a:schemeClr val="bg1"/>
                                  </a:solidFill>
                                  <a:latin typeface="Cambria Math" panose="02040503050406030204" pitchFamily="18" charset="0"/>
                                  <a:ea typeface="Cambria Math" panose="02040503050406030204" pitchFamily="18" charset="0"/>
                                </a:rPr>
                              </m:ctrlPr>
                            </m:sSubPr>
                            <m:e>
                              <m:r>
                                <a:rPr lang="en-AU" sz="2800" b="0" i="1" smtClean="0">
                                  <a:solidFill>
                                    <a:schemeClr val="bg1"/>
                                  </a:solidFill>
                                  <a:latin typeface="Cambria Math" panose="02040503050406030204" pitchFamily="18" charset="0"/>
                                  <a:ea typeface="Cambria Math" panose="02040503050406030204" pitchFamily="18" charset="0"/>
                                </a:rPr>
                                <m:t>𝑉</m:t>
                              </m:r>
                            </m:e>
                            <m:sub>
                              <m:r>
                                <a:rPr lang="en-AU" sz="2800" b="0" i="1" smtClean="0">
                                  <a:solidFill>
                                    <a:schemeClr val="bg1"/>
                                  </a:solidFill>
                                  <a:latin typeface="Cambria Math" panose="02040503050406030204" pitchFamily="18" charset="0"/>
                                  <a:ea typeface="Cambria Math" panose="02040503050406030204" pitchFamily="18" charset="0"/>
                                </a:rPr>
                                <m:t>𝑓</m:t>
                              </m:r>
                            </m:sub>
                          </m:sSub>
                        </m:num>
                        <m:den>
                          <m:sSub>
                            <m:sSubPr>
                              <m:ctrlPr>
                                <a:rPr lang="en-AU" sz="2800" b="0" i="1" smtClean="0">
                                  <a:solidFill>
                                    <a:schemeClr val="bg1"/>
                                  </a:solidFill>
                                  <a:latin typeface="Cambria Math" panose="02040503050406030204" pitchFamily="18" charset="0"/>
                                  <a:ea typeface="Cambria Math" panose="02040503050406030204" pitchFamily="18" charset="0"/>
                                </a:rPr>
                              </m:ctrlPr>
                            </m:sSubPr>
                            <m:e>
                              <m:r>
                                <a:rPr lang="en-AU" sz="2800" b="0" i="1" smtClean="0">
                                  <a:solidFill>
                                    <a:schemeClr val="bg1"/>
                                  </a:solidFill>
                                  <a:latin typeface="Cambria Math" panose="02040503050406030204" pitchFamily="18" charset="0"/>
                                  <a:ea typeface="Cambria Math" panose="02040503050406030204" pitchFamily="18" charset="0"/>
                                </a:rPr>
                                <m:t>𝑉</m:t>
                              </m:r>
                            </m:e>
                            <m:sub>
                              <m:r>
                                <a:rPr lang="en-AU" sz="2800" b="0" i="1" smtClean="0">
                                  <a:solidFill>
                                    <a:schemeClr val="bg1"/>
                                  </a:solidFill>
                                  <a:latin typeface="Cambria Math" panose="02040503050406030204" pitchFamily="18" charset="0"/>
                                  <a:ea typeface="Cambria Math" panose="02040503050406030204" pitchFamily="18" charset="0"/>
                                </a:rPr>
                                <m:t>𝑖</m:t>
                              </m:r>
                            </m:sub>
                          </m:sSub>
                        </m:den>
                      </m:f>
                    </m:oMath>
                  </m:oMathPara>
                </a14:m>
                <a:endParaRPr lang="en-US" sz="2800" dirty="0">
                  <a:solidFill>
                    <a:schemeClr val="bg1"/>
                  </a:solidFill>
                </a:endParaRPr>
              </a:p>
            </p:txBody>
          </p:sp>
        </mc:Choice>
        <mc:Fallback xmlns="">
          <p:sp>
            <p:nvSpPr>
              <p:cNvPr id="5" name="TextBox 4">
                <a:extLst>
                  <a:ext uri="{FF2B5EF4-FFF2-40B4-BE49-F238E27FC236}">
                    <a16:creationId xmlns:a16="http://schemas.microsoft.com/office/drawing/2014/main" id="{7B989D7B-EFBF-1944-9C55-1BE39761F22C}"/>
                  </a:ext>
                </a:extLst>
              </p:cNvPr>
              <p:cNvSpPr txBox="1">
                <a:spLocks noRot="1" noChangeAspect="1" noMove="1" noResize="1" noEditPoints="1" noAdjustHandles="1" noChangeArrowheads="1" noChangeShapeType="1" noTextEdit="1"/>
              </p:cNvSpPr>
              <p:nvPr/>
            </p:nvSpPr>
            <p:spPr>
              <a:xfrm>
                <a:off x="6798653" y="1493430"/>
                <a:ext cx="2878666" cy="984052"/>
              </a:xfrm>
              <a:prstGeom prst="rect">
                <a:avLst/>
              </a:prstGeom>
              <a:blipFill>
                <a:blip r:embed="rId3"/>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38A07E2-3D0B-0641-B414-00FBF54E007B}"/>
                  </a:ext>
                </a:extLst>
              </p:cNvPr>
              <p:cNvSpPr txBox="1"/>
              <p:nvPr/>
            </p:nvSpPr>
            <p:spPr>
              <a:xfrm>
                <a:off x="8509000" y="2720181"/>
                <a:ext cx="677333" cy="9982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AU" sz="2800" i="1" dirty="0">
                              <a:solidFill>
                                <a:schemeClr val="bg1"/>
                              </a:solidFill>
                              <a:latin typeface="Cambria Math" panose="02040503050406030204" pitchFamily="18" charset="0"/>
                              <a:ea typeface="Cambria Math" panose="02040503050406030204" pitchFamily="18" charset="0"/>
                            </a:rPr>
                          </m:ctrlPr>
                        </m:fPr>
                        <m:num>
                          <m:r>
                            <a:rPr lang="en-AU" sz="2800" i="1" dirty="0">
                              <a:solidFill>
                                <a:schemeClr val="bg1"/>
                              </a:solidFill>
                              <a:latin typeface="Cambria Math" panose="02040503050406030204" pitchFamily="18" charset="0"/>
                              <a:ea typeface="Cambria Math" panose="02040503050406030204" pitchFamily="18" charset="0"/>
                            </a:rPr>
                            <m:t>2</m:t>
                          </m:r>
                          <m:r>
                            <a:rPr lang="en-AU" sz="2800" i="1" dirty="0" smtClean="0">
                              <a:solidFill>
                                <a:schemeClr val="bg1"/>
                              </a:solidFill>
                              <a:latin typeface="Cambria Math" panose="02040503050406030204" pitchFamily="18" charset="0"/>
                              <a:ea typeface="Cambria Math" panose="02040503050406030204" pitchFamily="18" charset="0"/>
                            </a:rPr>
                            <m:t>𝑔</m:t>
                          </m:r>
                          <m:sSub>
                            <m:sSubPr>
                              <m:ctrlPr>
                                <a:rPr lang="en-AU" sz="2800" i="1" dirty="0">
                                  <a:solidFill>
                                    <a:schemeClr val="bg1"/>
                                  </a:solidFill>
                                  <a:latin typeface="Cambria Math" panose="02040503050406030204" pitchFamily="18" charset="0"/>
                                  <a:ea typeface="Cambria Math" panose="02040503050406030204" pitchFamily="18" charset="0"/>
                                </a:rPr>
                              </m:ctrlPr>
                            </m:sSubPr>
                            <m:e>
                              <m:r>
                                <a:rPr lang="en-AU" sz="2800" i="1" dirty="0">
                                  <a:solidFill>
                                    <a:schemeClr val="bg1"/>
                                  </a:solidFill>
                                  <a:latin typeface="Cambria Math" panose="02040503050406030204" pitchFamily="18" charset="0"/>
                                  <a:ea typeface="Cambria Math" panose="02040503050406030204" pitchFamily="18" charset="0"/>
                                </a:rPr>
                                <m:t>h</m:t>
                              </m:r>
                            </m:e>
                            <m:sub>
                              <m:r>
                                <a:rPr lang="en-AU" sz="2800" i="1" dirty="0">
                                  <a:solidFill>
                                    <a:schemeClr val="bg1"/>
                                  </a:solidFill>
                                  <a:latin typeface="Cambria Math" panose="02040503050406030204" pitchFamily="18" charset="0"/>
                                  <a:ea typeface="Cambria Math" panose="02040503050406030204" pitchFamily="18" charset="0"/>
                                </a:rPr>
                                <m:t>𝑓</m:t>
                              </m:r>
                            </m:sub>
                          </m:sSub>
                        </m:num>
                        <m:den>
                          <m:r>
                            <a:rPr lang="en-AU" sz="2800" i="1" dirty="0">
                              <a:solidFill>
                                <a:schemeClr val="bg1"/>
                              </a:solidFill>
                              <a:latin typeface="Cambria Math" panose="02040503050406030204" pitchFamily="18" charset="0"/>
                              <a:ea typeface="Cambria Math" panose="02040503050406030204" pitchFamily="18" charset="0"/>
                            </a:rPr>
                            <m:t>2</m:t>
                          </m:r>
                          <m:r>
                            <a:rPr lang="en-AU" sz="2800" i="1" dirty="0">
                              <a:solidFill>
                                <a:schemeClr val="bg1"/>
                              </a:solidFill>
                              <a:latin typeface="Cambria Math" panose="02040503050406030204" pitchFamily="18" charset="0"/>
                              <a:ea typeface="Cambria Math" panose="02040503050406030204" pitchFamily="18" charset="0"/>
                            </a:rPr>
                            <m:t>𝑔</m:t>
                          </m:r>
                          <m:sSub>
                            <m:sSubPr>
                              <m:ctrlPr>
                                <a:rPr lang="en-AU" sz="2800" i="1" dirty="0">
                                  <a:solidFill>
                                    <a:schemeClr val="bg1"/>
                                  </a:solidFill>
                                  <a:latin typeface="Cambria Math" panose="02040503050406030204" pitchFamily="18" charset="0"/>
                                  <a:ea typeface="Cambria Math" panose="02040503050406030204" pitchFamily="18" charset="0"/>
                                </a:rPr>
                              </m:ctrlPr>
                            </m:sSubPr>
                            <m:e>
                              <m:r>
                                <a:rPr lang="en-AU" sz="2800" i="1" dirty="0">
                                  <a:solidFill>
                                    <a:schemeClr val="bg1"/>
                                  </a:solidFill>
                                  <a:latin typeface="Cambria Math" panose="02040503050406030204" pitchFamily="18" charset="0"/>
                                  <a:ea typeface="Cambria Math" panose="02040503050406030204" pitchFamily="18" charset="0"/>
                                </a:rPr>
                                <m:t>h</m:t>
                              </m:r>
                            </m:e>
                            <m:sub>
                              <m:r>
                                <a:rPr lang="en-AU" sz="2800" i="1" dirty="0">
                                  <a:solidFill>
                                    <a:schemeClr val="bg1"/>
                                  </a:solidFill>
                                  <a:latin typeface="Cambria Math" panose="02040503050406030204" pitchFamily="18" charset="0"/>
                                  <a:ea typeface="Cambria Math" panose="02040503050406030204" pitchFamily="18" charset="0"/>
                                </a:rPr>
                                <m:t>𝑖</m:t>
                              </m:r>
                            </m:sub>
                          </m:sSub>
                        </m:den>
                      </m:f>
                    </m:oMath>
                  </m:oMathPara>
                </a14:m>
                <a:endParaRPr lang="en-US" sz="2000" dirty="0"/>
              </a:p>
            </p:txBody>
          </p:sp>
        </mc:Choice>
        <mc:Fallback xmlns="">
          <p:sp>
            <p:nvSpPr>
              <p:cNvPr id="7" name="TextBox 6">
                <a:extLst>
                  <a:ext uri="{FF2B5EF4-FFF2-40B4-BE49-F238E27FC236}">
                    <a16:creationId xmlns:a16="http://schemas.microsoft.com/office/drawing/2014/main" id="{138A07E2-3D0B-0641-B414-00FBF54E007B}"/>
                  </a:ext>
                </a:extLst>
              </p:cNvPr>
              <p:cNvSpPr txBox="1">
                <a:spLocks noRot="1" noChangeAspect="1" noMove="1" noResize="1" noEditPoints="1" noAdjustHandles="1" noChangeArrowheads="1" noChangeShapeType="1" noTextEdit="1"/>
              </p:cNvSpPr>
              <p:nvPr/>
            </p:nvSpPr>
            <p:spPr>
              <a:xfrm>
                <a:off x="8509000" y="2720181"/>
                <a:ext cx="677333" cy="998222"/>
              </a:xfrm>
              <a:prstGeom prst="rect">
                <a:avLst/>
              </a:prstGeom>
              <a:blipFill>
                <a:blip r:embed="rId4"/>
                <a:stretch>
                  <a:fillRect l="-5556" r="-40741"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33E112B-8FE4-684C-BE42-3B83319ACB42}"/>
                  </a:ext>
                </a:extLst>
              </p:cNvPr>
              <p:cNvSpPr txBox="1"/>
              <p:nvPr/>
            </p:nvSpPr>
            <p:spPr>
              <a:xfrm>
                <a:off x="6798653" y="2900511"/>
                <a:ext cx="143933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2800" i="1" dirty="0">
                          <a:solidFill>
                            <a:schemeClr val="bg1"/>
                          </a:solidFill>
                          <a:latin typeface="Cambria Math" panose="02040503050406030204" pitchFamily="18" charset="0"/>
                        </a:rPr>
                        <m:t>𝐶𝑟</m:t>
                      </m:r>
                      <m:r>
                        <a:rPr lang="en-AU" sz="2800" i="1" dirty="0">
                          <a:solidFill>
                            <a:schemeClr val="bg1"/>
                          </a:solidFill>
                          <a:latin typeface="Cambria Math" panose="02040503050406030204" pitchFamily="18" charset="0"/>
                        </a:rPr>
                        <m:t>=</m:t>
                      </m:r>
                    </m:oMath>
                  </m:oMathPara>
                </a14:m>
                <a:endParaRPr lang="en-US" dirty="0"/>
              </a:p>
            </p:txBody>
          </p:sp>
        </mc:Choice>
        <mc:Fallback xmlns="">
          <p:sp>
            <p:nvSpPr>
              <p:cNvPr id="8" name="TextBox 7">
                <a:extLst>
                  <a:ext uri="{FF2B5EF4-FFF2-40B4-BE49-F238E27FC236}">
                    <a16:creationId xmlns:a16="http://schemas.microsoft.com/office/drawing/2014/main" id="{A33E112B-8FE4-684C-BE42-3B83319ACB42}"/>
                  </a:ext>
                </a:extLst>
              </p:cNvPr>
              <p:cNvSpPr txBox="1">
                <a:spLocks noRot="1" noChangeAspect="1" noMove="1" noResize="1" noEditPoints="1" noAdjustHandles="1" noChangeArrowheads="1" noChangeShapeType="1" noTextEdit="1"/>
              </p:cNvSpPr>
              <p:nvPr/>
            </p:nvSpPr>
            <p:spPr>
              <a:xfrm>
                <a:off x="6798653" y="2900511"/>
                <a:ext cx="1439333"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64AFA5A-9BD4-6A42-BDA4-C7E903DA5F5A}"/>
                  </a:ext>
                </a:extLst>
              </p:cNvPr>
              <p:cNvSpPr txBox="1"/>
              <p:nvPr/>
            </p:nvSpPr>
            <p:spPr>
              <a:xfrm>
                <a:off x="7856986" y="2520631"/>
                <a:ext cx="762000" cy="12829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i="1" smtClean="0">
                          <a:solidFill>
                            <a:schemeClr val="bg1"/>
                          </a:solidFill>
                          <a:latin typeface="Cambria Math" panose="02040503050406030204" pitchFamily="18" charset="0"/>
                          <a:ea typeface="Cambria Math" panose="02040503050406030204" pitchFamily="18" charset="0"/>
                        </a:rPr>
                        <m:t>√</m:t>
                      </m:r>
                    </m:oMath>
                  </m:oMathPara>
                </a14:m>
                <a:endParaRPr lang="en-US" dirty="0">
                  <a:solidFill>
                    <a:schemeClr val="bg1"/>
                  </a:solidFill>
                </a:endParaRPr>
              </a:p>
            </p:txBody>
          </p:sp>
        </mc:Choice>
        <mc:Fallback xmlns="">
          <p:sp>
            <p:nvSpPr>
              <p:cNvPr id="9" name="TextBox 8">
                <a:extLst>
                  <a:ext uri="{FF2B5EF4-FFF2-40B4-BE49-F238E27FC236}">
                    <a16:creationId xmlns:a16="http://schemas.microsoft.com/office/drawing/2014/main" id="{964AFA5A-9BD4-6A42-BDA4-C7E903DA5F5A}"/>
                  </a:ext>
                </a:extLst>
              </p:cNvPr>
              <p:cNvSpPr txBox="1">
                <a:spLocks noRot="1" noChangeAspect="1" noMove="1" noResize="1" noEditPoints="1" noAdjustHandles="1" noChangeArrowheads="1" noChangeShapeType="1" noTextEdit="1"/>
              </p:cNvSpPr>
              <p:nvPr/>
            </p:nvSpPr>
            <p:spPr>
              <a:xfrm>
                <a:off x="7856986" y="2520631"/>
                <a:ext cx="762000" cy="1282980"/>
              </a:xfrm>
              <a:prstGeom prst="rect">
                <a:avLst/>
              </a:prstGeom>
              <a:blipFill>
                <a:blip r:embed="rId6"/>
                <a:stretch>
                  <a:fillRect l="-44262" t="-4902" r="-47541" b="-13725"/>
                </a:stretch>
              </a:blipFill>
            </p:spPr>
            <p:txBody>
              <a:bodyPr/>
              <a:lstStyle/>
              <a:p>
                <a:r>
                  <a:rPr lang="en-US">
                    <a:noFill/>
                  </a:rPr>
                  <a:t> </a:t>
                </a:r>
              </a:p>
            </p:txBody>
          </p:sp>
        </mc:Fallback>
      </mc:AlternateContent>
      <p:graphicFrame>
        <p:nvGraphicFramePr>
          <p:cNvPr id="6" name="Table 5">
            <a:extLst>
              <a:ext uri="{FF2B5EF4-FFF2-40B4-BE49-F238E27FC236}">
                <a16:creationId xmlns:a16="http://schemas.microsoft.com/office/drawing/2014/main" id="{350C0009-51B2-E641-B434-19A39550C006}"/>
              </a:ext>
            </a:extLst>
          </p:cNvPr>
          <p:cNvGraphicFramePr>
            <a:graphicFrameLocks noGrp="1"/>
          </p:cNvGraphicFramePr>
          <p:nvPr>
            <p:extLst>
              <p:ext uri="{D42A27DB-BD31-4B8C-83A1-F6EECF244321}">
                <p14:modId xmlns:p14="http://schemas.microsoft.com/office/powerpoint/2010/main" val="1613138099"/>
              </p:ext>
            </p:extLst>
          </p:nvPr>
        </p:nvGraphicFramePr>
        <p:xfrm>
          <a:off x="1093381" y="6347460"/>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60774441"/>
                    </a:ext>
                  </a:extLst>
                </a:gridCol>
                <a:gridCol w="2014940">
                  <a:extLst>
                    <a:ext uri="{9D8B030D-6E8A-4147-A177-3AD203B41FA5}">
                      <a16:colId xmlns:a16="http://schemas.microsoft.com/office/drawing/2014/main" val="298115700"/>
                    </a:ext>
                  </a:extLst>
                </a:gridCol>
                <a:gridCol w="1990774">
                  <a:extLst>
                    <a:ext uri="{9D8B030D-6E8A-4147-A177-3AD203B41FA5}">
                      <a16:colId xmlns:a16="http://schemas.microsoft.com/office/drawing/2014/main" val="2159308947"/>
                    </a:ext>
                  </a:extLst>
                </a:gridCol>
                <a:gridCol w="2002857">
                  <a:extLst>
                    <a:ext uri="{9D8B030D-6E8A-4147-A177-3AD203B41FA5}">
                      <a16:colId xmlns:a16="http://schemas.microsoft.com/office/drawing/2014/main" val="3143510263"/>
                    </a:ext>
                  </a:extLst>
                </a:gridCol>
                <a:gridCol w="2002857">
                  <a:extLst>
                    <a:ext uri="{9D8B030D-6E8A-4147-A177-3AD203B41FA5}">
                      <a16:colId xmlns:a16="http://schemas.microsoft.com/office/drawing/2014/main" val="8417270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384992340"/>
                  </a:ext>
                </a:extLst>
              </a:tr>
            </a:tbl>
          </a:graphicData>
        </a:graphic>
      </p:graphicFrame>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1027BB7-286C-1A47-97F1-F243155DF87D}"/>
                  </a:ext>
                </a:extLst>
              </p:cNvPr>
              <p:cNvSpPr txBox="1"/>
              <p:nvPr/>
            </p:nvSpPr>
            <p:spPr>
              <a:xfrm>
                <a:off x="8618986" y="4108317"/>
                <a:ext cx="677333" cy="9982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AU" sz="2800" i="1" dirty="0">
                              <a:solidFill>
                                <a:schemeClr val="bg1"/>
                              </a:solidFill>
                              <a:latin typeface="Cambria Math" panose="02040503050406030204" pitchFamily="18" charset="0"/>
                              <a:ea typeface="Cambria Math" panose="02040503050406030204" pitchFamily="18" charset="0"/>
                            </a:rPr>
                          </m:ctrlPr>
                        </m:fPr>
                        <m:num>
                          <m:sSub>
                            <m:sSubPr>
                              <m:ctrlPr>
                                <a:rPr lang="en-AU" sz="2800" i="1" dirty="0">
                                  <a:solidFill>
                                    <a:schemeClr val="bg1"/>
                                  </a:solidFill>
                                  <a:latin typeface="Cambria Math" panose="02040503050406030204" pitchFamily="18" charset="0"/>
                                  <a:ea typeface="Cambria Math" panose="02040503050406030204" pitchFamily="18" charset="0"/>
                                </a:rPr>
                              </m:ctrlPr>
                            </m:sSubPr>
                            <m:e>
                              <m:r>
                                <a:rPr lang="en-AU" sz="2800" i="1" dirty="0">
                                  <a:solidFill>
                                    <a:schemeClr val="bg1"/>
                                  </a:solidFill>
                                  <a:latin typeface="Cambria Math" panose="02040503050406030204" pitchFamily="18" charset="0"/>
                                  <a:ea typeface="Cambria Math" panose="02040503050406030204" pitchFamily="18" charset="0"/>
                                </a:rPr>
                                <m:t>h</m:t>
                              </m:r>
                            </m:e>
                            <m:sub>
                              <m:r>
                                <a:rPr lang="en-AU" sz="2800" i="1" dirty="0">
                                  <a:solidFill>
                                    <a:schemeClr val="bg1"/>
                                  </a:solidFill>
                                  <a:latin typeface="Cambria Math" panose="02040503050406030204" pitchFamily="18" charset="0"/>
                                  <a:ea typeface="Cambria Math" panose="02040503050406030204" pitchFamily="18" charset="0"/>
                                </a:rPr>
                                <m:t>𝑓</m:t>
                              </m:r>
                            </m:sub>
                          </m:sSub>
                        </m:num>
                        <m:den>
                          <m:sSub>
                            <m:sSubPr>
                              <m:ctrlPr>
                                <a:rPr lang="en-AU" sz="2800" i="1" dirty="0">
                                  <a:solidFill>
                                    <a:schemeClr val="bg1"/>
                                  </a:solidFill>
                                  <a:latin typeface="Cambria Math" panose="02040503050406030204" pitchFamily="18" charset="0"/>
                                  <a:ea typeface="Cambria Math" panose="02040503050406030204" pitchFamily="18" charset="0"/>
                                </a:rPr>
                              </m:ctrlPr>
                            </m:sSubPr>
                            <m:e>
                              <m:r>
                                <a:rPr lang="en-AU" sz="2800" i="1" dirty="0">
                                  <a:solidFill>
                                    <a:schemeClr val="bg1"/>
                                  </a:solidFill>
                                  <a:latin typeface="Cambria Math" panose="02040503050406030204" pitchFamily="18" charset="0"/>
                                  <a:ea typeface="Cambria Math" panose="02040503050406030204" pitchFamily="18" charset="0"/>
                                </a:rPr>
                                <m:t>h</m:t>
                              </m:r>
                            </m:e>
                            <m:sub>
                              <m:r>
                                <a:rPr lang="en-AU" sz="2800" i="1" dirty="0">
                                  <a:solidFill>
                                    <a:schemeClr val="bg1"/>
                                  </a:solidFill>
                                  <a:latin typeface="Cambria Math" panose="02040503050406030204" pitchFamily="18" charset="0"/>
                                  <a:ea typeface="Cambria Math" panose="02040503050406030204" pitchFamily="18" charset="0"/>
                                </a:rPr>
                                <m:t>𝑖</m:t>
                              </m:r>
                            </m:sub>
                          </m:sSub>
                        </m:den>
                      </m:f>
                    </m:oMath>
                  </m:oMathPara>
                </a14:m>
                <a:endParaRPr lang="en-US" sz="2000" dirty="0"/>
              </a:p>
            </p:txBody>
          </p:sp>
        </mc:Choice>
        <mc:Fallback xmlns="">
          <p:sp>
            <p:nvSpPr>
              <p:cNvPr id="11" name="TextBox 10">
                <a:extLst>
                  <a:ext uri="{FF2B5EF4-FFF2-40B4-BE49-F238E27FC236}">
                    <a16:creationId xmlns:a16="http://schemas.microsoft.com/office/drawing/2014/main" id="{41027BB7-286C-1A47-97F1-F243155DF87D}"/>
                  </a:ext>
                </a:extLst>
              </p:cNvPr>
              <p:cNvSpPr txBox="1">
                <a:spLocks noRot="1" noChangeAspect="1" noMove="1" noResize="1" noEditPoints="1" noAdjustHandles="1" noChangeArrowheads="1" noChangeShapeType="1" noTextEdit="1"/>
              </p:cNvSpPr>
              <p:nvPr/>
            </p:nvSpPr>
            <p:spPr>
              <a:xfrm>
                <a:off x="8618986" y="4108317"/>
                <a:ext cx="677333" cy="998222"/>
              </a:xfrm>
              <a:prstGeom prst="rect">
                <a:avLst/>
              </a:prstGeom>
              <a:blipFill>
                <a:blip r:embed="rId7"/>
                <a:stretch>
                  <a:fillRect b="-3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37DF222-0E4F-E64E-A99A-892FB2C30E23}"/>
                  </a:ext>
                </a:extLst>
              </p:cNvPr>
              <p:cNvSpPr txBox="1"/>
              <p:nvPr/>
            </p:nvSpPr>
            <p:spPr>
              <a:xfrm>
                <a:off x="7929033" y="4079236"/>
                <a:ext cx="762000" cy="12829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i="1" smtClean="0">
                          <a:solidFill>
                            <a:schemeClr val="bg1"/>
                          </a:solidFill>
                          <a:latin typeface="Cambria Math" panose="02040503050406030204" pitchFamily="18" charset="0"/>
                          <a:ea typeface="Cambria Math" panose="02040503050406030204" pitchFamily="18" charset="0"/>
                        </a:rPr>
                        <m:t>√</m:t>
                      </m:r>
                    </m:oMath>
                  </m:oMathPara>
                </a14:m>
                <a:endParaRPr lang="en-US" dirty="0">
                  <a:solidFill>
                    <a:schemeClr val="bg1"/>
                  </a:solidFill>
                </a:endParaRPr>
              </a:p>
            </p:txBody>
          </p:sp>
        </mc:Choice>
        <mc:Fallback xmlns="">
          <p:sp>
            <p:nvSpPr>
              <p:cNvPr id="13" name="TextBox 12">
                <a:extLst>
                  <a:ext uri="{FF2B5EF4-FFF2-40B4-BE49-F238E27FC236}">
                    <a16:creationId xmlns:a16="http://schemas.microsoft.com/office/drawing/2014/main" id="{937DF222-0E4F-E64E-A99A-892FB2C30E23}"/>
                  </a:ext>
                </a:extLst>
              </p:cNvPr>
              <p:cNvSpPr txBox="1">
                <a:spLocks noRot="1" noChangeAspect="1" noMove="1" noResize="1" noEditPoints="1" noAdjustHandles="1" noChangeArrowheads="1" noChangeShapeType="1" noTextEdit="1"/>
              </p:cNvSpPr>
              <p:nvPr/>
            </p:nvSpPr>
            <p:spPr>
              <a:xfrm>
                <a:off x="7929033" y="4079236"/>
                <a:ext cx="762000" cy="1282980"/>
              </a:xfrm>
              <a:prstGeom prst="rect">
                <a:avLst/>
              </a:prstGeom>
              <a:blipFill>
                <a:blip r:embed="rId8"/>
                <a:stretch>
                  <a:fillRect l="-46667" t="-4902" r="-48333"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99EFFD6-A1F5-4D40-B342-038CB5F15B3B}"/>
                  </a:ext>
                </a:extLst>
              </p:cNvPr>
              <p:cNvSpPr txBox="1"/>
              <p:nvPr/>
            </p:nvSpPr>
            <p:spPr>
              <a:xfrm>
                <a:off x="6870700" y="4431920"/>
                <a:ext cx="143933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2800" i="1" dirty="0">
                          <a:solidFill>
                            <a:schemeClr val="bg1"/>
                          </a:solidFill>
                          <a:latin typeface="Cambria Math" panose="02040503050406030204" pitchFamily="18" charset="0"/>
                        </a:rPr>
                        <m:t>𝐶𝑟</m:t>
                      </m:r>
                      <m:r>
                        <a:rPr lang="en-AU" sz="2800" i="1" dirty="0">
                          <a:solidFill>
                            <a:schemeClr val="bg1"/>
                          </a:solidFill>
                          <a:latin typeface="Cambria Math" panose="02040503050406030204" pitchFamily="18" charset="0"/>
                        </a:rPr>
                        <m:t>=</m:t>
                      </m:r>
                    </m:oMath>
                  </m:oMathPara>
                </a14:m>
                <a:endParaRPr lang="en-US" dirty="0"/>
              </a:p>
            </p:txBody>
          </p:sp>
        </mc:Choice>
        <mc:Fallback xmlns="">
          <p:sp>
            <p:nvSpPr>
              <p:cNvPr id="15" name="TextBox 14">
                <a:extLst>
                  <a:ext uri="{FF2B5EF4-FFF2-40B4-BE49-F238E27FC236}">
                    <a16:creationId xmlns:a16="http://schemas.microsoft.com/office/drawing/2014/main" id="{099EFFD6-A1F5-4D40-B342-038CB5F15B3B}"/>
                  </a:ext>
                </a:extLst>
              </p:cNvPr>
              <p:cNvSpPr txBox="1">
                <a:spLocks noRot="1" noChangeAspect="1" noMove="1" noResize="1" noEditPoints="1" noAdjustHandles="1" noChangeArrowheads="1" noChangeShapeType="1" noTextEdit="1"/>
              </p:cNvSpPr>
              <p:nvPr/>
            </p:nvSpPr>
            <p:spPr>
              <a:xfrm>
                <a:off x="6870700" y="4431920"/>
                <a:ext cx="1439333" cy="52322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90147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DAFD-B936-F145-AC66-AD7E4F937D44}"/>
              </a:ext>
            </a:extLst>
          </p:cNvPr>
          <p:cNvSpPr>
            <a:spLocks noGrp="1"/>
          </p:cNvSpPr>
          <p:nvPr>
            <p:ph type="title"/>
          </p:nvPr>
        </p:nvSpPr>
        <p:spPr/>
        <p:txBody>
          <a:bodyPr/>
          <a:lstStyle/>
          <a:p>
            <a:r>
              <a:rPr lang="en-US" dirty="0">
                <a:solidFill>
                  <a:schemeClr val="bg1"/>
                </a:solidFill>
              </a:rPr>
              <a:t>T</a:t>
            </a:r>
            <a:r>
              <a:rPr lang="en-US">
                <a:solidFill>
                  <a:schemeClr val="bg1"/>
                </a:solidFill>
              </a:rPr>
              <a:t>heory</a:t>
            </a:r>
            <a:endParaRPr lang="en-US" dirty="0">
              <a:solidFill>
                <a:schemeClr val="bg1"/>
              </a:solidFill>
            </a:endParaRPr>
          </a:p>
        </p:txBody>
      </p:sp>
      <p:sp>
        <p:nvSpPr>
          <p:cNvPr id="3" name="Content Placeholder 2">
            <a:extLst>
              <a:ext uri="{FF2B5EF4-FFF2-40B4-BE49-F238E27FC236}">
                <a16:creationId xmlns:a16="http://schemas.microsoft.com/office/drawing/2014/main" id="{88EFC275-2247-5143-A9B6-D2AC1658535F}"/>
              </a:ext>
            </a:extLst>
          </p:cNvPr>
          <p:cNvSpPr>
            <a:spLocks noGrp="1"/>
          </p:cNvSpPr>
          <p:nvPr>
            <p:ph idx="1"/>
          </p:nvPr>
        </p:nvSpPr>
        <p:spPr>
          <a:xfrm>
            <a:off x="838200" y="1371600"/>
            <a:ext cx="5985933" cy="5349875"/>
          </a:xfrm>
        </p:spPr>
        <p:txBody>
          <a:bodyPr>
            <a:normAutofit/>
          </a:bodyPr>
          <a:lstStyle/>
          <a:p>
            <a:r>
              <a:rPr lang="en-US" u="sng" dirty="0">
                <a:solidFill>
                  <a:schemeClr val="bg1"/>
                </a:solidFill>
              </a:rPr>
              <a:t>Energy transfers – conservation of energy </a:t>
            </a:r>
          </a:p>
          <a:p>
            <a:pPr marL="0" indent="0">
              <a:buNone/>
            </a:pPr>
            <a:endParaRPr lang="en-US" dirty="0">
              <a:solidFill>
                <a:schemeClr val="bg1"/>
              </a:solidFill>
            </a:endParaRPr>
          </a:p>
          <a:p>
            <a:pPr marL="0" indent="0" algn="ctr">
              <a:buNone/>
            </a:pPr>
            <a:r>
              <a:rPr lang="en-US" dirty="0">
                <a:solidFill>
                  <a:schemeClr val="bg1"/>
                </a:solidFill>
              </a:rPr>
              <a:t>Gravitational Potential</a:t>
            </a:r>
          </a:p>
          <a:p>
            <a:pPr marL="0" indent="0">
              <a:buNone/>
            </a:pPr>
            <a:endParaRPr lang="en-US" dirty="0">
              <a:solidFill>
                <a:schemeClr val="bg1"/>
              </a:solidFill>
            </a:endParaRPr>
          </a:p>
          <a:p>
            <a:pPr marL="0" indent="0" algn="ctr">
              <a:buNone/>
            </a:pPr>
            <a:r>
              <a:rPr lang="en-US" dirty="0">
                <a:solidFill>
                  <a:schemeClr val="bg1"/>
                </a:solidFill>
              </a:rPr>
              <a:t>Kinetic</a:t>
            </a:r>
          </a:p>
          <a:p>
            <a:pPr marL="0" indent="0" algn="ctr">
              <a:buNone/>
            </a:pPr>
            <a:endParaRPr lang="en-US" dirty="0">
              <a:solidFill>
                <a:schemeClr val="bg1"/>
              </a:solidFill>
            </a:endParaRPr>
          </a:p>
          <a:p>
            <a:pPr marL="0" indent="0" algn="ctr">
              <a:buNone/>
            </a:pPr>
            <a:r>
              <a:rPr lang="en-US" dirty="0">
                <a:solidFill>
                  <a:schemeClr val="bg1"/>
                </a:solidFill>
              </a:rPr>
              <a:t>Elastic Potential</a:t>
            </a:r>
          </a:p>
          <a:p>
            <a:pPr marL="0" indent="0">
              <a:buNone/>
            </a:pPr>
            <a:endParaRPr lang="en-US" dirty="0">
              <a:solidFill>
                <a:schemeClr val="bg1"/>
              </a:solidFill>
            </a:endParaRPr>
          </a:p>
          <a:p>
            <a:pPr marL="0" indent="0" algn="ctr">
              <a:buNone/>
            </a:pPr>
            <a:r>
              <a:rPr lang="en-US" dirty="0">
                <a:solidFill>
                  <a:schemeClr val="bg1"/>
                </a:solidFill>
              </a:rPr>
              <a:t>Kinetic</a:t>
            </a:r>
          </a:p>
        </p:txBody>
      </p:sp>
      <p:sp>
        <p:nvSpPr>
          <p:cNvPr id="4" name="Slide Number Placeholder 3">
            <a:extLst>
              <a:ext uri="{FF2B5EF4-FFF2-40B4-BE49-F238E27FC236}">
                <a16:creationId xmlns:a16="http://schemas.microsoft.com/office/drawing/2014/main" id="{5EEC3036-432F-054A-9EA0-5DE8C2852B63}"/>
              </a:ext>
            </a:extLst>
          </p:cNvPr>
          <p:cNvSpPr>
            <a:spLocks noGrp="1"/>
          </p:cNvSpPr>
          <p:nvPr>
            <p:ph type="sldNum" sz="quarter" idx="12"/>
          </p:nvPr>
        </p:nvSpPr>
        <p:spPr>
          <a:xfrm>
            <a:off x="11091333" y="6350000"/>
            <a:ext cx="619452" cy="371475"/>
          </a:xfrm>
        </p:spPr>
        <p:txBody>
          <a:bodyPr/>
          <a:lstStyle/>
          <a:p>
            <a:fld id="{AA20D318-2F9B-4945-8E5C-870A2842AC2C}" type="slidenum">
              <a:rPr lang="en-US" sz="1600" smtClean="0">
                <a:solidFill>
                  <a:schemeClr val="bg1"/>
                </a:solidFill>
              </a:rPr>
              <a:t>17</a:t>
            </a:fld>
            <a:endParaRPr lang="en-US" dirty="0">
              <a:solidFill>
                <a:schemeClr val="bg1"/>
              </a:solidFill>
            </a:endParaRPr>
          </a:p>
        </p:txBody>
      </p:sp>
      <p:sp>
        <p:nvSpPr>
          <p:cNvPr id="5" name="Oval 4">
            <a:extLst>
              <a:ext uri="{FF2B5EF4-FFF2-40B4-BE49-F238E27FC236}">
                <a16:creationId xmlns:a16="http://schemas.microsoft.com/office/drawing/2014/main" id="{1B259E0C-7B9C-A74F-B64D-66788CF5DCDF}"/>
              </a:ext>
            </a:extLst>
          </p:cNvPr>
          <p:cNvSpPr/>
          <p:nvPr/>
        </p:nvSpPr>
        <p:spPr>
          <a:xfrm>
            <a:off x="8463126" y="687638"/>
            <a:ext cx="1219200" cy="115146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7" name="Straight Arrow Connector 6">
            <a:extLst>
              <a:ext uri="{FF2B5EF4-FFF2-40B4-BE49-F238E27FC236}">
                <a16:creationId xmlns:a16="http://schemas.microsoft.com/office/drawing/2014/main" id="{DC634E28-A720-AF45-A7C1-6DDB2FA01745}"/>
              </a:ext>
            </a:extLst>
          </p:cNvPr>
          <p:cNvCxnSpPr/>
          <p:nvPr/>
        </p:nvCxnSpPr>
        <p:spPr>
          <a:xfrm>
            <a:off x="3776133" y="3285067"/>
            <a:ext cx="0" cy="4572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029ED13-54BA-7241-B66F-94026F49AE19}"/>
              </a:ext>
            </a:extLst>
          </p:cNvPr>
          <p:cNvCxnSpPr/>
          <p:nvPr/>
        </p:nvCxnSpPr>
        <p:spPr>
          <a:xfrm>
            <a:off x="3776133" y="4267200"/>
            <a:ext cx="0" cy="4572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A313C0B-753E-5D45-BD4C-62F088835DF6}"/>
              </a:ext>
            </a:extLst>
          </p:cNvPr>
          <p:cNvCxnSpPr/>
          <p:nvPr/>
        </p:nvCxnSpPr>
        <p:spPr>
          <a:xfrm>
            <a:off x="3776133" y="5266267"/>
            <a:ext cx="0" cy="4572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83C9990-61C9-984B-BFCE-C531EB01F6CA}"/>
              </a:ext>
            </a:extLst>
          </p:cNvPr>
          <p:cNvCxnSpPr/>
          <p:nvPr/>
        </p:nvCxnSpPr>
        <p:spPr>
          <a:xfrm>
            <a:off x="4521200" y="4097867"/>
            <a:ext cx="491067" cy="3048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6304CA8-4E5E-2B4F-9A89-E44A6AFA3435}"/>
              </a:ext>
            </a:extLst>
          </p:cNvPr>
          <p:cNvCxnSpPr>
            <a:cxnSpLocks/>
          </p:cNvCxnSpPr>
          <p:nvPr/>
        </p:nvCxnSpPr>
        <p:spPr>
          <a:xfrm flipH="1">
            <a:off x="2676933" y="4114200"/>
            <a:ext cx="489600" cy="3060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EE43EC6-FB83-E84D-BAB3-E426E9F71D7B}"/>
              </a:ext>
            </a:extLst>
          </p:cNvPr>
          <p:cNvSpPr txBox="1"/>
          <p:nvPr/>
        </p:nvSpPr>
        <p:spPr>
          <a:xfrm>
            <a:off x="5096934" y="4207933"/>
            <a:ext cx="1456266" cy="461665"/>
          </a:xfrm>
          <a:prstGeom prst="rect">
            <a:avLst/>
          </a:prstGeom>
          <a:noFill/>
        </p:spPr>
        <p:txBody>
          <a:bodyPr wrap="square" rtlCol="0">
            <a:spAutoFit/>
          </a:bodyPr>
          <a:lstStyle/>
          <a:p>
            <a:r>
              <a:rPr lang="en-US" sz="2400" dirty="0">
                <a:solidFill>
                  <a:schemeClr val="bg1"/>
                </a:solidFill>
              </a:rPr>
              <a:t>Thermal</a:t>
            </a:r>
            <a:endParaRPr lang="en-US" dirty="0">
              <a:solidFill>
                <a:schemeClr val="bg1"/>
              </a:solidFill>
            </a:endParaRPr>
          </a:p>
        </p:txBody>
      </p:sp>
      <p:sp>
        <p:nvSpPr>
          <p:cNvPr id="20" name="TextBox 19">
            <a:extLst>
              <a:ext uri="{FF2B5EF4-FFF2-40B4-BE49-F238E27FC236}">
                <a16:creationId xmlns:a16="http://schemas.microsoft.com/office/drawing/2014/main" id="{6F2FFD06-01FE-864F-BC52-69C2A833B5D2}"/>
              </a:ext>
            </a:extLst>
          </p:cNvPr>
          <p:cNvSpPr txBox="1"/>
          <p:nvPr/>
        </p:nvSpPr>
        <p:spPr>
          <a:xfrm>
            <a:off x="1659467" y="4207933"/>
            <a:ext cx="1456266" cy="461665"/>
          </a:xfrm>
          <a:prstGeom prst="rect">
            <a:avLst/>
          </a:prstGeom>
          <a:noFill/>
        </p:spPr>
        <p:txBody>
          <a:bodyPr wrap="square" rtlCol="0">
            <a:spAutoFit/>
          </a:bodyPr>
          <a:lstStyle/>
          <a:p>
            <a:r>
              <a:rPr lang="en-US" sz="2400" dirty="0">
                <a:solidFill>
                  <a:schemeClr val="bg1"/>
                </a:solidFill>
              </a:rPr>
              <a:t>Sound</a:t>
            </a:r>
            <a:endParaRPr lang="en-US" dirty="0">
              <a:solidFill>
                <a:schemeClr val="bg1"/>
              </a:solidFill>
            </a:endParaRPr>
          </a:p>
        </p:txBody>
      </p:sp>
      <p:sp>
        <p:nvSpPr>
          <p:cNvPr id="6" name="Rectangle 5">
            <a:extLst>
              <a:ext uri="{FF2B5EF4-FFF2-40B4-BE49-F238E27FC236}">
                <a16:creationId xmlns:a16="http://schemas.microsoft.com/office/drawing/2014/main" id="{526570A0-A036-B94B-A9F6-A344E01981E3}"/>
              </a:ext>
            </a:extLst>
          </p:cNvPr>
          <p:cNvSpPr/>
          <p:nvPr/>
        </p:nvSpPr>
        <p:spPr>
          <a:xfrm>
            <a:off x="9866733" y="1078705"/>
            <a:ext cx="2281074" cy="369332"/>
          </a:xfrm>
          <a:prstGeom prst="rect">
            <a:avLst/>
          </a:prstGeom>
        </p:spPr>
        <p:txBody>
          <a:bodyPr wrap="none">
            <a:spAutoFit/>
          </a:bodyPr>
          <a:lstStyle/>
          <a:p>
            <a:pPr algn="ctr"/>
            <a:r>
              <a:rPr lang="en-US" dirty="0">
                <a:solidFill>
                  <a:schemeClr val="bg1"/>
                </a:solidFill>
              </a:rPr>
              <a:t>Gravitational Potential</a:t>
            </a:r>
          </a:p>
        </p:txBody>
      </p:sp>
      <p:sp>
        <p:nvSpPr>
          <p:cNvPr id="14" name="Oval 13">
            <a:extLst>
              <a:ext uri="{FF2B5EF4-FFF2-40B4-BE49-F238E27FC236}">
                <a16:creationId xmlns:a16="http://schemas.microsoft.com/office/drawing/2014/main" id="{C0FCEE80-BF00-D046-8C23-121A237BA4FF}"/>
              </a:ext>
            </a:extLst>
          </p:cNvPr>
          <p:cNvSpPr/>
          <p:nvPr/>
        </p:nvSpPr>
        <p:spPr>
          <a:xfrm>
            <a:off x="8542866" y="2230959"/>
            <a:ext cx="1219200" cy="115146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7" name="Rectangle 16">
            <a:extLst>
              <a:ext uri="{FF2B5EF4-FFF2-40B4-BE49-F238E27FC236}">
                <a16:creationId xmlns:a16="http://schemas.microsoft.com/office/drawing/2014/main" id="{BF6A98CF-C581-BE42-AFD4-EA7DFE78F1F6}"/>
              </a:ext>
            </a:extLst>
          </p:cNvPr>
          <p:cNvSpPr/>
          <p:nvPr/>
        </p:nvSpPr>
        <p:spPr>
          <a:xfrm>
            <a:off x="10070167" y="2449697"/>
            <a:ext cx="821443" cy="369332"/>
          </a:xfrm>
          <a:prstGeom prst="rect">
            <a:avLst/>
          </a:prstGeom>
        </p:spPr>
        <p:txBody>
          <a:bodyPr wrap="none">
            <a:spAutoFit/>
          </a:bodyPr>
          <a:lstStyle/>
          <a:p>
            <a:pPr algn="ctr"/>
            <a:r>
              <a:rPr lang="en-US" dirty="0">
                <a:solidFill>
                  <a:schemeClr val="bg1"/>
                </a:solidFill>
              </a:rPr>
              <a:t>Kinetic</a:t>
            </a:r>
          </a:p>
        </p:txBody>
      </p:sp>
      <p:cxnSp>
        <p:nvCxnSpPr>
          <p:cNvPr id="10" name="Straight Connector 9">
            <a:extLst>
              <a:ext uri="{FF2B5EF4-FFF2-40B4-BE49-F238E27FC236}">
                <a16:creationId xmlns:a16="http://schemas.microsoft.com/office/drawing/2014/main" id="{055CEFA4-F63E-6D46-A8AE-0F3086502CC1}"/>
              </a:ext>
            </a:extLst>
          </p:cNvPr>
          <p:cNvCxnSpPr/>
          <p:nvPr/>
        </p:nvCxnSpPr>
        <p:spPr>
          <a:xfrm>
            <a:off x="7515155" y="6124284"/>
            <a:ext cx="3383908"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A1A8A0D-B93C-C744-8741-31AE45090332}"/>
              </a:ext>
            </a:extLst>
          </p:cNvPr>
          <p:cNvSpPr/>
          <p:nvPr/>
        </p:nvSpPr>
        <p:spPr>
          <a:xfrm>
            <a:off x="8597509" y="4972816"/>
            <a:ext cx="1219200" cy="115146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3" name="Straight Arrow Connector 12">
            <a:extLst>
              <a:ext uri="{FF2B5EF4-FFF2-40B4-BE49-F238E27FC236}">
                <a16:creationId xmlns:a16="http://schemas.microsoft.com/office/drawing/2014/main" id="{DEE7236A-02F1-6F41-95D8-ECA786BF35F1}"/>
              </a:ext>
            </a:extLst>
          </p:cNvPr>
          <p:cNvCxnSpPr>
            <a:cxnSpLocks/>
          </p:cNvCxnSpPr>
          <p:nvPr/>
        </p:nvCxnSpPr>
        <p:spPr>
          <a:xfrm flipV="1">
            <a:off x="9766026" y="5484883"/>
            <a:ext cx="838538" cy="52140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FCBB9EA-CAB0-6C41-8A20-940A808D0C24}"/>
              </a:ext>
            </a:extLst>
          </p:cNvPr>
          <p:cNvSpPr txBox="1"/>
          <p:nvPr/>
        </p:nvSpPr>
        <p:spPr>
          <a:xfrm>
            <a:off x="10604564" y="5300217"/>
            <a:ext cx="973538" cy="369332"/>
          </a:xfrm>
          <a:prstGeom prst="rect">
            <a:avLst/>
          </a:prstGeom>
          <a:noFill/>
        </p:spPr>
        <p:txBody>
          <a:bodyPr wrap="square" rtlCol="0">
            <a:spAutoFit/>
          </a:bodyPr>
          <a:lstStyle/>
          <a:p>
            <a:r>
              <a:rPr lang="en-US" dirty="0">
                <a:solidFill>
                  <a:schemeClr val="bg1"/>
                </a:solidFill>
              </a:rPr>
              <a:t>Sound</a:t>
            </a:r>
          </a:p>
        </p:txBody>
      </p:sp>
      <p:cxnSp>
        <p:nvCxnSpPr>
          <p:cNvPr id="22" name="Straight Arrow Connector 21">
            <a:extLst>
              <a:ext uri="{FF2B5EF4-FFF2-40B4-BE49-F238E27FC236}">
                <a16:creationId xmlns:a16="http://schemas.microsoft.com/office/drawing/2014/main" id="{546B576B-C07D-B14F-B2E5-D121E99D4B2D}"/>
              </a:ext>
            </a:extLst>
          </p:cNvPr>
          <p:cNvCxnSpPr>
            <a:cxnSpLocks/>
          </p:cNvCxnSpPr>
          <p:nvPr/>
        </p:nvCxnSpPr>
        <p:spPr>
          <a:xfrm flipH="1" flipV="1">
            <a:off x="7992650" y="5459525"/>
            <a:ext cx="696764" cy="53791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1F59068-C818-AE47-B101-95DB516FEBF8}"/>
              </a:ext>
            </a:extLst>
          </p:cNvPr>
          <p:cNvSpPr txBox="1"/>
          <p:nvPr/>
        </p:nvSpPr>
        <p:spPr>
          <a:xfrm>
            <a:off x="7102452" y="5211435"/>
            <a:ext cx="1082354" cy="369332"/>
          </a:xfrm>
          <a:prstGeom prst="rect">
            <a:avLst/>
          </a:prstGeom>
          <a:noFill/>
        </p:spPr>
        <p:txBody>
          <a:bodyPr wrap="square" rtlCol="0">
            <a:spAutoFit/>
          </a:bodyPr>
          <a:lstStyle/>
          <a:p>
            <a:r>
              <a:rPr lang="en-US" dirty="0">
                <a:solidFill>
                  <a:schemeClr val="bg1"/>
                </a:solidFill>
              </a:rPr>
              <a:t>Thermal</a:t>
            </a:r>
          </a:p>
        </p:txBody>
      </p:sp>
      <p:sp>
        <p:nvSpPr>
          <p:cNvPr id="27" name="Oval 26">
            <a:extLst>
              <a:ext uri="{FF2B5EF4-FFF2-40B4-BE49-F238E27FC236}">
                <a16:creationId xmlns:a16="http://schemas.microsoft.com/office/drawing/2014/main" id="{F423D25E-7F6B-5B4F-AE63-FEEC8C699C06}"/>
              </a:ext>
            </a:extLst>
          </p:cNvPr>
          <p:cNvSpPr/>
          <p:nvPr/>
        </p:nvSpPr>
        <p:spPr>
          <a:xfrm>
            <a:off x="8638731" y="5638802"/>
            <a:ext cx="1219200" cy="485482"/>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2" name="TextBox 31">
            <a:extLst>
              <a:ext uri="{FF2B5EF4-FFF2-40B4-BE49-F238E27FC236}">
                <a16:creationId xmlns:a16="http://schemas.microsoft.com/office/drawing/2014/main" id="{B6BC62E6-FF40-DD43-87A7-BBA57F178671}"/>
              </a:ext>
            </a:extLst>
          </p:cNvPr>
          <p:cNvSpPr txBox="1"/>
          <p:nvPr/>
        </p:nvSpPr>
        <p:spPr>
          <a:xfrm>
            <a:off x="10133603" y="5754951"/>
            <a:ext cx="1794933" cy="369332"/>
          </a:xfrm>
          <a:prstGeom prst="rect">
            <a:avLst/>
          </a:prstGeom>
          <a:noFill/>
        </p:spPr>
        <p:txBody>
          <a:bodyPr wrap="square" rtlCol="0">
            <a:spAutoFit/>
          </a:bodyPr>
          <a:lstStyle/>
          <a:p>
            <a:r>
              <a:rPr lang="en-US" dirty="0">
                <a:solidFill>
                  <a:schemeClr val="bg1"/>
                </a:solidFill>
              </a:rPr>
              <a:t>Elastic Potential</a:t>
            </a:r>
          </a:p>
        </p:txBody>
      </p:sp>
      <p:sp>
        <p:nvSpPr>
          <p:cNvPr id="33" name="Oval 32">
            <a:extLst>
              <a:ext uri="{FF2B5EF4-FFF2-40B4-BE49-F238E27FC236}">
                <a16:creationId xmlns:a16="http://schemas.microsoft.com/office/drawing/2014/main" id="{FB0C1C84-B657-5A4B-A9A5-C13A9F2F105A}"/>
              </a:ext>
            </a:extLst>
          </p:cNvPr>
          <p:cNvSpPr/>
          <p:nvPr/>
        </p:nvSpPr>
        <p:spPr>
          <a:xfrm>
            <a:off x="8542866" y="3615266"/>
            <a:ext cx="1219200" cy="115146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4" name="Rectangle 33">
            <a:extLst>
              <a:ext uri="{FF2B5EF4-FFF2-40B4-BE49-F238E27FC236}">
                <a16:creationId xmlns:a16="http://schemas.microsoft.com/office/drawing/2014/main" id="{657EBADF-38C7-2844-9E8A-BDE9B34BFC5D}"/>
              </a:ext>
            </a:extLst>
          </p:cNvPr>
          <p:cNvSpPr/>
          <p:nvPr/>
        </p:nvSpPr>
        <p:spPr>
          <a:xfrm>
            <a:off x="10096411" y="3937233"/>
            <a:ext cx="821443" cy="369332"/>
          </a:xfrm>
          <a:prstGeom prst="rect">
            <a:avLst/>
          </a:prstGeom>
        </p:spPr>
        <p:txBody>
          <a:bodyPr wrap="none">
            <a:spAutoFit/>
          </a:bodyPr>
          <a:lstStyle/>
          <a:p>
            <a:pPr algn="ctr"/>
            <a:r>
              <a:rPr lang="en-US" dirty="0">
                <a:solidFill>
                  <a:schemeClr val="bg1"/>
                </a:solidFill>
              </a:rPr>
              <a:t>Kinetic</a:t>
            </a:r>
          </a:p>
        </p:txBody>
      </p:sp>
      <p:cxnSp>
        <p:nvCxnSpPr>
          <p:cNvPr id="36" name="Straight Arrow Connector 35">
            <a:extLst>
              <a:ext uri="{FF2B5EF4-FFF2-40B4-BE49-F238E27FC236}">
                <a16:creationId xmlns:a16="http://schemas.microsoft.com/office/drawing/2014/main" id="{8377ADEE-E73E-E740-AF3A-7CCC5D6558AC}"/>
              </a:ext>
            </a:extLst>
          </p:cNvPr>
          <p:cNvCxnSpPr/>
          <p:nvPr/>
        </p:nvCxnSpPr>
        <p:spPr>
          <a:xfrm>
            <a:off x="8463126" y="2415903"/>
            <a:ext cx="0" cy="966523"/>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C313BFA-6F19-E34E-A3E8-C959780E5151}"/>
              </a:ext>
            </a:extLst>
          </p:cNvPr>
          <p:cNvCxnSpPr/>
          <p:nvPr/>
        </p:nvCxnSpPr>
        <p:spPr>
          <a:xfrm>
            <a:off x="9816709" y="2415903"/>
            <a:ext cx="0" cy="966523"/>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EB35C6B-2738-C34F-BFE9-2B1534BB07A2}"/>
              </a:ext>
            </a:extLst>
          </p:cNvPr>
          <p:cNvCxnSpPr>
            <a:cxnSpLocks/>
          </p:cNvCxnSpPr>
          <p:nvPr/>
        </p:nvCxnSpPr>
        <p:spPr>
          <a:xfrm flipV="1">
            <a:off x="8463126" y="3738927"/>
            <a:ext cx="0" cy="96840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F70FE15-CF27-6949-9BD6-DBD7BE61E59C}"/>
              </a:ext>
            </a:extLst>
          </p:cNvPr>
          <p:cNvCxnSpPr>
            <a:cxnSpLocks/>
          </p:cNvCxnSpPr>
          <p:nvPr/>
        </p:nvCxnSpPr>
        <p:spPr>
          <a:xfrm flipV="1">
            <a:off x="9794375" y="3746360"/>
            <a:ext cx="0" cy="96840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1" name="Table 30">
            <a:extLst>
              <a:ext uri="{FF2B5EF4-FFF2-40B4-BE49-F238E27FC236}">
                <a16:creationId xmlns:a16="http://schemas.microsoft.com/office/drawing/2014/main" id="{72F5BFBF-E5E9-B44B-93A2-81685F65DF44}"/>
              </a:ext>
            </a:extLst>
          </p:cNvPr>
          <p:cNvGraphicFramePr>
            <a:graphicFrameLocks noGrp="1"/>
          </p:cNvGraphicFramePr>
          <p:nvPr>
            <p:extLst>
              <p:ext uri="{D42A27DB-BD31-4B8C-83A1-F6EECF244321}">
                <p14:modId xmlns:p14="http://schemas.microsoft.com/office/powerpoint/2010/main" val="254674803"/>
              </p:ext>
            </p:extLst>
          </p:nvPr>
        </p:nvGraphicFramePr>
        <p:xfrm>
          <a:off x="1371593" y="6332939"/>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60774441"/>
                    </a:ext>
                  </a:extLst>
                </a:gridCol>
                <a:gridCol w="2014940">
                  <a:extLst>
                    <a:ext uri="{9D8B030D-6E8A-4147-A177-3AD203B41FA5}">
                      <a16:colId xmlns:a16="http://schemas.microsoft.com/office/drawing/2014/main" val="298115700"/>
                    </a:ext>
                  </a:extLst>
                </a:gridCol>
                <a:gridCol w="1990774">
                  <a:extLst>
                    <a:ext uri="{9D8B030D-6E8A-4147-A177-3AD203B41FA5}">
                      <a16:colId xmlns:a16="http://schemas.microsoft.com/office/drawing/2014/main" val="2159308947"/>
                    </a:ext>
                  </a:extLst>
                </a:gridCol>
                <a:gridCol w="2002857">
                  <a:extLst>
                    <a:ext uri="{9D8B030D-6E8A-4147-A177-3AD203B41FA5}">
                      <a16:colId xmlns:a16="http://schemas.microsoft.com/office/drawing/2014/main" val="3143510263"/>
                    </a:ext>
                  </a:extLst>
                </a:gridCol>
                <a:gridCol w="2002857">
                  <a:extLst>
                    <a:ext uri="{9D8B030D-6E8A-4147-A177-3AD203B41FA5}">
                      <a16:colId xmlns:a16="http://schemas.microsoft.com/office/drawing/2014/main" val="8417270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384992340"/>
                  </a:ext>
                </a:extLst>
              </a:tr>
            </a:tbl>
          </a:graphicData>
        </a:graphic>
      </p:graphicFrame>
    </p:spTree>
    <p:extLst>
      <p:ext uri="{BB962C8B-B14F-4D97-AF65-F5344CB8AC3E}">
        <p14:creationId xmlns:p14="http://schemas.microsoft.com/office/powerpoint/2010/main" val="377425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4" grpId="0" animBg="1"/>
      <p:bldP spid="17" grpId="0"/>
      <p:bldP spid="18" grpId="0" animBg="1"/>
      <p:bldP spid="21" grpId="0"/>
      <p:bldP spid="25" grpId="0"/>
      <p:bldP spid="27" grpId="0" animBg="1"/>
      <p:bldP spid="32" grpId="0"/>
      <p:bldP spid="33" grpId="0" animBg="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8249-CAE9-BA45-8ADC-BC7B06928F59}"/>
              </a:ext>
            </a:extLst>
          </p:cNvPr>
          <p:cNvSpPr>
            <a:spLocks noGrp="1"/>
          </p:cNvSpPr>
          <p:nvPr>
            <p:ph type="title"/>
          </p:nvPr>
        </p:nvSpPr>
        <p:spPr/>
        <p:txBody>
          <a:bodyPr/>
          <a:lstStyle/>
          <a:p>
            <a:r>
              <a:rPr lang="en-US" dirty="0"/>
              <a:t>Theory </a:t>
            </a:r>
          </a:p>
        </p:txBody>
      </p:sp>
      <p:sp>
        <p:nvSpPr>
          <p:cNvPr id="4" name="Oval 3">
            <a:extLst>
              <a:ext uri="{FF2B5EF4-FFF2-40B4-BE49-F238E27FC236}">
                <a16:creationId xmlns:a16="http://schemas.microsoft.com/office/drawing/2014/main" id="{A18C7927-BFD5-E545-A871-2AC8E56A57C0}"/>
              </a:ext>
            </a:extLst>
          </p:cNvPr>
          <p:cNvSpPr/>
          <p:nvPr/>
        </p:nvSpPr>
        <p:spPr>
          <a:xfrm>
            <a:off x="3877733" y="2777067"/>
            <a:ext cx="1219200" cy="11514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6" name="Straight Connector 5">
            <a:extLst>
              <a:ext uri="{FF2B5EF4-FFF2-40B4-BE49-F238E27FC236}">
                <a16:creationId xmlns:a16="http://schemas.microsoft.com/office/drawing/2014/main" id="{7A9667DF-558B-1640-A0E4-A07335D74465}"/>
              </a:ext>
            </a:extLst>
          </p:cNvPr>
          <p:cNvCxnSpPr/>
          <p:nvPr/>
        </p:nvCxnSpPr>
        <p:spPr>
          <a:xfrm>
            <a:off x="2319867" y="5875866"/>
            <a:ext cx="457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D71E380-84F1-294A-8180-4AF165005908}"/>
              </a:ext>
            </a:extLst>
          </p:cNvPr>
          <p:cNvSpPr txBox="1"/>
          <p:nvPr/>
        </p:nvSpPr>
        <p:spPr>
          <a:xfrm>
            <a:off x="5266267" y="3996827"/>
            <a:ext cx="1574800" cy="461665"/>
          </a:xfrm>
          <a:prstGeom prst="rect">
            <a:avLst/>
          </a:prstGeom>
          <a:noFill/>
        </p:spPr>
        <p:txBody>
          <a:bodyPr wrap="square" rtlCol="0">
            <a:spAutoFit/>
          </a:bodyPr>
          <a:lstStyle/>
          <a:p>
            <a:r>
              <a:rPr lang="en-US" sz="2400" dirty="0">
                <a:solidFill>
                  <a:schemeClr val="bg2"/>
                </a:solidFill>
              </a:rPr>
              <a:t>Fw</a:t>
            </a:r>
          </a:p>
        </p:txBody>
      </p:sp>
      <p:sp>
        <p:nvSpPr>
          <p:cNvPr id="3" name="TextBox 2">
            <a:extLst>
              <a:ext uri="{FF2B5EF4-FFF2-40B4-BE49-F238E27FC236}">
                <a16:creationId xmlns:a16="http://schemas.microsoft.com/office/drawing/2014/main" id="{3818BD23-6ECA-E94C-BF1C-8B7C56D99A78}"/>
              </a:ext>
            </a:extLst>
          </p:cNvPr>
          <p:cNvSpPr txBox="1"/>
          <p:nvPr/>
        </p:nvSpPr>
        <p:spPr>
          <a:xfrm>
            <a:off x="8331200" y="2523067"/>
            <a:ext cx="2624667" cy="461665"/>
          </a:xfrm>
          <a:prstGeom prst="rect">
            <a:avLst/>
          </a:prstGeom>
          <a:noFill/>
        </p:spPr>
        <p:txBody>
          <a:bodyPr wrap="square" rtlCol="0">
            <a:spAutoFit/>
          </a:bodyPr>
          <a:lstStyle/>
          <a:p>
            <a:r>
              <a:rPr lang="en-US" sz="2400" dirty="0">
                <a:solidFill>
                  <a:schemeClr val="bg2"/>
                </a:solidFill>
              </a:rPr>
              <a:t>Fw= ball mass x 9.8</a:t>
            </a:r>
          </a:p>
        </p:txBody>
      </p:sp>
      <p:sp>
        <p:nvSpPr>
          <p:cNvPr id="5" name="Slide Number Placeholder 4">
            <a:extLst>
              <a:ext uri="{FF2B5EF4-FFF2-40B4-BE49-F238E27FC236}">
                <a16:creationId xmlns:a16="http://schemas.microsoft.com/office/drawing/2014/main" id="{102B9BD8-111C-0142-AC3C-EC317402DAAA}"/>
              </a:ext>
            </a:extLst>
          </p:cNvPr>
          <p:cNvSpPr>
            <a:spLocks noGrp="1"/>
          </p:cNvSpPr>
          <p:nvPr>
            <p:ph type="sldNum" sz="quarter" idx="12"/>
          </p:nvPr>
        </p:nvSpPr>
        <p:spPr/>
        <p:txBody>
          <a:bodyPr/>
          <a:lstStyle/>
          <a:p>
            <a:fld id="{AA20D318-2F9B-4945-8E5C-870A2842AC2C}" type="slidenum">
              <a:rPr lang="en-US" sz="1600" smtClean="0">
                <a:solidFill>
                  <a:schemeClr val="bg1"/>
                </a:solidFill>
              </a:rPr>
              <a:t>18</a:t>
            </a:fld>
            <a:endParaRPr lang="en-US" dirty="0">
              <a:solidFill>
                <a:schemeClr val="bg1"/>
              </a:solidFill>
            </a:endParaRPr>
          </a:p>
        </p:txBody>
      </p:sp>
      <p:graphicFrame>
        <p:nvGraphicFramePr>
          <p:cNvPr id="7" name="Table 6">
            <a:extLst>
              <a:ext uri="{FF2B5EF4-FFF2-40B4-BE49-F238E27FC236}">
                <a16:creationId xmlns:a16="http://schemas.microsoft.com/office/drawing/2014/main" id="{CCA2524D-5E32-FB4F-8EA4-6D1A6404171E}"/>
              </a:ext>
            </a:extLst>
          </p:cNvPr>
          <p:cNvGraphicFramePr>
            <a:graphicFrameLocks noGrp="1"/>
          </p:cNvGraphicFramePr>
          <p:nvPr>
            <p:extLst>
              <p:ext uri="{D42A27DB-BD31-4B8C-83A1-F6EECF244321}">
                <p14:modId xmlns:p14="http://schemas.microsoft.com/office/powerpoint/2010/main" val="2920253076"/>
              </p:ext>
            </p:extLst>
          </p:nvPr>
        </p:nvGraphicFramePr>
        <p:xfrm>
          <a:off x="1329260" y="6350635"/>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60774441"/>
                    </a:ext>
                  </a:extLst>
                </a:gridCol>
                <a:gridCol w="2014940">
                  <a:extLst>
                    <a:ext uri="{9D8B030D-6E8A-4147-A177-3AD203B41FA5}">
                      <a16:colId xmlns:a16="http://schemas.microsoft.com/office/drawing/2014/main" val="298115700"/>
                    </a:ext>
                  </a:extLst>
                </a:gridCol>
                <a:gridCol w="1990774">
                  <a:extLst>
                    <a:ext uri="{9D8B030D-6E8A-4147-A177-3AD203B41FA5}">
                      <a16:colId xmlns:a16="http://schemas.microsoft.com/office/drawing/2014/main" val="2159308947"/>
                    </a:ext>
                  </a:extLst>
                </a:gridCol>
                <a:gridCol w="2002857">
                  <a:extLst>
                    <a:ext uri="{9D8B030D-6E8A-4147-A177-3AD203B41FA5}">
                      <a16:colId xmlns:a16="http://schemas.microsoft.com/office/drawing/2014/main" val="3143510263"/>
                    </a:ext>
                  </a:extLst>
                </a:gridCol>
                <a:gridCol w="2002857">
                  <a:extLst>
                    <a:ext uri="{9D8B030D-6E8A-4147-A177-3AD203B41FA5}">
                      <a16:colId xmlns:a16="http://schemas.microsoft.com/office/drawing/2014/main" val="8417270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384992340"/>
                  </a:ext>
                </a:extLst>
              </a:tr>
            </a:tbl>
          </a:graphicData>
        </a:graphic>
      </p:graphicFrame>
      <p:sp>
        <p:nvSpPr>
          <p:cNvPr id="10" name="Down Arrow 9">
            <a:extLst>
              <a:ext uri="{FF2B5EF4-FFF2-40B4-BE49-F238E27FC236}">
                <a16:creationId xmlns:a16="http://schemas.microsoft.com/office/drawing/2014/main" id="{B5804DF1-1DCF-E74C-992C-13D0A466EB62}"/>
              </a:ext>
            </a:extLst>
          </p:cNvPr>
          <p:cNvSpPr/>
          <p:nvPr/>
        </p:nvSpPr>
        <p:spPr>
          <a:xfrm>
            <a:off x="5378116" y="3090394"/>
            <a:ext cx="264251" cy="910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40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18C7927-BFD5-E545-A871-2AC8E56A57C0}"/>
              </a:ext>
            </a:extLst>
          </p:cNvPr>
          <p:cNvSpPr/>
          <p:nvPr/>
        </p:nvSpPr>
        <p:spPr>
          <a:xfrm>
            <a:off x="3869266" y="3811713"/>
            <a:ext cx="1219200" cy="11514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6" name="Straight Connector 5">
            <a:extLst>
              <a:ext uri="{FF2B5EF4-FFF2-40B4-BE49-F238E27FC236}">
                <a16:creationId xmlns:a16="http://schemas.microsoft.com/office/drawing/2014/main" id="{7A9667DF-558B-1640-A0E4-A07335D74465}"/>
              </a:ext>
            </a:extLst>
          </p:cNvPr>
          <p:cNvCxnSpPr/>
          <p:nvPr/>
        </p:nvCxnSpPr>
        <p:spPr>
          <a:xfrm>
            <a:off x="2556933" y="5892800"/>
            <a:ext cx="457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D71E380-84F1-294A-8180-4AF165005908}"/>
              </a:ext>
            </a:extLst>
          </p:cNvPr>
          <p:cNvSpPr txBox="1"/>
          <p:nvPr/>
        </p:nvSpPr>
        <p:spPr>
          <a:xfrm>
            <a:off x="5088466" y="4795610"/>
            <a:ext cx="1574800" cy="461665"/>
          </a:xfrm>
          <a:prstGeom prst="rect">
            <a:avLst/>
          </a:prstGeom>
          <a:noFill/>
        </p:spPr>
        <p:txBody>
          <a:bodyPr wrap="square" rtlCol="0">
            <a:spAutoFit/>
          </a:bodyPr>
          <a:lstStyle/>
          <a:p>
            <a:r>
              <a:rPr lang="en-US" sz="2400" dirty="0">
                <a:solidFill>
                  <a:schemeClr val="bg2"/>
                </a:solidFill>
              </a:rPr>
              <a:t>Fw</a:t>
            </a:r>
          </a:p>
        </p:txBody>
      </p:sp>
      <p:sp>
        <p:nvSpPr>
          <p:cNvPr id="3" name="Slide Number Placeholder 2">
            <a:extLst>
              <a:ext uri="{FF2B5EF4-FFF2-40B4-BE49-F238E27FC236}">
                <a16:creationId xmlns:a16="http://schemas.microsoft.com/office/drawing/2014/main" id="{BE6E95AC-0465-F148-8EA3-318B518D1914}"/>
              </a:ext>
            </a:extLst>
          </p:cNvPr>
          <p:cNvSpPr>
            <a:spLocks noGrp="1"/>
          </p:cNvSpPr>
          <p:nvPr>
            <p:ph type="sldNum" sz="quarter" idx="12"/>
          </p:nvPr>
        </p:nvSpPr>
        <p:spPr/>
        <p:txBody>
          <a:bodyPr/>
          <a:lstStyle/>
          <a:p>
            <a:fld id="{AA20D318-2F9B-4945-8E5C-870A2842AC2C}" type="slidenum">
              <a:rPr lang="en-US" sz="1600" smtClean="0">
                <a:solidFill>
                  <a:schemeClr val="bg1"/>
                </a:solidFill>
              </a:rPr>
              <a:t>19</a:t>
            </a:fld>
            <a:endParaRPr lang="en-US" dirty="0">
              <a:solidFill>
                <a:schemeClr val="bg1"/>
              </a:solidFill>
            </a:endParaRPr>
          </a:p>
        </p:txBody>
      </p:sp>
      <p:graphicFrame>
        <p:nvGraphicFramePr>
          <p:cNvPr id="9" name="Table 8">
            <a:extLst>
              <a:ext uri="{FF2B5EF4-FFF2-40B4-BE49-F238E27FC236}">
                <a16:creationId xmlns:a16="http://schemas.microsoft.com/office/drawing/2014/main" id="{6BE571B1-BEE5-E742-A9B9-66CAC18B97FC}"/>
              </a:ext>
            </a:extLst>
          </p:cNvPr>
          <p:cNvGraphicFramePr>
            <a:graphicFrameLocks noGrp="1"/>
          </p:cNvGraphicFramePr>
          <p:nvPr>
            <p:extLst>
              <p:ext uri="{D42A27DB-BD31-4B8C-83A1-F6EECF244321}">
                <p14:modId xmlns:p14="http://schemas.microsoft.com/office/powerpoint/2010/main" val="2738656281"/>
              </p:ext>
            </p:extLst>
          </p:nvPr>
        </p:nvGraphicFramePr>
        <p:xfrm>
          <a:off x="1295393" y="6356350"/>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60774441"/>
                    </a:ext>
                  </a:extLst>
                </a:gridCol>
                <a:gridCol w="2014940">
                  <a:extLst>
                    <a:ext uri="{9D8B030D-6E8A-4147-A177-3AD203B41FA5}">
                      <a16:colId xmlns:a16="http://schemas.microsoft.com/office/drawing/2014/main" val="298115700"/>
                    </a:ext>
                  </a:extLst>
                </a:gridCol>
                <a:gridCol w="1990774">
                  <a:extLst>
                    <a:ext uri="{9D8B030D-6E8A-4147-A177-3AD203B41FA5}">
                      <a16:colId xmlns:a16="http://schemas.microsoft.com/office/drawing/2014/main" val="2159308947"/>
                    </a:ext>
                  </a:extLst>
                </a:gridCol>
                <a:gridCol w="2002857">
                  <a:extLst>
                    <a:ext uri="{9D8B030D-6E8A-4147-A177-3AD203B41FA5}">
                      <a16:colId xmlns:a16="http://schemas.microsoft.com/office/drawing/2014/main" val="3143510263"/>
                    </a:ext>
                  </a:extLst>
                </a:gridCol>
                <a:gridCol w="2002857">
                  <a:extLst>
                    <a:ext uri="{9D8B030D-6E8A-4147-A177-3AD203B41FA5}">
                      <a16:colId xmlns:a16="http://schemas.microsoft.com/office/drawing/2014/main" val="8417270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384992340"/>
                  </a:ext>
                </a:extLst>
              </a:tr>
            </a:tbl>
          </a:graphicData>
        </a:graphic>
      </p:graphicFrame>
      <p:sp>
        <p:nvSpPr>
          <p:cNvPr id="8" name="Down Arrow 7">
            <a:extLst>
              <a:ext uri="{FF2B5EF4-FFF2-40B4-BE49-F238E27FC236}">
                <a16:creationId xmlns:a16="http://schemas.microsoft.com/office/drawing/2014/main" id="{B5804DF1-1DCF-E74C-992C-13D0A466EB62}"/>
              </a:ext>
            </a:extLst>
          </p:cNvPr>
          <p:cNvSpPr/>
          <p:nvPr/>
        </p:nvSpPr>
        <p:spPr>
          <a:xfrm>
            <a:off x="5207000" y="3931947"/>
            <a:ext cx="264251" cy="910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344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137A6B-A83B-E94D-B81C-895843DF7935}"/>
              </a:ext>
            </a:extLst>
          </p:cNvPr>
          <p:cNvSpPr>
            <a:spLocks noGrp="1"/>
          </p:cNvSpPr>
          <p:nvPr>
            <p:ph type="sldNum" sz="quarter" idx="12"/>
          </p:nvPr>
        </p:nvSpPr>
        <p:spPr/>
        <p:txBody>
          <a:bodyPr/>
          <a:lstStyle/>
          <a:p>
            <a:fld id="{AA20D318-2F9B-4945-8E5C-870A2842AC2C}" type="slidenum">
              <a:rPr lang="en-US" smtClean="0"/>
              <a:t>2</a:t>
            </a:fld>
            <a:endParaRPr lang="en-US"/>
          </a:p>
        </p:txBody>
      </p:sp>
      <p:graphicFrame>
        <p:nvGraphicFramePr>
          <p:cNvPr id="6" name="Table 5">
            <a:extLst>
              <a:ext uri="{FF2B5EF4-FFF2-40B4-BE49-F238E27FC236}">
                <a16:creationId xmlns:a16="http://schemas.microsoft.com/office/drawing/2014/main" id="{F2C340D0-9EB6-814D-9CBA-9FA34B7F51F3}"/>
              </a:ext>
            </a:extLst>
          </p:cNvPr>
          <p:cNvGraphicFramePr>
            <a:graphicFrameLocks noGrp="1"/>
          </p:cNvGraphicFramePr>
          <p:nvPr>
            <p:extLst>
              <p:ext uri="{D42A27DB-BD31-4B8C-83A1-F6EECF244321}">
                <p14:modId xmlns:p14="http://schemas.microsoft.com/office/powerpoint/2010/main" val="1122574238"/>
              </p:ext>
            </p:extLst>
          </p:nvPr>
        </p:nvGraphicFramePr>
        <p:xfrm>
          <a:off x="815546" y="3317540"/>
          <a:ext cx="9447405" cy="185420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4052880989"/>
                    </a:ext>
                  </a:extLst>
                </a:gridCol>
                <a:gridCol w="2014940">
                  <a:extLst>
                    <a:ext uri="{9D8B030D-6E8A-4147-A177-3AD203B41FA5}">
                      <a16:colId xmlns:a16="http://schemas.microsoft.com/office/drawing/2014/main" val="1235811003"/>
                    </a:ext>
                  </a:extLst>
                </a:gridCol>
                <a:gridCol w="1990774">
                  <a:extLst>
                    <a:ext uri="{9D8B030D-6E8A-4147-A177-3AD203B41FA5}">
                      <a16:colId xmlns:a16="http://schemas.microsoft.com/office/drawing/2014/main" val="4202048803"/>
                    </a:ext>
                  </a:extLst>
                </a:gridCol>
                <a:gridCol w="2002857">
                  <a:extLst>
                    <a:ext uri="{9D8B030D-6E8A-4147-A177-3AD203B41FA5}">
                      <a16:colId xmlns:a16="http://schemas.microsoft.com/office/drawing/2014/main" val="1932780315"/>
                    </a:ext>
                  </a:extLst>
                </a:gridCol>
                <a:gridCol w="2002857">
                  <a:extLst>
                    <a:ext uri="{9D8B030D-6E8A-4147-A177-3AD203B41FA5}">
                      <a16:colId xmlns:a16="http://schemas.microsoft.com/office/drawing/2014/main" val="2814607948"/>
                    </a:ext>
                  </a:extLst>
                </a:gridCol>
              </a:tblGrid>
              <a:tr h="370840">
                <a:tc>
                  <a:txBody>
                    <a:bodyPr/>
                    <a:lstStyle/>
                    <a:p>
                      <a:pPr algn="ctr"/>
                      <a:r>
                        <a:rPr lang="en-US" dirty="0"/>
                        <a:t>The Problem</a:t>
                      </a:r>
                    </a:p>
                  </a:txBody>
                  <a:tcPr>
                    <a:solidFill>
                      <a:schemeClr val="accent1">
                        <a:lumMod val="75000"/>
                      </a:schemeClr>
                    </a:solidFill>
                  </a:tcPr>
                </a:tc>
                <a:tc>
                  <a:txBody>
                    <a:bodyPr/>
                    <a:lstStyle/>
                    <a:p>
                      <a:pPr algn="ctr"/>
                      <a:r>
                        <a:rPr lang="en-US" dirty="0"/>
                        <a:t>Testing</a:t>
                      </a:r>
                    </a:p>
                  </a:txBody>
                  <a:tcPr>
                    <a:solidFill>
                      <a:schemeClr val="accent1">
                        <a:lumMod val="60000"/>
                        <a:lumOff val="40000"/>
                      </a:schemeClr>
                    </a:solidFill>
                  </a:tcPr>
                </a:tc>
                <a:tc>
                  <a:txBody>
                    <a:bodyPr/>
                    <a:lstStyle/>
                    <a:p>
                      <a:r>
                        <a:rPr lang="en-US" dirty="0"/>
                        <a:t>Theory and Physics</a:t>
                      </a:r>
                    </a:p>
                  </a:txBody>
                  <a:tcPr>
                    <a:solidFill>
                      <a:schemeClr val="accent1">
                        <a:lumMod val="60000"/>
                        <a:lumOff val="40000"/>
                      </a:schemeClr>
                    </a:solidFill>
                  </a:tcPr>
                </a:tc>
                <a:tc>
                  <a:txBody>
                    <a:bodyPr/>
                    <a:lstStyle/>
                    <a:p>
                      <a:pPr algn="ctr"/>
                      <a:r>
                        <a:rPr lang="en-US" dirty="0"/>
                        <a:t>Results</a:t>
                      </a:r>
                    </a:p>
                  </a:txBody>
                  <a:tcPr>
                    <a:solidFill>
                      <a:schemeClr val="accent1">
                        <a:lumMod val="60000"/>
                        <a:lumOff val="40000"/>
                      </a:schemeClr>
                    </a:solidFill>
                  </a:tcPr>
                </a:tc>
                <a:tc>
                  <a:txBody>
                    <a:bodyPr/>
                    <a:lstStyle/>
                    <a:p>
                      <a:pPr algn="ctr"/>
                      <a:r>
                        <a:rPr lang="en-US" dirty="0"/>
                        <a:t>Conclusion</a:t>
                      </a:r>
                    </a:p>
                  </a:txBody>
                  <a:tcPr>
                    <a:solidFill>
                      <a:schemeClr val="accent1">
                        <a:lumMod val="60000"/>
                        <a:lumOff val="40000"/>
                      </a:schemeClr>
                    </a:solidFill>
                  </a:tcPr>
                </a:tc>
                <a:extLst>
                  <a:ext uri="{0D108BD9-81ED-4DB2-BD59-A6C34878D82A}">
                    <a16:rowId xmlns:a16="http://schemas.microsoft.com/office/drawing/2014/main" val="2299438169"/>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4147009940"/>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2041578361"/>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607221292"/>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75000"/>
                      </a:schemeClr>
                    </a:solidFill>
                  </a:tcPr>
                </a:tc>
                <a:extLst>
                  <a:ext uri="{0D108BD9-81ED-4DB2-BD59-A6C34878D82A}">
                    <a16:rowId xmlns:a16="http://schemas.microsoft.com/office/drawing/2014/main" val="349400343"/>
                  </a:ext>
                </a:extLst>
              </a:tr>
            </a:tbl>
          </a:graphicData>
        </a:graphic>
      </p:graphicFrame>
    </p:spTree>
    <p:extLst>
      <p:ext uri="{BB962C8B-B14F-4D97-AF65-F5344CB8AC3E}">
        <p14:creationId xmlns:p14="http://schemas.microsoft.com/office/powerpoint/2010/main" val="3243541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18C7927-BFD5-E545-A871-2AC8E56A57C0}"/>
              </a:ext>
            </a:extLst>
          </p:cNvPr>
          <p:cNvSpPr/>
          <p:nvPr/>
        </p:nvSpPr>
        <p:spPr>
          <a:xfrm>
            <a:off x="3876945" y="4549715"/>
            <a:ext cx="1219200" cy="11514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6" name="Straight Connector 5">
            <a:extLst>
              <a:ext uri="{FF2B5EF4-FFF2-40B4-BE49-F238E27FC236}">
                <a16:creationId xmlns:a16="http://schemas.microsoft.com/office/drawing/2014/main" id="{7A9667DF-558B-1640-A0E4-A07335D74465}"/>
              </a:ext>
            </a:extLst>
          </p:cNvPr>
          <p:cNvCxnSpPr/>
          <p:nvPr/>
        </p:nvCxnSpPr>
        <p:spPr>
          <a:xfrm>
            <a:off x="2578198" y="5703545"/>
            <a:ext cx="457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D71E380-84F1-294A-8180-4AF165005908}"/>
              </a:ext>
            </a:extLst>
          </p:cNvPr>
          <p:cNvSpPr txBox="1"/>
          <p:nvPr/>
        </p:nvSpPr>
        <p:spPr>
          <a:xfrm>
            <a:off x="5266267" y="5701182"/>
            <a:ext cx="1574800" cy="461665"/>
          </a:xfrm>
          <a:prstGeom prst="rect">
            <a:avLst/>
          </a:prstGeom>
          <a:noFill/>
        </p:spPr>
        <p:txBody>
          <a:bodyPr wrap="square" rtlCol="0">
            <a:spAutoFit/>
          </a:bodyPr>
          <a:lstStyle/>
          <a:p>
            <a:r>
              <a:rPr lang="en-US" sz="2400" dirty="0">
                <a:solidFill>
                  <a:schemeClr val="bg2"/>
                </a:solidFill>
              </a:rPr>
              <a:t>Fw</a:t>
            </a:r>
          </a:p>
        </p:txBody>
      </p:sp>
      <p:sp>
        <p:nvSpPr>
          <p:cNvPr id="3" name="Slide Number Placeholder 2">
            <a:extLst>
              <a:ext uri="{FF2B5EF4-FFF2-40B4-BE49-F238E27FC236}">
                <a16:creationId xmlns:a16="http://schemas.microsoft.com/office/drawing/2014/main" id="{C0739387-A2E8-8742-859B-D80CE06B8F4F}"/>
              </a:ext>
            </a:extLst>
          </p:cNvPr>
          <p:cNvSpPr>
            <a:spLocks noGrp="1"/>
          </p:cNvSpPr>
          <p:nvPr>
            <p:ph type="sldNum" sz="quarter" idx="12"/>
          </p:nvPr>
        </p:nvSpPr>
        <p:spPr/>
        <p:txBody>
          <a:bodyPr/>
          <a:lstStyle/>
          <a:p>
            <a:fld id="{AA20D318-2F9B-4945-8E5C-870A2842AC2C}" type="slidenum">
              <a:rPr lang="en-US" sz="1600" smtClean="0">
                <a:solidFill>
                  <a:schemeClr val="bg1"/>
                </a:solidFill>
              </a:rPr>
              <a:t>20</a:t>
            </a:fld>
            <a:endParaRPr lang="en-US" dirty="0">
              <a:solidFill>
                <a:schemeClr val="bg1"/>
              </a:solidFill>
            </a:endParaRPr>
          </a:p>
        </p:txBody>
      </p:sp>
      <p:graphicFrame>
        <p:nvGraphicFramePr>
          <p:cNvPr id="5" name="Table 4">
            <a:extLst>
              <a:ext uri="{FF2B5EF4-FFF2-40B4-BE49-F238E27FC236}">
                <a16:creationId xmlns:a16="http://schemas.microsoft.com/office/drawing/2014/main" id="{E857950A-56F5-194C-BCE2-3E1A5061001E}"/>
              </a:ext>
            </a:extLst>
          </p:cNvPr>
          <p:cNvGraphicFramePr>
            <a:graphicFrameLocks noGrp="1"/>
          </p:cNvGraphicFramePr>
          <p:nvPr>
            <p:extLst>
              <p:ext uri="{D42A27DB-BD31-4B8C-83A1-F6EECF244321}">
                <p14:modId xmlns:p14="http://schemas.microsoft.com/office/powerpoint/2010/main" val="913763583"/>
              </p:ext>
            </p:extLst>
          </p:nvPr>
        </p:nvGraphicFramePr>
        <p:xfrm>
          <a:off x="1329260" y="6350635"/>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60774441"/>
                    </a:ext>
                  </a:extLst>
                </a:gridCol>
                <a:gridCol w="2014940">
                  <a:extLst>
                    <a:ext uri="{9D8B030D-6E8A-4147-A177-3AD203B41FA5}">
                      <a16:colId xmlns:a16="http://schemas.microsoft.com/office/drawing/2014/main" val="298115700"/>
                    </a:ext>
                  </a:extLst>
                </a:gridCol>
                <a:gridCol w="1990774">
                  <a:extLst>
                    <a:ext uri="{9D8B030D-6E8A-4147-A177-3AD203B41FA5}">
                      <a16:colId xmlns:a16="http://schemas.microsoft.com/office/drawing/2014/main" val="2159308947"/>
                    </a:ext>
                  </a:extLst>
                </a:gridCol>
                <a:gridCol w="2002857">
                  <a:extLst>
                    <a:ext uri="{9D8B030D-6E8A-4147-A177-3AD203B41FA5}">
                      <a16:colId xmlns:a16="http://schemas.microsoft.com/office/drawing/2014/main" val="3143510263"/>
                    </a:ext>
                  </a:extLst>
                </a:gridCol>
                <a:gridCol w="2002857">
                  <a:extLst>
                    <a:ext uri="{9D8B030D-6E8A-4147-A177-3AD203B41FA5}">
                      <a16:colId xmlns:a16="http://schemas.microsoft.com/office/drawing/2014/main" val="8417270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384992340"/>
                  </a:ext>
                </a:extLst>
              </a:tr>
            </a:tbl>
          </a:graphicData>
        </a:graphic>
      </p:graphicFrame>
      <p:sp>
        <p:nvSpPr>
          <p:cNvPr id="8" name="Down Arrow 7">
            <a:extLst>
              <a:ext uri="{FF2B5EF4-FFF2-40B4-BE49-F238E27FC236}">
                <a16:creationId xmlns:a16="http://schemas.microsoft.com/office/drawing/2014/main" id="{B5804DF1-1DCF-E74C-992C-13D0A466EB62}"/>
              </a:ext>
            </a:extLst>
          </p:cNvPr>
          <p:cNvSpPr/>
          <p:nvPr/>
        </p:nvSpPr>
        <p:spPr>
          <a:xfrm>
            <a:off x="5378116" y="4890246"/>
            <a:ext cx="264251" cy="910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952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18C7927-BFD5-E545-A871-2AC8E56A57C0}"/>
              </a:ext>
            </a:extLst>
          </p:cNvPr>
          <p:cNvSpPr/>
          <p:nvPr/>
        </p:nvSpPr>
        <p:spPr>
          <a:xfrm>
            <a:off x="4098925" y="4382616"/>
            <a:ext cx="1299632" cy="98836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6" name="Straight Connector 5">
            <a:extLst>
              <a:ext uri="{FF2B5EF4-FFF2-40B4-BE49-F238E27FC236}">
                <a16:creationId xmlns:a16="http://schemas.microsoft.com/office/drawing/2014/main" id="{7A9667DF-558B-1640-A0E4-A07335D74465}"/>
              </a:ext>
            </a:extLst>
          </p:cNvPr>
          <p:cNvCxnSpPr/>
          <p:nvPr/>
        </p:nvCxnSpPr>
        <p:spPr>
          <a:xfrm>
            <a:off x="2521023" y="5370984"/>
            <a:ext cx="457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D71E380-84F1-294A-8180-4AF165005908}"/>
              </a:ext>
            </a:extLst>
          </p:cNvPr>
          <p:cNvSpPr txBox="1"/>
          <p:nvPr/>
        </p:nvSpPr>
        <p:spPr>
          <a:xfrm>
            <a:off x="5398557" y="5402001"/>
            <a:ext cx="1574800" cy="461665"/>
          </a:xfrm>
          <a:prstGeom prst="rect">
            <a:avLst/>
          </a:prstGeom>
          <a:noFill/>
        </p:spPr>
        <p:txBody>
          <a:bodyPr wrap="square" rtlCol="0">
            <a:spAutoFit/>
          </a:bodyPr>
          <a:lstStyle/>
          <a:p>
            <a:r>
              <a:rPr lang="en-US" sz="2400" dirty="0">
                <a:solidFill>
                  <a:schemeClr val="bg2"/>
                </a:solidFill>
              </a:rPr>
              <a:t>Fw</a:t>
            </a:r>
          </a:p>
        </p:txBody>
      </p:sp>
      <p:sp>
        <p:nvSpPr>
          <p:cNvPr id="7" name="Down Arrow 6">
            <a:extLst>
              <a:ext uri="{FF2B5EF4-FFF2-40B4-BE49-F238E27FC236}">
                <a16:creationId xmlns:a16="http://schemas.microsoft.com/office/drawing/2014/main" id="{C0A7BDC5-D574-A947-9520-73AF764C6CD7}"/>
              </a:ext>
            </a:extLst>
          </p:cNvPr>
          <p:cNvSpPr/>
          <p:nvPr/>
        </p:nvSpPr>
        <p:spPr>
          <a:xfrm rot="10800000">
            <a:off x="3566222" y="3970421"/>
            <a:ext cx="532702" cy="138430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590A094-4AEF-834E-853B-64AE5EF85EFE}"/>
              </a:ext>
            </a:extLst>
          </p:cNvPr>
          <p:cNvSpPr txBox="1"/>
          <p:nvPr/>
        </p:nvSpPr>
        <p:spPr>
          <a:xfrm>
            <a:off x="3573993" y="3512092"/>
            <a:ext cx="524932" cy="461665"/>
          </a:xfrm>
          <a:prstGeom prst="rect">
            <a:avLst/>
          </a:prstGeom>
          <a:noFill/>
        </p:spPr>
        <p:txBody>
          <a:bodyPr wrap="square" rtlCol="0">
            <a:spAutoFit/>
          </a:bodyPr>
          <a:lstStyle/>
          <a:p>
            <a:r>
              <a:rPr lang="en-US" sz="2400" dirty="0">
                <a:solidFill>
                  <a:schemeClr val="bg2"/>
                </a:solidFill>
              </a:rPr>
              <a:t>Fn</a:t>
            </a:r>
          </a:p>
        </p:txBody>
      </p:sp>
      <p:sp>
        <p:nvSpPr>
          <p:cNvPr id="5" name="Slide Number Placeholder 4">
            <a:extLst>
              <a:ext uri="{FF2B5EF4-FFF2-40B4-BE49-F238E27FC236}">
                <a16:creationId xmlns:a16="http://schemas.microsoft.com/office/drawing/2014/main" id="{ABD55610-888B-6647-82BA-F63052AD7470}"/>
              </a:ext>
            </a:extLst>
          </p:cNvPr>
          <p:cNvSpPr>
            <a:spLocks noGrp="1"/>
          </p:cNvSpPr>
          <p:nvPr>
            <p:ph type="sldNum" sz="quarter" idx="12"/>
          </p:nvPr>
        </p:nvSpPr>
        <p:spPr/>
        <p:txBody>
          <a:bodyPr/>
          <a:lstStyle/>
          <a:p>
            <a:fld id="{AA20D318-2F9B-4945-8E5C-870A2842AC2C}" type="slidenum">
              <a:rPr lang="en-US" sz="1600" smtClean="0">
                <a:solidFill>
                  <a:schemeClr val="bg1"/>
                </a:solidFill>
              </a:rPr>
              <a:t>21</a:t>
            </a:fld>
            <a:endParaRPr lang="en-US" dirty="0">
              <a:solidFill>
                <a:schemeClr val="bg1"/>
              </a:solidFill>
            </a:endParaRPr>
          </a:p>
        </p:txBody>
      </p:sp>
      <p:graphicFrame>
        <p:nvGraphicFramePr>
          <p:cNvPr id="11" name="Table 10">
            <a:extLst>
              <a:ext uri="{FF2B5EF4-FFF2-40B4-BE49-F238E27FC236}">
                <a16:creationId xmlns:a16="http://schemas.microsoft.com/office/drawing/2014/main" id="{CF47D603-0DCC-BF4F-BEAE-B70E3A548A61}"/>
              </a:ext>
            </a:extLst>
          </p:cNvPr>
          <p:cNvGraphicFramePr>
            <a:graphicFrameLocks noGrp="1"/>
          </p:cNvGraphicFramePr>
          <p:nvPr>
            <p:extLst>
              <p:ext uri="{D42A27DB-BD31-4B8C-83A1-F6EECF244321}">
                <p14:modId xmlns:p14="http://schemas.microsoft.com/office/powerpoint/2010/main" val="624965754"/>
              </p:ext>
            </p:extLst>
          </p:nvPr>
        </p:nvGraphicFramePr>
        <p:xfrm>
          <a:off x="1371593" y="6356350"/>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60774441"/>
                    </a:ext>
                  </a:extLst>
                </a:gridCol>
                <a:gridCol w="2014940">
                  <a:extLst>
                    <a:ext uri="{9D8B030D-6E8A-4147-A177-3AD203B41FA5}">
                      <a16:colId xmlns:a16="http://schemas.microsoft.com/office/drawing/2014/main" val="298115700"/>
                    </a:ext>
                  </a:extLst>
                </a:gridCol>
                <a:gridCol w="1990774">
                  <a:extLst>
                    <a:ext uri="{9D8B030D-6E8A-4147-A177-3AD203B41FA5}">
                      <a16:colId xmlns:a16="http://schemas.microsoft.com/office/drawing/2014/main" val="2159308947"/>
                    </a:ext>
                  </a:extLst>
                </a:gridCol>
                <a:gridCol w="2002857">
                  <a:extLst>
                    <a:ext uri="{9D8B030D-6E8A-4147-A177-3AD203B41FA5}">
                      <a16:colId xmlns:a16="http://schemas.microsoft.com/office/drawing/2014/main" val="3143510263"/>
                    </a:ext>
                  </a:extLst>
                </a:gridCol>
                <a:gridCol w="2002857">
                  <a:extLst>
                    <a:ext uri="{9D8B030D-6E8A-4147-A177-3AD203B41FA5}">
                      <a16:colId xmlns:a16="http://schemas.microsoft.com/office/drawing/2014/main" val="8417270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384992340"/>
                  </a:ext>
                </a:extLst>
              </a:tr>
            </a:tbl>
          </a:graphicData>
        </a:graphic>
      </p:graphicFrame>
      <p:sp>
        <p:nvSpPr>
          <p:cNvPr id="12" name="Down Arrow 11">
            <a:extLst>
              <a:ext uri="{FF2B5EF4-FFF2-40B4-BE49-F238E27FC236}">
                <a16:creationId xmlns:a16="http://schemas.microsoft.com/office/drawing/2014/main" id="{B5804DF1-1DCF-E74C-992C-13D0A466EB62}"/>
              </a:ext>
            </a:extLst>
          </p:cNvPr>
          <p:cNvSpPr/>
          <p:nvPr/>
        </p:nvSpPr>
        <p:spPr>
          <a:xfrm>
            <a:off x="5508192" y="4632158"/>
            <a:ext cx="264251" cy="910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9297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18C7927-BFD5-E545-A871-2AC8E56A57C0}"/>
              </a:ext>
            </a:extLst>
          </p:cNvPr>
          <p:cNvSpPr/>
          <p:nvPr/>
        </p:nvSpPr>
        <p:spPr>
          <a:xfrm>
            <a:off x="3920063" y="4641702"/>
            <a:ext cx="1219200" cy="762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6" name="Straight Connector 5">
            <a:extLst>
              <a:ext uri="{FF2B5EF4-FFF2-40B4-BE49-F238E27FC236}">
                <a16:creationId xmlns:a16="http://schemas.microsoft.com/office/drawing/2014/main" id="{7A9667DF-558B-1640-A0E4-A07335D74465}"/>
              </a:ext>
            </a:extLst>
          </p:cNvPr>
          <p:cNvCxnSpPr/>
          <p:nvPr/>
        </p:nvCxnSpPr>
        <p:spPr>
          <a:xfrm>
            <a:off x="2556933" y="5403702"/>
            <a:ext cx="457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D71E380-84F1-294A-8180-4AF165005908}"/>
              </a:ext>
            </a:extLst>
          </p:cNvPr>
          <p:cNvSpPr txBox="1"/>
          <p:nvPr/>
        </p:nvSpPr>
        <p:spPr>
          <a:xfrm>
            <a:off x="5139263" y="5470331"/>
            <a:ext cx="644849" cy="461665"/>
          </a:xfrm>
          <a:prstGeom prst="rect">
            <a:avLst/>
          </a:prstGeom>
          <a:noFill/>
        </p:spPr>
        <p:txBody>
          <a:bodyPr wrap="square" rtlCol="0">
            <a:spAutoFit/>
          </a:bodyPr>
          <a:lstStyle/>
          <a:p>
            <a:r>
              <a:rPr lang="en-US" sz="2400" dirty="0">
                <a:solidFill>
                  <a:schemeClr val="bg2"/>
                </a:solidFill>
              </a:rPr>
              <a:t>Fw</a:t>
            </a:r>
          </a:p>
        </p:txBody>
      </p:sp>
      <p:sp>
        <p:nvSpPr>
          <p:cNvPr id="3" name="Down Arrow 2">
            <a:extLst>
              <a:ext uri="{FF2B5EF4-FFF2-40B4-BE49-F238E27FC236}">
                <a16:creationId xmlns:a16="http://schemas.microsoft.com/office/drawing/2014/main" id="{4144B81D-F553-184B-818F-93BAFA3E0DFB}"/>
              </a:ext>
            </a:extLst>
          </p:cNvPr>
          <p:cNvSpPr/>
          <p:nvPr/>
        </p:nvSpPr>
        <p:spPr>
          <a:xfrm rot="10800000">
            <a:off x="3348556" y="3577122"/>
            <a:ext cx="651939" cy="178646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CFADE9-D3DD-E246-852A-569EA3A15277}"/>
              </a:ext>
            </a:extLst>
          </p:cNvPr>
          <p:cNvSpPr txBox="1"/>
          <p:nvPr/>
        </p:nvSpPr>
        <p:spPr>
          <a:xfrm>
            <a:off x="3351208" y="3108019"/>
            <a:ext cx="677334" cy="461665"/>
          </a:xfrm>
          <a:prstGeom prst="rect">
            <a:avLst/>
          </a:prstGeom>
          <a:noFill/>
        </p:spPr>
        <p:txBody>
          <a:bodyPr wrap="square" rtlCol="0">
            <a:spAutoFit/>
          </a:bodyPr>
          <a:lstStyle/>
          <a:p>
            <a:r>
              <a:rPr lang="en-US" sz="2400" dirty="0">
                <a:solidFill>
                  <a:schemeClr val="bg2"/>
                </a:solidFill>
              </a:rPr>
              <a:t>Fn</a:t>
            </a:r>
          </a:p>
        </p:txBody>
      </p:sp>
      <p:sp>
        <p:nvSpPr>
          <p:cNvPr id="7" name="Slide Number Placeholder 6">
            <a:extLst>
              <a:ext uri="{FF2B5EF4-FFF2-40B4-BE49-F238E27FC236}">
                <a16:creationId xmlns:a16="http://schemas.microsoft.com/office/drawing/2014/main" id="{64FDDB62-C63B-C448-B9D3-C8CAC7E05170}"/>
              </a:ext>
            </a:extLst>
          </p:cNvPr>
          <p:cNvSpPr>
            <a:spLocks noGrp="1"/>
          </p:cNvSpPr>
          <p:nvPr>
            <p:ph type="sldNum" sz="quarter" idx="12"/>
          </p:nvPr>
        </p:nvSpPr>
        <p:spPr/>
        <p:txBody>
          <a:bodyPr/>
          <a:lstStyle/>
          <a:p>
            <a:fld id="{AA20D318-2F9B-4945-8E5C-870A2842AC2C}" type="slidenum">
              <a:rPr lang="en-US" sz="1600" smtClean="0">
                <a:solidFill>
                  <a:schemeClr val="bg1"/>
                </a:solidFill>
              </a:rPr>
              <a:t>22</a:t>
            </a:fld>
            <a:endParaRPr lang="en-US" dirty="0">
              <a:solidFill>
                <a:schemeClr val="bg1"/>
              </a:solidFill>
            </a:endParaRPr>
          </a:p>
        </p:txBody>
      </p:sp>
      <p:graphicFrame>
        <p:nvGraphicFramePr>
          <p:cNvPr id="8" name="Table 7">
            <a:extLst>
              <a:ext uri="{FF2B5EF4-FFF2-40B4-BE49-F238E27FC236}">
                <a16:creationId xmlns:a16="http://schemas.microsoft.com/office/drawing/2014/main" id="{C03FCB0D-E60B-624E-A488-104AE24A6B1A}"/>
              </a:ext>
            </a:extLst>
          </p:cNvPr>
          <p:cNvGraphicFramePr>
            <a:graphicFrameLocks noGrp="1"/>
          </p:cNvGraphicFramePr>
          <p:nvPr>
            <p:extLst>
              <p:ext uri="{D42A27DB-BD31-4B8C-83A1-F6EECF244321}">
                <p14:modId xmlns:p14="http://schemas.microsoft.com/office/powerpoint/2010/main" val="3922003134"/>
              </p:ext>
            </p:extLst>
          </p:nvPr>
        </p:nvGraphicFramePr>
        <p:xfrm>
          <a:off x="1371593" y="6353492"/>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60774441"/>
                    </a:ext>
                  </a:extLst>
                </a:gridCol>
                <a:gridCol w="2014940">
                  <a:extLst>
                    <a:ext uri="{9D8B030D-6E8A-4147-A177-3AD203B41FA5}">
                      <a16:colId xmlns:a16="http://schemas.microsoft.com/office/drawing/2014/main" val="298115700"/>
                    </a:ext>
                  </a:extLst>
                </a:gridCol>
                <a:gridCol w="1990774">
                  <a:extLst>
                    <a:ext uri="{9D8B030D-6E8A-4147-A177-3AD203B41FA5}">
                      <a16:colId xmlns:a16="http://schemas.microsoft.com/office/drawing/2014/main" val="2159308947"/>
                    </a:ext>
                  </a:extLst>
                </a:gridCol>
                <a:gridCol w="2002857">
                  <a:extLst>
                    <a:ext uri="{9D8B030D-6E8A-4147-A177-3AD203B41FA5}">
                      <a16:colId xmlns:a16="http://schemas.microsoft.com/office/drawing/2014/main" val="3143510263"/>
                    </a:ext>
                  </a:extLst>
                </a:gridCol>
                <a:gridCol w="2002857">
                  <a:extLst>
                    <a:ext uri="{9D8B030D-6E8A-4147-A177-3AD203B41FA5}">
                      <a16:colId xmlns:a16="http://schemas.microsoft.com/office/drawing/2014/main" val="8417270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384992340"/>
                  </a:ext>
                </a:extLst>
              </a:tr>
            </a:tbl>
          </a:graphicData>
        </a:graphic>
      </p:graphicFrame>
      <p:sp>
        <p:nvSpPr>
          <p:cNvPr id="10" name="Down Arrow 9">
            <a:extLst>
              <a:ext uri="{FF2B5EF4-FFF2-40B4-BE49-F238E27FC236}">
                <a16:creationId xmlns:a16="http://schemas.microsoft.com/office/drawing/2014/main" id="{B5804DF1-1DCF-E74C-992C-13D0A466EB62}"/>
              </a:ext>
            </a:extLst>
          </p:cNvPr>
          <p:cNvSpPr/>
          <p:nvPr/>
        </p:nvSpPr>
        <p:spPr>
          <a:xfrm>
            <a:off x="5245990" y="4683270"/>
            <a:ext cx="264251" cy="910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44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18C7927-BFD5-E545-A871-2AC8E56A57C0}"/>
              </a:ext>
            </a:extLst>
          </p:cNvPr>
          <p:cNvSpPr/>
          <p:nvPr/>
        </p:nvSpPr>
        <p:spPr>
          <a:xfrm>
            <a:off x="3937000" y="4356779"/>
            <a:ext cx="1219200" cy="108373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6" name="Straight Connector 5">
            <a:extLst>
              <a:ext uri="{FF2B5EF4-FFF2-40B4-BE49-F238E27FC236}">
                <a16:creationId xmlns:a16="http://schemas.microsoft.com/office/drawing/2014/main" id="{7A9667DF-558B-1640-A0E4-A07335D74465}"/>
              </a:ext>
            </a:extLst>
          </p:cNvPr>
          <p:cNvCxnSpPr/>
          <p:nvPr/>
        </p:nvCxnSpPr>
        <p:spPr>
          <a:xfrm>
            <a:off x="2556933" y="5440512"/>
            <a:ext cx="457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Down Arrow 2">
            <a:extLst>
              <a:ext uri="{FF2B5EF4-FFF2-40B4-BE49-F238E27FC236}">
                <a16:creationId xmlns:a16="http://schemas.microsoft.com/office/drawing/2014/main" id="{4144B81D-F553-184B-818F-93BAFA3E0DFB}"/>
              </a:ext>
            </a:extLst>
          </p:cNvPr>
          <p:cNvSpPr/>
          <p:nvPr/>
        </p:nvSpPr>
        <p:spPr>
          <a:xfrm rot="10800000">
            <a:off x="3429000" y="4063971"/>
            <a:ext cx="508000" cy="136294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8E2294F-384A-6347-A36F-5A8A3FF12E33}"/>
              </a:ext>
            </a:extLst>
          </p:cNvPr>
          <p:cNvSpPr txBox="1"/>
          <p:nvPr/>
        </p:nvSpPr>
        <p:spPr>
          <a:xfrm>
            <a:off x="5156200" y="5661968"/>
            <a:ext cx="711201" cy="461665"/>
          </a:xfrm>
          <a:prstGeom prst="rect">
            <a:avLst/>
          </a:prstGeom>
          <a:noFill/>
        </p:spPr>
        <p:txBody>
          <a:bodyPr wrap="square" rtlCol="0">
            <a:spAutoFit/>
          </a:bodyPr>
          <a:lstStyle/>
          <a:p>
            <a:r>
              <a:rPr lang="en-US" sz="2400" dirty="0">
                <a:solidFill>
                  <a:schemeClr val="bg2"/>
                </a:solidFill>
              </a:rPr>
              <a:t>Fw</a:t>
            </a:r>
          </a:p>
        </p:txBody>
      </p:sp>
      <p:sp>
        <p:nvSpPr>
          <p:cNvPr id="8" name="TextBox 7">
            <a:extLst>
              <a:ext uri="{FF2B5EF4-FFF2-40B4-BE49-F238E27FC236}">
                <a16:creationId xmlns:a16="http://schemas.microsoft.com/office/drawing/2014/main" id="{371C34EA-7DF5-A447-87AF-ADC146536ECF}"/>
              </a:ext>
            </a:extLst>
          </p:cNvPr>
          <p:cNvSpPr txBox="1"/>
          <p:nvPr/>
        </p:nvSpPr>
        <p:spPr>
          <a:xfrm>
            <a:off x="3428999" y="3619203"/>
            <a:ext cx="508001" cy="461665"/>
          </a:xfrm>
          <a:prstGeom prst="rect">
            <a:avLst/>
          </a:prstGeom>
          <a:noFill/>
        </p:spPr>
        <p:txBody>
          <a:bodyPr wrap="square" rtlCol="0">
            <a:spAutoFit/>
          </a:bodyPr>
          <a:lstStyle/>
          <a:p>
            <a:r>
              <a:rPr lang="en-US" sz="2400" dirty="0">
                <a:solidFill>
                  <a:schemeClr val="bg2"/>
                </a:solidFill>
              </a:rPr>
              <a:t>Fn</a:t>
            </a:r>
          </a:p>
        </p:txBody>
      </p:sp>
      <p:sp>
        <p:nvSpPr>
          <p:cNvPr id="9" name="Slide Number Placeholder 8">
            <a:extLst>
              <a:ext uri="{FF2B5EF4-FFF2-40B4-BE49-F238E27FC236}">
                <a16:creationId xmlns:a16="http://schemas.microsoft.com/office/drawing/2014/main" id="{9FA8451A-4C3F-FA42-9831-AC9598A58C7B}"/>
              </a:ext>
            </a:extLst>
          </p:cNvPr>
          <p:cNvSpPr>
            <a:spLocks noGrp="1"/>
          </p:cNvSpPr>
          <p:nvPr>
            <p:ph type="sldNum" sz="quarter" idx="12"/>
          </p:nvPr>
        </p:nvSpPr>
        <p:spPr/>
        <p:txBody>
          <a:bodyPr/>
          <a:lstStyle/>
          <a:p>
            <a:fld id="{AA20D318-2F9B-4945-8E5C-870A2842AC2C}" type="slidenum">
              <a:rPr lang="en-US" sz="1600" smtClean="0">
                <a:solidFill>
                  <a:schemeClr val="bg1"/>
                </a:solidFill>
              </a:rPr>
              <a:t>23</a:t>
            </a:fld>
            <a:endParaRPr lang="en-US" dirty="0">
              <a:solidFill>
                <a:schemeClr val="bg1"/>
              </a:solidFill>
            </a:endParaRPr>
          </a:p>
        </p:txBody>
      </p:sp>
      <p:graphicFrame>
        <p:nvGraphicFramePr>
          <p:cNvPr id="10" name="Table 9">
            <a:extLst>
              <a:ext uri="{FF2B5EF4-FFF2-40B4-BE49-F238E27FC236}">
                <a16:creationId xmlns:a16="http://schemas.microsoft.com/office/drawing/2014/main" id="{98F40EEC-376B-EA4E-9D6E-918EF983C9C6}"/>
              </a:ext>
            </a:extLst>
          </p:cNvPr>
          <p:cNvGraphicFramePr>
            <a:graphicFrameLocks noGrp="1"/>
          </p:cNvGraphicFramePr>
          <p:nvPr>
            <p:extLst>
              <p:ext uri="{D42A27DB-BD31-4B8C-83A1-F6EECF244321}">
                <p14:modId xmlns:p14="http://schemas.microsoft.com/office/powerpoint/2010/main" val="3494561245"/>
              </p:ext>
            </p:extLst>
          </p:nvPr>
        </p:nvGraphicFramePr>
        <p:xfrm>
          <a:off x="1334380" y="6338825"/>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60774441"/>
                    </a:ext>
                  </a:extLst>
                </a:gridCol>
                <a:gridCol w="2014940">
                  <a:extLst>
                    <a:ext uri="{9D8B030D-6E8A-4147-A177-3AD203B41FA5}">
                      <a16:colId xmlns:a16="http://schemas.microsoft.com/office/drawing/2014/main" val="298115700"/>
                    </a:ext>
                  </a:extLst>
                </a:gridCol>
                <a:gridCol w="1990774">
                  <a:extLst>
                    <a:ext uri="{9D8B030D-6E8A-4147-A177-3AD203B41FA5}">
                      <a16:colId xmlns:a16="http://schemas.microsoft.com/office/drawing/2014/main" val="2159308947"/>
                    </a:ext>
                  </a:extLst>
                </a:gridCol>
                <a:gridCol w="2002857">
                  <a:extLst>
                    <a:ext uri="{9D8B030D-6E8A-4147-A177-3AD203B41FA5}">
                      <a16:colId xmlns:a16="http://schemas.microsoft.com/office/drawing/2014/main" val="3143510263"/>
                    </a:ext>
                  </a:extLst>
                </a:gridCol>
                <a:gridCol w="2002857">
                  <a:extLst>
                    <a:ext uri="{9D8B030D-6E8A-4147-A177-3AD203B41FA5}">
                      <a16:colId xmlns:a16="http://schemas.microsoft.com/office/drawing/2014/main" val="8417270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384992340"/>
                  </a:ext>
                </a:extLst>
              </a:tr>
            </a:tbl>
          </a:graphicData>
        </a:graphic>
      </p:graphicFrame>
      <p:sp>
        <p:nvSpPr>
          <p:cNvPr id="11" name="Down Arrow 10">
            <a:extLst>
              <a:ext uri="{FF2B5EF4-FFF2-40B4-BE49-F238E27FC236}">
                <a16:creationId xmlns:a16="http://schemas.microsoft.com/office/drawing/2014/main" id="{B5804DF1-1DCF-E74C-992C-13D0A466EB62}"/>
              </a:ext>
            </a:extLst>
          </p:cNvPr>
          <p:cNvSpPr/>
          <p:nvPr/>
        </p:nvSpPr>
        <p:spPr>
          <a:xfrm>
            <a:off x="5307707" y="4750971"/>
            <a:ext cx="264251" cy="910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075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18C7927-BFD5-E545-A871-2AC8E56A57C0}"/>
              </a:ext>
            </a:extLst>
          </p:cNvPr>
          <p:cNvSpPr/>
          <p:nvPr/>
        </p:nvSpPr>
        <p:spPr>
          <a:xfrm>
            <a:off x="3894665" y="3867484"/>
            <a:ext cx="1219200" cy="11684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6" name="Straight Connector 5">
            <a:extLst>
              <a:ext uri="{FF2B5EF4-FFF2-40B4-BE49-F238E27FC236}">
                <a16:creationId xmlns:a16="http://schemas.microsoft.com/office/drawing/2014/main" id="{7A9667DF-558B-1640-A0E4-A07335D74465}"/>
              </a:ext>
            </a:extLst>
          </p:cNvPr>
          <p:cNvCxnSpPr/>
          <p:nvPr/>
        </p:nvCxnSpPr>
        <p:spPr>
          <a:xfrm>
            <a:off x="2556933" y="5294226"/>
            <a:ext cx="457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Down Arrow 6">
            <a:extLst>
              <a:ext uri="{FF2B5EF4-FFF2-40B4-BE49-F238E27FC236}">
                <a16:creationId xmlns:a16="http://schemas.microsoft.com/office/drawing/2014/main" id="{B5804DF1-1DCF-E74C-992C-13D0A466EB62}"/>
              </a:ext>
            </a:extLst>
          </p:cNvPr>
          <p:cNvSpPr/>
          <p:nvPr/>
        </p:nvSpPr>
        <p:spPr>
          <a:xfrm>
            <a:off x="5168005" y="3996185"/>
            <a:ext cx="264251" cy="910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0054375-3406-3648-8AAA-F3A5F738947D}"/>
              </a:ext>
            </a:extLst>
          </p:cNvPr>
          <p:cNvSpPr txBox="1"/>
          <p:nvPr/>
        </p:nvSpPr>
        <p:spPr>
          <a:xfrm>
            <a:off x="5113865" y="4822837"/>
            <a:ext cx="609602" cy="461665"/>
          </a:xfrm>
          <a:prstGeom prst="rect">
            <a:avLst/>
          </a:prstGeom>
          <a:noFill/>
        </p:spPr>
        <p:txBody>
          <a:bodyPr wrap="square" rtlCol="0">
            <a:spAutoFit/>
          </a:bodyPr>
          <a:lstStyle/>
          <a:p>
            <a:r>
              <a:rPr lang="en-US" sz="2400" dirty="0">
                <a:solidFill>
                  <a:schemeClr val="bg2"/>
                </a:solidFill>
              </a:rPr>
              <a:t>Fw</a:t>
            </a:r>
          </a:p>
        </p:txBody>
      </p:sp>
      <p:sp>
        <p:nvSpPr>
          <p:cNvPr id="3" name="Slide Number Placeholder 2">
            <a:extLst>
              <a:ext uri="{FF2B5EF4-FFF2-40B4-BE49-F238E27FC236}">
                <a16:creationId xmlns:a16="http://schemas.microsoft.com/office/drawing/2014/main" id="{34FE9E18-35FD-F047-BD9E-9653C599BE01}"/>
              </a:ext>
            </a:extLst>
          </p:cNvPr>
          <p:cNvSpPr>
            <a:spLocks noGrp="1"/>
          </p:cNvSpPr>
          <p:nvPr>
            <p:ph type="sldNum" sz="quarter" idx="12"/>
          </p:nvPr>
        </p:nvSpPr>
        <p:spPr/>
        <p:txBody>
          <a:bodyPr/>
          <a:lstStyle/>
          <a:p>
            <a:fld id="{AA20D318-2F9B-4945-8E5C-870A2842AC2C}" type="slidenum">
              <a:rPr lang="en-US" sz="1600" smtClean="0">
                <a:solidFill>
                  <a:schemeClr val="bg1"/>
                </a:solidFill>
              </a:rPr>
              <a:t>24</a:t>
            </a:fld>
            <a:endParaRPr lang="en-US" dirty="0">
              <a:solidFill>
                <a:schemeClr val="bg1"/>
              </a:solidFill>
            </a:endParaRPr>
          </a:p>
        </p:txBody>
      </p:sp>
      <p:graphicFrame>
        <p:nvGraphicFramePr>
          <p:cNvPr id="10" name="Table 9">
            <a:extLst>
              <a:ext uri="{FF2B5EF4-FFF2-40B4-BE49-F238E27FC236}">
                <a16:creationId xmlns:a16="http://schemas.microsoft.com/office/drawing/2014/main" id="{0298E1A2-898A-F44E-80B6-6023B1FCD715}"/>
              </a:ext>
            </a:extLst>
          </p:cNvPr>
          <p:cNvGraphicFramePr>
            <a:graphicFrameLocks noGrp="1"/>
          </p:cNvGraphicFramePr>
          <p:nvPr>
            <p:extLst>
              <p:ext uri="{D42A27DB-BD31-4B8C-83A1-F6EECF244321}">
                <p14:modId xmlns:p14="http://schemas.microsoft.com/office/powerpoint/2010/main" val="3789996396"/>
              </p:ext>
            </p:extLst>
          </p:nvPr>
        </p:nvGraphicFramePr>
        <p:xfrm>
          <a:off x="1371593" y="6356350"/>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60774441"/>
                    </a:ext>
                  </a:extLst>
                </a:gridCol>
                <a:gridCol w="2014940">
                  <a:extLst>
                    <a:ext uri="{9D8B030D-6E8A-4147-A177-3AD203B41FA5}">
                      <a16:colId xmlns:a16="http://schemas.microsoft.com/office/drawing/2014/main" val="298115700"/>
                    </a:ext>
                  </a:extLst>
                </a:gridCol>
                <a:gridCol w="1990774">
                  <a:extLst>
                    <a:ext uri="{9D8B030D-6E8A-4147-A177-3AD203B41FA5}">
                      <a16:colId xmlns:a16="http://schemas.microsoft.com/office/drawing/2014/main" val="2159308947"/>
                    </a:ext>
                  </a:extLst>
                </a:gridCol>
                <a:gridCol w="2002857">
                  <a:extLst>
                    <a:ext uri="{9D8B030D-6E8A-4147-A177-3AD203B41FA5}">
                      <a16:colId xmlns:a16="http://schemas.microsoft.com/office/drawing/2014/main" val="3143510263"/>
                    </a:ext>
                  </a:extLst>
                </a:gridCol>
                <a:gridCol w="2002857">
                  <a:extLst>
                    <a:ext uri="{9D8B030D-6E8A-4147-A177-3AD203B41FA5}">
                      <a16:colId xmlns:a16="http://schemas.microsoft.com/office/drawing/2014/main" val="8417270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384992340"/>
                  </a:ext>
                </a:extLst>
              </a:tr>
            </a:tbl>
          </a:graphicData>
        </a:graphic>
      </p:graphicFrame>
    </p:spTree>
    <p:extLst>
      <p:ext uri="{BB962C8B-B14F-4D97-AF65-F5344CB8AC3E}">
        <p14:creationId xmlns:p14="http://schemas.microsoft.com/office/powerpoint/2010/main" val="1703236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C41A5-67F6-3F48-890D-BB0EED2075F8}"/>
              </a:ext>
            </a:extLst>
          </p:cNvPr>
          <p:cNvSpPr>
            <a:spLocks noGrp="1"/>
          </p:cNvSpPr>
          <p:nvPr>
            <p:ph type="title"/>
          </p:nvPr>
        </p:nvSpPr>
        <p:spPr>
          <a:xfrm>
            <a:off x="838200" y="483658"/>
            <a:ext cx="10515600" cy="1325563"/>
          </a:xfrm>
        </p:spPr>
        <p:txBody>
          <a:bodyPr/>
          <a:lstStyle/>
          <a:p>
            <a:r>
              <a:rPr lang="en-US" dirty="0">
                <a:solidFill>
                  <a:schemeClr val="bg1"/>
                </a:solidFill>
              </a:rPr>
              <a:t>Finding the spring constant</a:t>
            </a:r>
          </a:p>
        </p:txBody>
      </p:sp>
      <p:sp>
        <p:nvSpPr>
          <p:cNvPr id="3" name="Content Placeholder 2">
            <a:extLst>
              <a:ext uri="{FF2B5EF4-FFF2-40B4-BE49-F238E27FC236}">
                <a16:creationId xmlns:a16="http://schemas.microsoft.com/office/drawing/2014/main" id="{2717C02C-9B4F-FC40-8032-258755B39D4D}"/>
              </a:ext>
            </a:extLst>
          </p:cNvPr>
          <p:cNvSpPr>
            <a:spLocks noGrp="1"/>
          </p:cNvSpPr>
          <p:nvPr>
            <p:ph idx="1"/>
          </p:nvPr>
        </p:nvSpPr>
        <p:spPr>
          <a:xfrm>
            <a:off x="838200" y="1845733"/>
            <a:ext cx="5664200" cy="4331230"/>
          </a:xfrm>
        </p:spPr>
        <p:txBody>
          <a:bodyPr/>
          <a:lstStyle/>
          <a:p>
            <a:r>
              <a:rPr lang="en-US" dirty="0">
                <a:solidFill>
                  <a:schemeClr val="bg1"/>
                </a:solidFill>
              </a:rPr>
              <a:t>Hooke’s Law – Hertz Adjustment</a:t>
            </a:r>
          </a:p>
          <a:p>
            <a:endParaRPr lang="en-US" dirty="0">
              <a:solidFill>
                <a:schemeClr val="bg1"/>
              </a:solidFill>
            </a:endParaRPr>
          </a:p>
          <a:p>
            <a:pPr marL="0" indent="0">
              <a:buNone/>
            </a:pPr>
            <a:endParaRPr lang="en-US" dirty="0">
              <a:solidFill>
                <a:schemeClr val="bg1"/>
              </a:solidFill>
            </a:endParaRPr>
          </a:p>
        </p:txBody>
      </p:sp>
      <p:sp>
        <p:nvSpPr>
          <p:cNvPr id="4" name="Slide Number Placeholder 3">
            <a:extLst>
              <a:ext uri="{FF2B5EF4-FFF2-40B4-BE49-F238E27FC236}">
                <a16:creationId xmlns:a16="http://schemas.microsoft.com/office/drawing/2014/main" id="{3A6D6156-11B1-EB47-ABE6-9E4279754235}"/>
              </a:ext>
            </a:extLst>
          </p:cNvPr>
          <p:cNvSpPr>
            <a:spLocks noGrp="1"/>
          </p:cNvSpPr>
          <p:nvPr>
            <p:ph type="sldNum" sz="quarter" idx="12"/>
          </p:nvPr>
        </p:nvSpPr>
        <p:spPr/>
        <p:txBody>
          <a:bodyPr/>
          <a:lstStyle/>
          <a:p>
            <a:fld id="{AA20D318-2F9B-4945-8E5C-870A2842AC2C}" type="slidenum">
              <a:rPr lang="en-US" sz="1600" smtClean="0">
                <a:solidFill>
                  <a:schemeClr val="bg1"/>
                </a:solidFill>
              </a:rPr>
              <a:t>25</a:t>
            </a:fld>
            <a:endParaRPr lang="en-US" dirty="0">
              <a:solidFill>
                <a:schemeClr val="bg1"/>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662B3F0-6D88-3D42-899A-AF466CCE63F8}"/>
                  </a:ext>
                </a:extLst>
              </p:cNvPr>
              <p:cNvSpPr txBox="1"/>
              <p:nvPr/>
            </p:nvSpPr>
            <p:spPr>
              <a:xfrm>
                <a:off x="357250" y="4685396"/>
                <a:ext cx="2633133" cy="11294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3600" b="0" i="1" smtClean="0">
                          <a:solidFill>
                            <a:schemeClr val="bg1"/>
                          </a:solidFill>
                          <a:latin typeface="Cambria Math" panose="02040503050406030204" pitchFamily="18" charset="0"/>
                        </a:rPr>
                        <m:t>𝑘</m:t>
                      </m:r>
                      <m:r>
                        <a:rPr lang="en-AU" sz="3600" b="0" i="1" smtClean="0">
                          <a:solidFill>
                            <a:schemeClr val="bg1"/>
                          </a:solidFill>
                          <a:latin typeface="Cambria Math" panose="02040503050406030204" pitchFamily="18" charset="0"/>
                        </a:rPr>
                        <m:t>=−</m:t>
                      </m:r>
                      <m:f>
                        <m:fPr>
                          <m:ctrlPr>
                            <a:rPr lang="en-AU" sz="3600" b="0" i="1" smtClean="0">
                              <a:solidFill>
                                <a:schemeClr val="bg1"/>
                              </a:solidFill>
                              <a:latin typeface="Cambria Math" panose="02040503050406030204" pitchFamily="18" charset="0"/>
                            </a:rPr>
                          </m:ctrlPr>
                        </m:fPr>
                        <m:num>
                          <m:r>
                            <a:rPr lang="en-AU" sz="3600" b="0" i="1" smtClean="0">
                              <a:solidFill>
                                <a:schemeClr val="bg1"/>
                              </a:solidFill>
                              <a:latin typeface="Cambria Math" panose="02040503050406030204" pitchFamily="18" charset="0"/>
                            </a:rPr>
                            <m:t>𝐹</m:t>
                          </m:r>
                        </m:num>
                        <m:den>
                          <m:r>
                            <a:rPr lang="en-AU" sz="3600" b="0" i="1" smtClean="0">
                              <a:solidFill>
                                <a:schemeClr val="bg1"/>
                              </a:solidFill>
                              <a:latin typeface="Cambria Math" panose="02040503050406030204" pitchFamily="18" charset="0"/>
                            </a:rPr>
                            <m:t>𝑥</m:t>
                          </m:r>
                        </m:den>
                      </m:f>
                    </m:oMath>
                  </m:oMathPara>
                </a14:m>
                <a:endParaRPr lang="en-US" sz="2800" dirty="0">
                  <a:solidFill>
                    <a:schemeClr val="bg1"/>
                  </a:solidFill>
                </a:endParaRPr>
              </a:p>
            </p:txBody>
          </p:sp>
        </mc:Choice>
        <mc:Fallback xmlns="">
          <p:sp>
            <p:nvSpPr>
              <p:cNvPr id="5" name="TextBox 4">
                <a:extLst>
                  <a:ext uri="{FF2B5EF4-FFF2-40B4-BE49-F238E27FC236}">
                    <a16:creationId xmlns:a16="http://schemas.microsoft.com/office/drawing/2014/main" id="{1662B3F0-6D88-3D42-899A-AF466CCE63F8}"/>
                  </a:ext>
                </a:extLst>
              </p:cNvPr>
              <p:cNvSpPr txBox="1">
                <a:spLocks noRot="1" noChangeAspect="1" noMove="1" noResize="1" noEditPoints="1" noAdjustHandles="1" noChangeArrowheads="1" noChangeShapeType="1" noTextEdit="1"/>
              </p:cNvSpPr>
              <p:nvPr/>
            </p:nvSpPr>
            <p:spPr>
              <a:xfrm>
                <a:off x="357250" y="4685396"/>
                <a:ext cx="2633133" cy="1129476"/>
              </a:xfrm>
              <a:prstGeom prst="rect">
                <a:avLst/>
              </a:prstGeom>
              <a:blipFill>
                <a:blip r:embed="rId3"/>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2D24B3C-8FBF-154E-A012-CD02B28DB845}"/>
                  </a:ext>
                </a:extLst>
              </p:cNvPr>
              <p:cNvSpPr txBox="1"/>
              <p:nvPr/>
            </p:nvSpPr>
            <p:spPr>
              <a:xfrm>
                <a:off x="364967" y="3904477"/>
                <a:ext cx="2633133"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3600" b="0" i="1" smtClean="0">
                          <a:solidFill>
                            <a:schemeClr val="bg1"/>
                          </a:solidFill>
                          <a:latin typeface="Cambria Math" panose="02040503050406030204" pitchFamily="18" charset="0"/>
                        </a:rPr>
                        <m:t>𝐹</m:t>
                      </m:r>
                      <m:r>
                        <a:rPr lang="en-AU" sz="3600" b="0" i="1" smtClean="0">
                          <a:solidFill>
                            <a:schemeClr val="bg1"/>
                          </a:solidFill>
                          <a:latin typeface="Cambria Math" panose="02040503050406030204" pitchFamily="18" charset="0"/>
                        </a:rPr>
                        <m:t>=−</m:t>
                      </m:r>
                      <m:r>
                        <a:rPr lang="en-AU" sz="3600" b="0" i="1" smtClean="0">
                          <a:solidFill>
                            <a:schemeClr val="bg1"/>
                          </a:solidFill>
                          <a:latin typeface="Cambria Math" panose="02040503050406030204" pitchFamily="18" charset="0"/>
                        </a:rPr>
                        <m:t>𝑘𝑥</m:t>
                      </m:r>
                    </m:oMath>
                  </m:oMathPara>
                </a14:m>
                <a:endParaRPr lang="en-US" sz="2800" dirty="0">
                  <a:solidFill>
                    <a:schemeClr val="bg1"/>
                  </a:solidFill>
                </a:endParaRPr>
              </a:p>
            </p:txBody>
          </p:sp>
        </mc:Choice>
        <mc:Fallback xmlns="">
          <p:sp>
            <p:nvSpPr>
              <p:cNvPr id="6" name="TextBox 5">
                <a:extLst>
                  <a:ext uri="{FF2B5EF4-FFF2-40B4-BE49-F238E27FC236}">
                    <a16:creationId xmlns:a16="http://schemas.microsoft.com/office/drawing/2014/main" id="{F2D24B3C-8FBF-154E-A012-CD02B28DB845}"/>
                  </a:ext>
                </a:extLst>
              </p:cNvPr>
              <p:cNvSpPr txBox="1">
                <a:spLocks noRot="1" noChangeAspect="1" noMove="1" noResize="1" noEditPoints="1" noAdjustHandles="1" noChangeArrowheads="1" noChangeShapeType="1" noTextEdit="1"/>
              </p:cNvSpPr>
              <p:nvPr/>
            </p:nvSpPr>
            <p:spPr>
              <a:xfrm>
                <a:off x="364967" y="3904477"/>
                <a:ext cx="2633133" cy="64633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BC04117-B2A7-9343-A3F1-D5DF042C828B}"/>
                  </a:ext>
                </a:extLst>
              </p:cNvPr>
              <p:cNvSpPr txBox="1"/>
              <p:nvPr/>
            </p:nvSpPr>
            <p:spPr>
              <a:xfrm>
                <a:off x="3883444" y="4550808"/>
                <a:ext cx="2633133" cy="14477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3600" b="0" i="1" smtClean="0">
                          <a:solidFill>
                            <a:schemeClr val="bg1"/>
                          </a:solidFill>
                          <a:latin typeface="Cambria Math" panose="02040503050406030204" pitchFamily="18" charset="0"/>
                        </a:rPr>
                        <m:t>𝑘</m:t>
                      </m:r>
                      <m:r>
                        <a:rPr lang="en-AU" sz="3600" b="0" i="1" smtClean="0">
                          <a:solidFill>
                            <a:schemeClr val="bg1"/>
                          </a:solidFill>
                          <a:latin typeface="Cambria Math" panose="02040503050406030204" pitchFamily="18" charset="0"/>
                        </a:rPr>
                        <m:t>=−</m:t>
                      </m:r>
                      <m:f>
                        <m:fPr>
                          <m:ctrlPr>
                            <a:rPr lang="en-AU" sz="3600" b="0" i="1" smtClean="0">
                              <a:solidFill>
                                <a:schemeClr val="bg1"/>
                              </a:solidFill>
                              <a:latin typeface="Cambria Math" panose="02040503050406030204" pitchFamily="18" charset="0"/>
                            </a:rPr>
                          </m:ctrlPr>
                        </m:fPr>
                        <m:num>
                          <m:r>
                            <a:rPr lang="en-AU" sz="3600" b="0" i="1" smtClean="0">
                              <a:solidFill>
                                <a:schemeClr val="bg1"/>
                              </a:solidFill>
                              <a:latin typeface="Cambria Math" panose="02040503050406030204" pitchFamily="18" charset="0"/>
                            </a:rPr>
                            <m:t>𝐹</m:t>
                          </m:r>
                        </m:num>
                        <m:den>
                          <m:sSup>
                            <m:sSupPr>
                              <m:ctrlPr>
                                <a:rPr lang="en-AU" sz="3600" b="0" i="1" smtClean="0">
                                  <a:solidFill>
                                    <a:schemeClr val="bg1"/>
                                  </a:solidFill>
                                  <a:latin typeface="Cambria Math" panose="02040503050406030204" pitchFamily="18" charset="0"/>
                                </a:rPr>
                              </m:ctrlPr>
                            </m:sSupPr>
                            <m:e>
                              <m:r>
                                <a:rPr lang="en-AU" sz="3600" b="0" i="1" smtClean="0">
                                  <a:solidFill>
                                    <a:schemeClr val="bg1"/>
                                  </a:solidFill>
                                  <a:latin typeface="Cambria Math" panose="02040503050406030204" pitchFamily="18" charset="0"/>
                                </a:rPr>
                                <m:t>𝑥</m:t>
                              </m:r>
                            </m:e>
                            <m:sup>
                              <m:r>
                                <a:rPr lang="en-AU" sz="3600" b="0" i="1" smtClean="0">
                                  <a:solidFill>
                                    <a:schemeClr val="bg1"/>
                                  </a:solidFill>
                                  <a:latin typeface="Cambria Math" panose="02040503050406030204" pitchFamily="18" charset="0"/>
                                </a:rPr>
                                <m:t>(</m:t>
                              </m:r>
                              <m:f>
                                <m:fPr>
                                  <m:ctrlPr>
                                    <a:rPr lang="en-AU" sz="3600" b="0" i="1" smtClean="0">
                                      <a:solidFill>
                                        <a:schemeClr val="bg1"/>
                                      </a:solidFill>
                                      <a:latin typeface="Cambria Math" panose="02040503050406030204" pitchFamily="18" charset="0"/>
                                    </a:rPr>
                                  </m:ctrlPr>
                                </m:fPr>
                                <m:num>
                                  <m:r>
                                    <a:rPr lang="en-AU" sz="3600" b="0" i="1" smtClean="0">
                                      <a:solidFill>
                                        <a:schemeClr val="bg1"/>
                                      </a:solidFill>
                                      <a:latin typeface="Cambria Math" panose="02040503050406030204" pitchFamily="18" charset="0"/>
                                    </a:rPr>
                                    <m:t>3</m:t>
                                  </m:r>
                                </m:num>
                                <m:den>
                                  <m:r>
                                    <a:rPr lang="en-AU" sz="3600" b="0" i="1" smtClean="0">
                                      <a:solidFill>
                                        <a:schemeClr val="bg1"/>
                                      </a:solidFill>
                                      <a:latin typeface="Cambria Math" panose="02040503050406030204" pitchFamily="18" charset="0"/>
                                    </a:rPr>
                                    <m:t>2</m:t>
                                  </m:r>
                                </m:den>
                              </m:f>
                              <m:r>
                                <a:rPr lang="en-AU" sz="3600" b="0" i="1" smtClean="0">
                                  <a:solidFill>
                                    <a:schemeClr val="bg1"/>
                                  </a:solidFill>
                                  <a:latin typeface="Cambria Math" panose="02040503050406030204" pitchFamily="18" charset="0"/>
                                </a:rPr>
                                <m:t>)</m:t>
                              </m:r>
                            </m:sup>
                          </m:sSup>
                        </m:den>
                      </m:f>
                    </m:oMath>
                  </m:oMathPara>
                </a14:m>
                <a:endParaRPr lang="en-US" sz="3600" dirty="0">
                  <a:solidFill>
                    <a:schemeClr val="bg1"/>
                  </a:solidFill>
                </a:endParaRPr>
              </a:p>
            </p:txBody>
          </p:sp>
        </mc:Choice>
        <mc:Fallback xmlns="">
          <p:sp>
            <p:nvSpPr>
              <p:cNvPr id="7" name="TextBox 6">
                <a:extLst>
                  <a:ext uri="{FF2B5EF4-FFF2-40B4-BE49-F238E27FC236}">
                    <a16:creationId xmlns:a16="http://schemas.microsoft.com/office/drawing/2014/main" id="{ABC04117-B2A7-9343-A3F1-D5DF042C828B}"/>
                  </a:ext>
                </a:extLst>
              </p:cNvPr>
              <p:cNvSpPr txBox="1">
                <a:spLocks noRot="1" noChangeAspect="1" noMove="1" noResize="1" noEditPoints="1" noAdjustHandles="1" noChangeArrowheads="1" noChangeShapeType="1" noTextEdit="1"/>
              </p:cNvSpPr>
              <p:nvPr/>
            </p:nvSpPr>
            <p:spPr>
              <a:xfrm>
                <a:off x="3883444" y="4550808"/>
                <a:ext cx="2633133" cy="144770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C0E605E-1308-F747-BA56-11D282FC08F5}"/>
                  </a:ext>
                </a:extLst>
              </p:cNvPr>
              <p:cNvSpPr txBox="1"/>
              <p:nvPr/>
            </p:nvSpPr>
            <p:spPr>
              <a:xfrm>
                <a:off x="4059459" y="3561930"/>
                <a:ext cx="2633133" cy="9255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3600" b="0" i="1" smtClean="0">
                          <a:solidFill>
                            <a:schemeClr val="bg1"/>
                          </a:solidFill>
                          <a:latin typeface="Cambria Math" panose="02040503050406030204" pitchFamily="18" charset="0"/>
                        </a:rPr>
                        <m:t>𝐹</m:t>
                      </m:r>
                      <m:r>
                        <a:rPr lang="en-AU" sz="3600" b="0" i="1" smtClean="0">
                          <a:solidFill>
                            <a:schemeClr val="bg1"/>
                          </a:solidFill>
                          <a:latin typeface="Cambria Math" panose="02040503050406030204" pitchFamily="18" charset="0"/>
                        </a:rPr>
                        <m:t>=−</m:t>
                      </m:r>
                      <m:r>
                        <a:rPr lang="en-AU" sz="3600" b="0" i="1" smtClean="0">
                          <a:solidFill>
                            <a:schemeClr val="bg1"/>
                          </a:solidFill>
                          <a:latin typeface="Cambria Math" panose="02040503050406030204" pitchFamily="18" charset="0"/>
                        </a:rPr>
                        <m:t>𝑘</m:t>
                      </m:r>
                      <m:sSup>
                        <m:sSupPr>
                          <m:ctrlPr>
                            <a:rPr lang="en-AU" sz="3600" b="0" i="1" smtClean="0">
                              <a:solidFill>
                                <a:schemeClr val="bg1"/>
                              </a:solidFill>
                              <a:latin typeface="Cambria Math" panose="02040503050406030204" pitchFamily="18" charset="0"/>
                            </a:rPr>
                          </m:ctrlPr>
                        </m:sSupPr>
                        <m:e>
                          <m:r>
                            <a:rPr lang="en-AU" sz="3600" b="0" i="1" smtClean="0">
                              <a:solidFill>
                                <a:schemeClr val="bg1"/>
                              </a:solidFill>
                              <a:latin typeface="Cambria Math" panose="02040503050406030204" pitchFamily="18" charset="0"/>
                            </a:rPr>
                            <m:t>𝑥</m:t>
                          </m:r>
                        </m:e>
                        <m:sup>
                          <m:r>
                            <a:rPr lang="en-AU" sz="3600" b="0" i="1" smtClean="0">
                              <a:solidFill>
                                <a:schemeClr val="bg1"/>
                              </a:solidFill>
                              <a:latin typeface="Cambria Math" panose="02040503050406030204" pitchFamily="18" charset="0"/>
                            </a:rPr>
                            <m:t>(</m:t>
                          </m:r>
                          <m:f>
                            <m:fPr>
                              <m:ctrlPr>
                                <a:rPr lang="en-AU" sz="3600" b="0" i="1" smtClean="0">
                                  <a:solidFill>
                                    <a:schemeClr val="bg1"/>
                                  </a:solidFill>
                                  <a:latin typeface="Cambria Math" panose="02040503050406030204" pitchFamily="18" charset="0"/>
                                </a:rPr>
                              </m:ctrlPr>
                            </m:fPr>
                            <m:num>
                              <m:r>
                                <a:rPr lang="en-AU" sz="3600" b="0" i="1" smtClean="0">
                                  <a:solidFill>
                                    <a:schemeClr val="bg1"/>
                                  </a:solidFill>
                                  <a:latin typeface="Cambria Math" panose="02040503050406030204" pitchFamily="18" charset="0"/>
                                </a:rPr>
                                <m:t>3</m:t>
                              </m:r>
                            </m:num>
                            <m:den>
                              <m:r>
                                <a:rPr lang="en-AU" sz="3600" b="0" i="1" smtClean="0">
                                  <a:solidFill>
                                    <a:schemeClr val="bg1"/>
                                  </a:solidFill>
                                  <a:latin typeface="Cambria Math" panose="02040503050406030204" pitchFamily="18" charset="0"/>
                                </a:rPr>
                                <m:t>2</m:t>
                              </m:r>
                            </m:den>
                          </m:f>
                          <m:r>
                            <a:rPr lang="en-AU" sz="3600" b="0" i="1" smtClean="0">
                              <a:solidFill>
                                <a:schemeClr val="bg1"/>
                              </a:solidFill>
                              <a:latin typeface="Cambria Math" panose="02040503050406030204" pitchFamily="18" charset="0"/>
                            </a:rPr>
                            <m:t>)</m:t>
                          </m:r>
                        </m:sup>
                      </m:sSup>
                    </m:oMath>
                  </m:oMathPara>
                </a14:m>
                <a:endParaRPr lang="en-US" sz="3600" dirty="0">
                  <a:solidFill>
                    <a:schemeClr val="bg1"/>
                  </a:solidFill>
                </a:endParaRPr>
              </a:p>
            </p:txBody>
          </p:sp>
        </mc:Choice>
        <mc:Fallback xmlns="">
          <p:sp>
            <p:nvSpPr>
              <p:cNvPr id="8" name="TextBox 7">
                <a:extLst>
                  <a:ext uri="{FF2B5EF4-FFF2-40B4-BE49-F238E27FC236}">
                    <a16:creationId xmlns:a16="http://schemas.microsoft.com/office/drawing/2014/main" id="{2C0E605E-1308-F747-BA56-11D282FC08F5}"/>
                  </a:ext>
                </a:extLst>
              </p:cNvPr>
              <p:cNvSpPr txBox="1">
                <a:spLocks noRot="1" noChangeAspect="1" noMove="1" noResize="1" noEditPoints="1" noAdjustHandles="1" noChangeArrowheads="1" noChangeShapeType="1" noTextEdit="1"/>
              </p:cNvSpPr>
              <p:nvPr/>
            </p:nvSpPr>
            <p:spPr>
              <a:xfrm>
                <a:off x="4059459" y="3561930"/>
                <a:ext cx="2633133" cy="925510"/>
              </a:xfrm>
              <a:prstGeom prst="rect">
                <a:avLst/>
              </a:prstGeom>
              <a:blipFill>
                <a:blip r:embed="rId6"/>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284765BA-0CFD-C04F-BD06-F6DD663945E3}"/>
              </a:ext>
            </a:extLst>
          </p:cNvPr>
          <p:cNvSpPr txBox="1"/>
          <p:nvPr/>
        </p:nvSpPr>
        <p:spPr>
          <a:xfrm>
            <a:off x="588124" y="2911420"/>
            <a:ext cx="2186817" cy="707886"/>
          </a:xfrm>
          <a:prstGeom prst="rect">
            <a:avLst/>
          </a:prstGeom>
          <a:noFill/>
        </p:spPr>
        <p:txBody>
          <a:bodyPr wrap="square" rtlCol="0">
            <a:spAutoFit/>
          </a:bodyPr>
          <a:lstStyle/>
          <a:p>
            <a:pPr algn="ctr"/>
            <a:r>
              <a:rPr lang="en-US" sz="4000" dirty="0">
                <a:solidFill>
                  <a:schemeClr val="bg1"/>
                </a:solidFill>
              </a:rPr>
              <a:t>Spring</a:t>
            </a:r>
            <a:r>
              <a:rPr lang="en-US" sz="2800" dirty="0">
                <a:solidFill>
                  <a:schemeClr val="bg1"/>
                </a:solidFill>
              </a:rPr>
              <a:t>:</a:t>
            </a:r>
          </a:p>
        </p:txBody>
      </p:sp>
      <p:sp>
        <p:nvSpPr>
          <p:cNvPr id="11" name="TextBox 10">
            <a:extLst>
              <a:ext uri="{FF2B5EF4-FFF2-40B4-BE49-F238E27FC236}">
                <a16:creationId xmlns:a16="http://schemas.microsoft.com/office/drawing/2014/main" id="{156ADF4C-1766-544D-8AAF-A0C4671D62BD}"/>
              </a:ext>
            </a:extLst>
          </p:cNvPr>
          <p:cNvSpPr txBox="1"/>
          <p:nvPr/>
        </p:nvSpPr>
        <p:spPr>
          <a:xfrm>
            <a:off x="4282616" y="2911420"/>
            <a:ext cx="2186817" cy="707886"/>
          </a:xfrm>
          <a:prstGeom prst="rect">
            <a:avLst/>
          </a:prstGeom>
          <a:noFill/>
        </p:spPr>
        <p:txBody>
          <a:bodyPr wrap="square" rtlCol="0">
            <a:spAutoFit/>
          </a:bodyPr>
          <a:lstStyle/>
          <a:p>
            <a:pPr algn="ctr"/>
            <a:r>
              <a:rPr lang="en-US" sz="4000" dirty="0">
                <a:solidFill>
                  <a:schemeClr val="bg1"/>
                </a:solidFill>
              </a:rPr>
              <a:t>Ball</a:t>
            </a:r>
            <a:r>
              <a:rPr lang="en-US" sz="2800" dirty="0">
                <a:solidFill>
                  <a:schemeClr val="bg1"/>
                </a:solidFill>
              </a:rPr>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15F3216-8192-A640-9A65-BE756B1A8050}"/>
                  </a:ext>
                </a:extLst>
              </p:cNvPr>
              <p:cNvSpPr txBox="1"/>
              <p:nvPr/>
            </p:nvSpPr>
            <p:spPr>
              <a:xfrm>
                <a:off x="7563759" y="1356464"/>
                <a:ext cx="4628241"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solidFill>
                            <a:schemeClr val="bg1"/>
                          </a:solidFill>
                          <a:latin typeface="Cambria Math" panose="02040503050406030204" pitchFamily="18" charset="0"/>
                        </a:rPr>
                        <m:t>𝐹</m:t>
                      </m:r>
                      <m:r>
                        <a:rPr lang="en-US" sz="2400" i="1" dirty="0" smtClean="0">
                          <a:solidFill>
                            <a:schemeClr val="bg1"/>
                          </a:solidFill>
                          <a:latin typeface="Cambria Math" panose="02040503050406030204" pitchFamily="18" charset="0"/>
                        </a:rPr>
                        <m:t> = </m:t>
                      </m:r>
                      <m:r>
                        <a:rPr lang="en-US" sz="2400" i="1" dirty="0" smtClean="0">
                          <a:solidFill>
                            <a:schemeClr val="bg1"/>
                          </a:solidFill>
                          <a:latin typeface="Cambria Math" panose="02040503050406030204" pitchFamily="18" charset="0"/>
                        </a:rPr>
                        <m:t>𝐹𝑜𝑟𝑐𝑒</m:t>
                      </m:r>
                    </m:oMath>
                  </m:oMathPara>
                </a14:m>
                <a:endParaRPr lang="en-US" sz="2400" dirty="0">
                  <a:solidFill>
                    <a:schemeClr val="bg1"/>
                  </a:solidFill>
                </a:endParaRPr>
              </a:p>
              <a:p>
                <a:pPr/>
                <a14:m>
                  <m:oMathPara xmlns:m="http://schemas.openxmlformats.org/officeDocument/2006/math">
                    <m:oMathParaPr>
                      <m:jc m:val="centerGroup"/>
                    </m:oMathParaPr>
                    <m:oMath xmlns:m="http://schemas.openxmlformats.org/officeDocument/2006/math">
                      <m:r>
                        <a:rPr lang="en-US" sz="2400" i="1" dirty="0" smtClean="0">
                          <a:solidFill>
                            <a:schemeClr val="bg1"/>
                          </a:solidFill>
                          <a:latin typeface="Cambria Math" panose="02040503050406030204" pitchFamily="18" charset="0"/>
                        </a:rPr>
                        <m:t>𝑘</m:t>
                      </m:r>
                      <m:r>
                        <a:rPr lang="en-US" sz="2400" i="1" dirty="0" smtClean="0">
                          <a:solidFill>
                            <a:schemeClr val="bg1"/>
                          </a:solidFill>
                          <a:latin typeface="Cambria Math" panose="02040503050406030204" pitchFamily="18" charset="0"/>
                        </a:rPr>
                        <m:t> =  </m:t>
                      </m:r>
                      <m:r>
                        <a:rPr lang="en-US" sz="2400" i="1" dirty="0" smtClean="0">
                          <a:solidFill>
                            <a:schemeClr val="bg1"/>
                          </a:solidFill>
                          <a:latin typeface="Cambria Math" panose="02040503050406030204" pitchFamily="18" charset="0"/>
                        </a:rPr>
                        <m:t>𝑆𝑝𝑟𝑖𝑛𝑔</m:t>
                      </m:r>
                      <m:r>
                        <a:rPr lang="en-US" sz="2400" i="1" dirty="0" smtClean="0">
                          <a:solidFill>
                            <a:schemeClr val="bg1"/>
                          </a:solidFill>
                          <a:latin typeface="Cambria Math" panose="02040503050406030204" pitchFamily="18" charset="0"/>
                        </a:rPr>
                        <m:t> </m:t>
                      </m:r>
                      <m:r>
                        <a:rPr lang="en-US" sz="2400" i="1" dirty="0" smtClean="0">
                          <a:solidFill>
                            <a:schemeClr val="bg1"/>
                          </a:solidFill>
                          <a:latin typeface="Cambria Math" panose="02040503050406030204" pitchFamily="18" charset="0"/>
                        </a:rPr>
                        <m:t>𝐶𝑜𝑛𝑠𝑡𝑎𝑛𝑡</m:t>
                      </m:r>
                    </m:oMath>
                  </m:oMathPara>
                </a14:m>
                <a:endParaRPr lang="en-US" sz="2400" dirty="0">
                  <a:solidFill>
                    <a:schemeClr val="bg1"/>
                  </a:solidFill>
                </a:endParaRPr>
              </a:p>
              <a:p>
                <a:pPr/>
                <a14:m>
                  <m:oMathPara xmlns:m="http://schemas.openxmlformats.org/officeDocument/2006/math">
                    <m:oMathParaPr>
                      <m:jc m:val="centerGroup"/>
                    </m:oMathParaPr>
                    <m:oMath xmlns:m="http://schemas.openxmlformats.org/officeDocument/2006/math">
                      <m:r>
                        <a:rPr lang="en-US" sz="2400" i="1" dirty="0" smtClean="0">
                          <a:solidFill>
                            <a:schemeClr val="bg1"/>
                          </a:solidFill>
                          <a:latin typeface="Cambria Math" panose="02040503050406030204" pitchFamily="18" charset="0"/>
                        </a:rPr>
                        <m:t>𝑥</m:t>
                      </m:r>
                      <m:r>
                        <a:rPr lang="en-US" sz="2400" i="1" dirty="0">
                          <a:solidFill>
                            <a:schemeClr val="bg1"/>
                          </a:solidFill>
                          <a:latin typeface="Cambria Math" panose="02040503050406030204" pitchFamily="18" charset="0"/>
                        </a:rPr>
                        <m:t> </m:t>
                      </m:r>
                      <m:r>
                        <a:rPr lang="en-US" sz="2400" i="1" dirty="0" smtClean="0">
                          <a:solidFill>
                            <a:schemeClr val="bg1"/>
                          </a:solidFill>
                          <a:latin typeface="Cambria Math" panose="02040503050406030204" pitchFamily="18" charset="0"/>
                        </a:rPr>
                        <m:t>=</m:t>
                      </m:r>
                      <m:r>
                        <a:rPr lang="en-US" sz="2400" i="1" dirty="0">
                          <a:solidFill>
                            <a:schemeClr val="bg1"/>
                          </a:solidFill>
                          <a:latin typeface="Cambria Math" panose="02040503050406030204" pitchFamily="18" charset="0"/>
                        </a:rPr>
                        <m:t> </m:t>
                      </m:r>
                      <m:r>
                        <a:rPr lang="en-US" sz="2400" i="1" dirty="0" smtClean="0">
                          <a:solidFill>
                            <a:schemeClr val="bg1"/>
                          </a:solidFill>
                          <a:latin typeface="Cambria Math" panose="02040503050406030204" pitchFamily="18" charset="0"/>
                        </a:rPr>
                        <m:t>𝐸𝑥𝑡𝑒𝑛𝑠𝑖𝑜𝑛</m:t>
                      </m:r>
                      <m:r>
                        <a:rPr lang="en-US" sz="2400" i="1" dirty="0" smtClean="0">
                          <a:solidFill>
                            <a:schemeClr val="bg1"/>
                          </a:solidFill>
                          <a:latin typeface="Cambria Math" panose="02040503050406030204" pitchFamily="18" charset="0"/>
                        </a:rPr>
                        <m:t> </m:t>
                      </m:r>
                      <m:r>
                        <a:rPr lang="en-US" sz="2400" i="1" dirty="0" smtClean="0">
                          <a:solidFill>
                            <a:schemeClr val="bg1"/>
                          </a:solidFill>
                          <a:latin typeface="Cambria Math" panose="02040503050406030204" pitchFamily="18" charset="0"/>
                        </a:rPr>
                        <m:t>𝑜𝑟</m:t>
                      </m:r>
                      <m:r>
                        <a:rPr lang="en-US" sz="2400" i="1" dirty="0">
                          <a:solidFill>
                            <a:schemeClr val="bg1"/>
                          </a:solidFill>
                          <a:latin typeface="Cambria Math" panose="02040503050406030204" pitchFamily="18" charset="0"/>
                        </a:rPr>
                        <m:t> </m:t>
                      </m:r>
                      <m:r>
                        <a:rPr lang="en-AU" sz="2400" b="0" i="1" dirty="0" smtClean="0">
                          <a:solidFill>
                            <a:schemeClr val="bg1"/>
                          </a:solidFill>
                          <a:latin typeface="Cambria Math" panose="02040503050406030204" pitchFamily="18" charset="0"/>
                        </a:rPr>
                        <m:t>𝐶</m:t>
                      </m:r>
                      <m:r>
                        <a:rPr lang="en-US" sz="2400" i="1" dirty="0" smtClean="0">
                          <a:solidFill>
                            <a:schemeClr val="bg1"/>
                          </a:solidFill>
                          <a:latin typeface="Cambria Math" panose="02040503050406030204" pitchFamily="18" charset="0"/>
                        </a:rPr>
                        <m:t>𝑜𝑚𝑝𝑟𝑒𝑠𝑠𝑖𝑜</m:t>
                      </m:r>
                      <m:r>
                        <a:rPr lang="en-US" sz="2400" i="1" dirty="0">
                          <a:solidFill>
                            <a:schemeClr val="bg1"/>
                          </a:solidFill>
                          <a:latin typeface="Cambria Math" panose="02040503050406030204" pitchFamily="18" charset="0"/>
                        </a:rPr>
                        <m:t>𝑛</m:t>
                      </m:r>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815F3216-8192-A640-9A65-BE756B1A8050}"/>
                  </a:ext>
                </a:extLst>
              </p:cNvPr>
              <p:cNvSpPr txBox="1">
                <a:spLocks noRot="1" noChangeAspect="1" noMove="1" noResize="1" noEditPoints="1" noAdjustHandles="1" noChangeArrowheads="1" noChangeShapeType="1" noTextEdit="1"/>
              </p:cNvSpPr>
              <p:nvPr/>
            </p:nvSpPr>
            <p:spPr>
              <a:xfrm>
                <a:off x="7563759" y="1356464"/>
                <a:ext cx="4628241" cy="1200329"/>
              </a:xfrm>
              <a:prstGeom prst="rect">
                <a:avLst/>
              </a:prstGeom>
              <a:blipFill>
                <a:blip r:embed="rId7"/>
                <a:stretch>
                  <a:fillRect b="-6316"/>
                </a:stretch>
              </a:blipFill>
            </p:spPr>
            <p:txBody>
              <a:bodyPr/>
              <a:lstStyle/>
              <a:p>
                <a:r>
                  <a:rPr lang="en-US">
                    <a:noFill/>
                  </a:rPr>
                  <a:t> </a:t>
                </a:r>
              </a:p>
            </p:txBody>
          </p:sp>
        </mc:Fallback>
      </mc:AlternateContent>
      <p:graphicFrame>
        <p:nvGraphicFramePr>
          <p:cNvPr id="12" name="Table 11">
            <a:extLst>
              <a:ext uri="{FF2B5EF4-FFF2-40B4-BE49-F238E27FC236}">
                <a16:creationId xmlns:a16="http://schemas.microsoft.com/office/drawing/2014/main" id="{B3F85388-F004-6547-830D-E38B7B70D727}"/>
              </a:ext>
            </a:extLst>
          </p:cNvPr>
          <p:cNvGraphicFramePr>
            <a:graphicFrameLocks noGrp="1"/>
          </p:cNvGraphicFramePr>
          <p:nvPr>
            <p:extLst>
              <p:ext uri="{D42A27DB-BD31-4B8C-83A1-F6EECF244321}">
                <p14:modId xmlns:p14="http://schemas.microsoft.com/office/powerpoint/2010/main" val="3730328583"/>
              </p:ext>
            </p:extLst>
          </p:nvPr>
        </p:nvGraphicFramePr>
        <p:xfrm>
          <a:off x="1371593" y="6311551"/>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60774441"/>
                    </a:ext>
                  </a:extLst>
                </a:gridCol>
                <a:gridCol w="2014940">
                  <a:extLst>
                    <a:ext uri="{9D8B030D-6E8A-4147-A177-3AD203B41FA5}">
                      <a16:colId xmlns:a16="http://schemas.microsoft.com/office/drawing/2014/main" val="298115700"/>
                    </a:ext>
                  </a:extLst>
                </a:gridCol>
                <a:gridCol w="1990774">
                  <a:extLst>
                    <a:ext uri="{9D8B030D-6E8A-4147-A177-3AD203B41FA5}">
                      <a16:colId xmlns:a16="http://schemas.microsoft.com/office/drawing/2014/main" val="2159308947"/>
                    </a:ext>
                  </a:extLst>
                </a:gridCol>
                <a:gridCol w="2002857">
                  <a:extLst>
                    <a:ext uri="{9D8B030D-6E8A-4147-A177-3AD203B41FA5}">
                      <a16:colId xmlns:a16="http://schemas.microsoft.com/office/drawing/2014/main" val="3143510263"/>
                    </a:ext>
                  </a:extLst>
                </a:gridCol>
                <a:gridCol w="2002857">
                  <a:extLst>
                    <a:ext uri="{9D8B030D-6E8A-4147-A177-3AD203B41FA5}">
                      <a16:colId xmlns:a16="http://schemas.microsoft.com/office/drawing/2014/main" val="8417270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384992340"/>
                  </a:ext>
                </a:extLst>
              </a:tr>
            </a:tbl>
          </a:graphicData>
        </a:graphic>
      </p:graphicFrame>
    </p:spTree>
    <p:extLst>
      <p:ext uri="{BB962C8B-B14F-4D97-AF65-F5344CB8AC3E}">
        <p14:creationId xmlns:p14="http://schemas.microsoft.com/office/powerpoint/2010/main" val="405237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CD1E05-8E70-C24F-8010-3D95DF04930F}"/>
              </a:ext>
            </a:extLst>
          </p:cNvPr>
          <p:cNvSpPr>
            <a:spLocks noGrp="1"/>
          </p:cNvSpPr>
          <p:nvPr>
            <p:ph type="sldNum" sz="quarter" idx="12"/>
          </p:nvPr>
        </p:nvSpPr>
        <p:spPr/>
        <p:txBody>
          <a:bodyPr/>
          <a:lstStyle/>
          <a:p>
            <a:fld id="{AA20D318-2F9B-4945-8E5C-870A2842AC2C}" type="slidenum">
              <a:rPr lang="en-US" sz="1600" smtClean="0">
                <a:solidFill>
                  <a:schemeClr val="bg1"/>
                </a:solidFill>
              </a:rPr>
              <a:t>26</a:t>
            </a:fld>
            <a:endParaRPr lang="en-US" sz="1600" dirty="0">
              <a:solidFill>
                <a:schemeClr val="bg1"/>
              </a:solidFill>
            </a:endParaRPr>
          </a:p>
        </p:txBody>
      </p:sp>
      <p:sp>
        <p:nvSpPr>
          <p:cNvPr id="3" name="Rectangle 2">
            <a:extLst>
              <a:ext uri="{FF2B5EF4-FFF2-40B4-BE49-F238E27FC236}">
                <a16:creationId xmlns:a16="http://schemas.microsoft.com/office/drawing/2014/main" id="{B8C522DC-D68C-D742-B348-7B17FC5F6EB1}"/>
              </a:ext>
            </a:extLst>
          </p:cNvPr>
          <p:cNvSpPr/>
          <p:nvPr/>
        </p:nvSpPr>
        <p:spPr>
          <a:xfrm>
            <a:off x="3386667" y="2218267"/>
            <a:ext cx="5223933" cy="389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9BDAF3F-2202-014B-A74E-D8605D038D66}"/>
              </a:ext>
            </a:extLst>
          </p:cNvPr>
          <p:cNvSpPr/>
          <p:nvPr/>
        </p:nvSpPr>
        <p:spPr>
          <a:xfrm>
            <a:off x="3386667" y="3880908"/>
            <a:ext cx="5223933" cy="389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016DB50B-7C4A-D042-BBCD-F274818B0129}"/>
              </a:ext>
            </a:extLst>
          </p:cNvPr>
          <p:cNvCxnSpPr/>
          <p:nvPr/>
        </p:nvCxnSpPr>
        <p:spPr>
          <a:xfrm>
            <a:off x="3742267" y="1896533"/>
            <a:ext cx="0" cy="237384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FB44516-3AAE-8A42-A80B-EF9DF315D9F8}"/>
              </a:ext>
            </a:extLst>
          </p:cNvPr>
          <p:cNvCxnSpPr/>
          <p:nvPr/>
        </p:nvCxnSpPr>
        <p:spPr>
          <a:xfrm>
            <a:off x="8280401" y="1896532"/>
            <a:ext cx="0" cy="237384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D2A7B0B-6A17-7643-98B4-2101B0E5D47A}"/>
              </a:ext>
            </a:extLst>
          </p:cNvPr>
          <p:cNvSpPr/>
          <p:nvPr/>
        </p:nvSpPr>
        <p:spPr>
          <a:xfrm>
            <a:off x="5359401" y="2607733"/>
            <a:ext cx="1303866" cy="127317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2CA19AE-487C-8444-9A1C-B20CBC4B1C1B}"/>
              </a:ext>
            </a:extLst>
          </p:cNvPr>
          <p:cNvSpPr txBox="1"/>
          <p:nvPr/>
        </p:nvSpPr>
        <p:spPr>
          <a:xfrm>
            <a:off x="8440479" y="3013488"/>
            <a:ext cx="1745512" cy="461665"/>
          </a:xfrm>
          <a:prstGeom prst="rect">
            <a:avLst/>
          </a:prstGeom>
          <a:noFill/>
        </p:spPr>
        <p:txBody>
          <a:bodyPr wrap="square" rtlCol="0">
            <a:spAutoFit/>
          </a:bodyPr>
          <a:lstStyle/>
          <a:p>
            <a:r>
              <a:rPr lang="en-US" sz="2400" dirty="0">
                <a:solidFill>
                  <a:schemeClr val="bg1"/>
                </a:solidFill>
              </a:rPr>
              <a:t>5cm</a:t>
            </a:r>
            <a:endParaRPr lang="en-US" dirty="0">
              <a:solidFill>
                <a:schemeClr val="bg1"/>
              </a:solidFill>
            </a:endParaRPr>
          </a:p>
        </p:txBody>
      </p:sp>
      <p:sp>
        <p:nvSpPr>
          <p:cNvPr id="9" name="TextBox 8">
            <a:extLst>
              <a:ext uri="{FF2B5EF4-FFF2-40B4-BE49-F238E27FC236}">
                <a16:creationId xmlns:a16="http://schemas.microsoft.com/office/drawing/2014/main" id="{99788080-F9DD-6743-8A1C-4875923B40DA}"/>
              </a:ext>
            </a:extLst>
          </p:cNvPr>
          <p:cNvSpPr txBox="1"/>
          <p:nvPr/>
        </p:nvSpPr>
        <p:spPr>
          <a:xfrm>
            <a:off x="3042684" y="3013488"/>
            <a:ext cx="1745512" cy="461665"/>
          </a:xfrm>
          <a:prstGeom prst="rect">
            <a:avLst/>
          </a:prstGeom>
          <a:noFill/>
        </p:spPr>
        <p:txBody>
          <a:bodyPr wrap="square" rtlCol="0">
            <a:spAutoFit/>
          </a:bodyPr>
          <a:lstStyle/>
          <a:p>
            <a:r>
              <a:rPr lang="en-US" sz="2400" dirty="0">
                <a:solidFill>
                  <a:schemeClr val="bg1"/>
                </a:solidFill>
              </a:rPr>
              <a:t>5cm</a:t>
            </a:r>
            <a:endParaRPr lang="en-US" dirty="0">
              <a:solidFill>
                <a:schemeClr val="bg1"/>
              </a:solidFill>
            </a:endParaRPr>
          </a:p>
        </p:txBody>
      </p:sp>
      <p:graphicFrame>
        <p:nvGraphicFramePr>
          <p:cNvPr id="10" name="Table 9">
            <a:extLst>
              <a:ext uri="{FF2B5EF4-FFF2-40B4-BE49-F238E27FC236}">
                <a16:creationId xmlns:a16="http://schemas.microsoft.com/office/drawing/2014/main" id="{859B94CF-FC01-B54D-ABB3-1A8A6E2AE30C}"/>
              </a:ext>
            </a:extLst>
          </p:cNvPr>
          <p:cNvGraphicFramePr>
            <a:graphicFrameLocks noGrp="1"/>
          </p:cNvGraphicFramePr>
          <p:nvPr>
            <p:extLst>
              <p:ext uri="{D42A27DB-BD31-4B8C-83A1-F6EECF244321}">
                <p14:modId xmlns:p14="http://schemas.microsoft.com/office/powerpoint/2010/main" val="3149644079"/>
              </p:ext>
            </p:extLst>
          </p:nvPr>
        </p:nvGraphicFramePr>
        <p:xfrm>
          <a:off x="1274226" y="6350635"/>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60774441"/>
                    </a:ext>
                  </a:extLst>
                </a:gridCol>
                <a:gridCol w="2014940">
                  <a:extLst>
                    <a:ext uri="{9D8B030D-6E8A-4147-A177-3AD203B41FA5}">
                      <a16:colId xmlns:a16="http://schemas.microsoft.com/office/drawing/2014/main" val="298115700"/>
                    </a:ext>
                  </a:extLst>
                </a:gridCol>
                <a:gridCol w="1990774">
                  <a:extLst>
                    <a:ext uri="{9D8B030D-6E8A-4147-A177-3AD203B41FA5}">
                      <a16:colId xmlns:a16="http://schemas.microsoft.com/office/drawing/2014/main" val="2159308947"/>
                    </a:ext>
                  </a:extLst>
                </a:gridCol>
                <a:gridCol w="2002857">
                  <a:extLst>
                    <a:ext uri="{9D8B030D-6E8A-4147-A177-3AD203B41FA5}">
                      <a16:colId xmlns:a16="http://schemas.microsoft.com/office/drawing/2014/main" val="3143510263"/>
                    </a:ext>
                  </a:extLst>
                </a:gridCol>
                <a:gridCol w="2002857">
                  <a:extLst>
                    <a:ext uri="{9D8B030D-6E8A-4147-A177-3AD203B41FA5}">
                      <a16:colId xmlns:a16="http://schemas.microsoft.com/office/drawing/2014/main" val="8417270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384992340"/>
                  </a:ext>
                </a:extLst>
              </a:tr>
            </a:tbl>
          </a:graphicData>
        </a:graphic>
      </p:graphicFrame>
    </p:spTree>
    <p:extLst>
      <p:ext uri="{BB962C8B-B14F-4D97-AF65-F5344CB8AC3E}">
        <p14:creationId xmlns:p14="http://schemas.microsoft.com/office/powerpoint/2010/main" val="2726718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CD1E05-8E70-C24F-8010-3D95DF04930F}"/>
              </a:ext>
            </a:extLst>
          </p:cNvPr>
          <p:cNvSpPr>
            <a:spLocks noGrp="1"/>
          </p:cNvSpPr>
          <p:nvPr>
            <p:ph type="sldNum" sz="quarter" idx="12"/>
          </p:nvPr>
        </p:nvSpPr>
        <p:spPr/>
        <p:txBody>
          <a:bodyPr/>
          <a:lstStyle/>
          <a:p>
            <a:fld id="{AA20D318-2F9B-4945-8E5C-870A2842AC2C}" type="slidenum">
              <a:rPr lang="en-US" sz="1600" smtClean="0">
                <a:solidFill>
                  <a:schemeClr val="bg1"/>
                </a:solidFill>
              </a:rPr>
              <a:t>27</a:t>
            </a:fld>
            <a:endParaRPr lang="en-US" dirty="0">
              <a:solidFill>
                <a:schemeClr val="bg1"/>
              </a:solidFill>
            </a:endParaRPr>
          </a:p>
        </p:txBody>
      </p:sp>
      <p:sp>
        <p:nvSpPr>
          <p:cNvPr id="3" name="Rectangle 2">
            <a:extLst>
              <a:ext uri="{FF2B5EF4-FFF2-40B4-BE49-F238E27FC236}">
                <a16:creationId xmlns:a16="http://schemas.microsoft.com/office/drawing/2014/main" id="{B8C522DC-D68C-D742-B348-7B17FC5F6EB1}"/>
              </a:ext>
            </a:extLst>
          </p:cNvPr>
          <p:cNvSpPr/>
          <p:nvPr/>
        </p:nvSpPr>
        <p:spPr>
          <a:xfrm>
            <a:off x="3386667" y="2370666"/>
            <a:ext cx="5223933" cy="389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9BDAF3F-2202-014B-A74E-D8605D038D66}"/>
              </a:ext>
            </a:extLst>
          </p:cNvPr>
          <p:cNvSpPr/>
          <p:nvPr/>
        </p:nvSpPr>
        <p:spPr>
          <a:xfrm>
            <a:off x="3386667" y="3880908"/>
            <a:ext cx="5223933" cy="389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016DB50B-7C4A-D042-BBCD-F274818B0129}"/>
              </a:ext>
            </a:extLst>
          </p:cNvPr>
          <p:cNvCxnSpPr/>
          <p:nvPr/>
        </p:nvCxnSpPr>
        <p:spPr>
          <a:xfrm>
            <a:off x="3742267" y="1896533"/>
            <a:ext cx="0" cy="237384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FB44516-3AAE-8A42-A80B-EF9DF315D9F8}"/>
              </a:ext>
            </a:extLst>
          </p:cNvPr>
          <p:cNvCxnSpPr/>
          <p:nvPr/>
        </p:nvCxnSpPr>
        <p:spPr>
          <a:xfrm>
            <a:off x="8280401" y="1896532"/>
            <a:ext cx="0" cy="237384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D2A7B0B-6A17-7643-98B4-2101B0E5D47A}"/>
              </a:ext>
            </a:extLst>
          </p:cNvPr>
          <p:cNvSpPr/>
          <p:nvPr/>
        </p:nvSpPr>
        <p:spPr>
          <a:xfrm>
            <a:off x="5359401" y="2760133"/>
            <a:ext cx="1303866" cy="112077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E0EA1C3-7CB6-C844-9470-0E3A0048C819}"/>
              </a:ext>
            </a:extLst>
          </p:cNvPr>
          <p:cNvSpPr/>
          <p:nvPr/>
        </p:nvSpPr>
        <p:spPr>
          <a:xfrm>
            <a:off x="5308601" y="1439332"/>
            <a:ext cx="135466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3B722C9-4497-8949-9D25-6CEF718516A9}"/>
              </a:ext>
            </a:extLst>
          </p:cNvPr>
          <p:cNvSpPr txBox="1"/>
          <p:nvPr/>
        </p:nvSpPr>
        <p:spPr>
          <a:xfrm>
            <a:off x="5689600" y="1750367"/>
            <a:ext cx="677333" cy="461665"/>
          </a:xfrm>
          <a:prstGeom prst="rect">
            <a:avLst/>
          </a:prstGeom>
          <a:noFill/>
        </p:spPr>
        <p:txBody>
          <a:bodyPr wrap="square" rtlCol="0">
            <a:spAutoFit/>
          </a:bodyPr>
          <a:lstStyle/>
          <a:p>
            <a:r>
              <a:rPr lang="en-US" sz="2400" dirty="0"/>
              <a:t>1kg</a:t>
            </a:r>
          </a:p>
        </p:txBody>
      </p:sp>
      <p:sp>
        <p:nvSpPr>
          <p:cNvPr id="10" name="TextBox 9">
            <a:extLst>
              <a:ext uri="{FF2B5EF4-FFF2-40B4-BE49-F238E27FC236}">
                <a16:creationId xmlns:a16="http://schemas.microsoft.com/office/drawing/2014/main" id="{EC2E955E-0B6B-B74D-A7B7-5FDDA7A00B22}"/>
              </a:ext>
            </a:extLst>
          </p:cNvPr>
          <p:cNvSpPr txBox="1"/>
          <p:nvPr/>
        </p:nvSpPr>
        <p:spPr>
          <a:xfrm>
            <a:off x="8440479" y="3095923"/>
            <a:ext cx="1745512" cy="461665"/>
          </a:xfrm>
          <a:prstGeom prst="rect">
            <a:avLst/>
          </a:prstGeom>
          <a:noFill/>
        </p:spPr>
        <p:txBody>
          <a:bodyPr wrap="square" rtlCol="0">
            <a:spAutoFit/>
          </a:bodyPr>
          <a:lstStyle/>
          <a:p>
            <a:r>
              <a:rPr lang="en-US" sz="2400" dirty="0">
                <a:solidFill>
                  <a:schemeClr val="bg1"/>
                </a:solidFill>
              </a:rPr>
              <a:t>4cm</a:t>
            </a:r>
            <a:endParaRPr lang="en-US" dirty="0">
              <a:solidFill>
                <a:schemeClr val="bg1"/>
              </a:solidFill>
            </a:endParaRPr>
          </a:p>
        </p:txBody>
      </p:sp>
      <p:sp>
        <p:nvSpPr>
          <p:cNvPr id="11" name="TextBox 10">
            <a:extLst>
              <a:ext uri="{FF2B5EF4-FFF2-40B4-BE49-F238E27FC236}">
                <a16:creationId xmlns:a16="http://schemas.microsoft.com/office/drawing/2014/main" id="{6A3267D0-AE08-C542-8D46-6CBF255D094C}"/>
              </a:ext>
            </a:extLst>
          </p:cNvPr>
          <p:cNvSpPr txBox="1"/>
          <p:nvPr/>
        </p:nvSpPr>
        <p:spPr>
          <a:xfrm>
            <a:off x="2869511" y="3083452"/>
            <a:ext cx="1745512" cy="461665"/>
          </a:xfrm>
          <a:prstGeom prst="rect">
            <a:avLst/>
          </a:prstGeom>
          <a:noFill/>
        </p:spPr>
        <p:txBody>
          <a:bodyPr wrap="square" rtlCol="0">
            <a:spAutoFit/>
          </a:bodyPr>
          <a:lstStyle/>
          <a:p>
            <a:r>
              <a:rPr lang="en-US" sz="2400" dirty="0">
                <a:solidFill>
                  <a:schemeClr val="bg1"/>
                </a:solidFill>
              </a:rPr>
              <a:t>4cm</a:t>
            </a:r>
            <a:endParaRPr lang="en-US" dirty="0">
              <a:solidFill>
                <a:schemeClr val="bg1"/>
              </a:solidFill>
            </a:endParaRPr>
          </a:p>
        </p:txBody>
      </p:sp>
      <p:graphicFrame>
        <p:nvGraphicFramePr>
          <p:cNvPr id="12" name="Table 11">
            <a:extLst>
              <a:ext uri="{FF2B5EF4-FFF2-40B4-BE49-F238E27FC236}">
                <a16:creationId xmlns:a16="http://schemas.microsoft.com/office/drawing/2014/main" id="{B02F6C4F-71E2-554E-BF30-E9DB0D8285E0}"/>
              </a:ext>
            </a:extLst>
          </p:cNvPr>
          <p:cNvGraphicFramePr>
            <a:graphicFrameLocks noGrp="1"/>
          </p:cNvGraphicFramePr>
          <p:nvPr>
            <p:extLst>
              <p:ext uri="{D42A27DB-BD31-4B8C-83A1-F6EECF244321}">
                <p14:modId xmlns:p14="http://schemas.microsoft.com/office/powerpoint/2010/main" val="3278408331"/>
              </p:ext>
            </p:extLst>
          </p:nvPr>
        </p:nvGraphicFramePr>
        <p:xfrm>
          <a:off x="1261527" y="6308830"/>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60774441"/>
                    </a:ext>
                  </a:extLst>
                </a:gridCol>
                <a:gridCol w="2014940">
                  <a:extLst>
                    <a:ext uri="{9D8B030D-6E8A-4147-A177-3AD203B41FA5}">
                      <a16:colId xmlns:a16="http://schemas.microsoft.com/office/drawing/2014/main" val="298115700"/>
                    </a:ext>
                  </a:extLst>
                </a:gridCol>
                <a:gridCol w="1990774">
                  <a:extLst>
                    <a:ext uri="{9D8B030D-6E8A-4147-A177-3AD203B41FA5}">
                      <a16:colId xmlns:a16="http://schemas.microsoft.com/office/drawing/2014/main" val="2159308947"/>
                    </a:ext>
                  </a:extLst>
                </a:gridCol>
                <a:gridCol w="2002857">
                  <a:extLst>
                    <a:ext uri="{9D8B030D-6E8A-4147-A177-3AD203B41FA5}">
                      <a16:colId xmlns:a16="http://schemas.microsoft.com/office/drawing/2014/main" val="3143510263"/>
                    </a:ext>
                  </a:extLst>
                </a:gridCol>
                <a:gridCol w="2002857">
                  <a:extLst>
                    <a:ext uri="{9D8B030D-6E8A-4147-A177-3AD203B41FA5}">
                      <a16:colId xmlns:a16="http://schemas.microsoft.com/office/drawing/2014/main" val="8417270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384992340"/>
                  </a:ext>
                </a:extLst>
              </a:tr>
            </a:tbl>
          </a:graphicData>
        </a:graphic>
      </p:graphicFrame>
    </p:spTree>
    <p:extLst>
      <p:ext uri="{BB962C8B-B14F-4D97-AF65-F5344CB8AC3E}">
        <p14:creationId xmlns:p14="http://schemas.microsoft.com/office/powerpoint/2010/main" val="1363939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CD1E05-8E70-C24F-8010-3D95DF04930F}"/>
              </a:ext>
            </a:extLst>
          </p:cNvPr>
          <p:cNvSpPr>
            <a:spLocks noGrp="1"/>
          </p:cNvSpPr>
          <p:nvPr>
            <p:ph type="sldNum" sz="quarter" idx="12"/>
          </p:nvPr>
        </p:nvSpPr>
        <p:spPr/>
        <p:txBody>
          <a:bodyPr/>
          <a:lstStyle/>
          <a:p>
            <a:fld id="{AA20D318-2F9B-4945-8E5C-870A2842AC2C}" type="slidenum">
              <a:rPr lang="en-US" sz="1600" smtClean="0">
                <a:solidFill>
                  <a:schemeClr val="bg1"/>
                </a:solidFill>
              </a:rPr>
              <a:t>28</a:t>
            </a:fld>
            <a:endParaRPr lang="en-US" dirty="0">
              <a:solidFill>
                <a:schemeClr val="bg1"/>
              </a:solidFill>
            </a:endParaRPr>
          </a:p>
        </p:txBody>
      </p:sp>
      <p:sp>
        <p:nvSpPr>
          <p:cNvPr id="3" name="Rectangle 2">
            <a:extLst>
              <a:ext uri="{FF2B5EF4-FFF2-40B4-BE49-F238E27FC236}">
                <a16:creationId xmlns:a16="http://schemas.microsoft.com/office/drawing/2014/main" id="{B8C522DC-D68C-D742-B348-7B17FC5F6EB1}"/>
              </a:ext>
            </a:extLst>
          </p:cNvPr>
          <p:cNvSpPr/>
          <p:nvPr/>
        </p:nvSpPr>
        <p:spPr>
          <a:xfrm>
            <a:off x="3386667" y="2556933"/>
            <a:ext cx="5223933" cy="389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9BDAF3F-2202-014B-A74E-D8605D038D66}"/>
              </a:ext>
            </a:extLst>
          </p:cNvPr>
          <p:cNvSpPr/>
          <p:nvPr/>
        </p:nvSpPr>
        <p:spPr>
          <a:xfrm>
            <a:off x="3386667" y="3880908"/>
            <a:ext cx="5223933" cy="389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016DB50B-7C4A-D042-BBCD-F274818B0129}"/>
              </a:ext>
            </a:extLst>
          </p:cNvPr>
          <p:cNvCxnSpPr/>
          <p:nvPr/>
        </p:nvCxnSpPr>
        <p:spPr>
          <a:xfrm>
            <a:off x="3742267" y="1896533"/>
            <a:ext cx="0" cy="237384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FB44516-3AAE-8A42-A80B-EF9DF315D9F8}"/>
              </a:ext>
            </a:extLst>
          </p:cNvPr>
          <p:cNvCxnSpPr/>
          <p:nvPr/>
        </p:nvCxnSpPr>
        <p:spPr>
          <a:xfrm>
            <a:off x="8280401" y="1896532"/>
            <a:ext cx="0" cy="237384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D2A7B0B-6A17-7643-98B4-2101B0E5D47A}"/>
              </a:ext>
            </a:extLst>
          </p:cNvPr>
          <p:cNvSpPr/>
          <p:nvPr/>
        </p:nvSpPr>
        <p:spPr>
          <a:xfrm>
            <a:off x="5359401" y="2946400"/>
            <a:ext cx="1303866" cy="9345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E0EA1C3-7CB6-C844-9470-0E3A0048C819}"/>
              </a:ext>
            </a:extLst>
          </p:cNvPr>
          <p:cNvSpPr/>
          <p:nvPr/>
        </p:nvSpPr>
        <p:spPr>
          <a:xfrm>
            <a:off x="5308601" y="1622424"/>
            <a:ext cx="135466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3B722C9-4497-8949-9D25-6CEF718516A9}"/>
              </a:ext>
            </a:extLst>
          </p:cNvPr>
          <p:cNvSpPr txBox="1"/>
          <p:nvPr/>
        </p:nvSpPr>
        <p:spPr>
          <a:xfrm>
            <a:off x="5672667" y="1854380"/>
            <a:ext cx="677333" cy="461665"/>
          </a:xfrm>
          <a:prstGeom prst="rect">
            <a:avLst/>
          </a:prstGeom>
          <a:noFill/>
        </p:spPr>
        <p:txBody>
          <a:bodyPr wrap="square" rtlCol="0">
            <a:spAutoFit/>
          </a:bodyPr>
          <a:lstStyle/>
          <a:p>
            <a:r>
              <a:rPr lang="en-US" sz="2400" dirty="0"/>
              <a:t>1kg</a:t>
            </a:r>
          </a:p>
        </p:txBody>
      </p:sp>
      <p:sp>
        <p:nvSpPr>
          <p:cNvPr id="10" name="Rectangle 9">
            <a:extLst>
              <a:ext uri="{FF2B5EF4-FFF2-40B4-BE49-F238E27FC236}">
                <a16:creationId xmlns:a16="http://schemas.microsoft.com/office/drawing/2014/main" id="{05F540C8-15AB-AB4F-81EE-2833D58171FB}"/>
              </a:ext>
            </a:extLst>
          </p:cNvPr>
          <p:cNvSpPr/>
          <p:nvPr/>
        </p:nvSpPr>
        <p:spPr>
          <a:xfrm>
            <a:off x="5308601" y="687915"/>
            <a:ext cx="135466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3B04C54-3128-C643-BD11-EF20B1EB9B79}"/>
              </a:ext>
            </a:extLst>
          </p:cNvPr>
          <p:cNvSpPr txBox="1"/>
          <p:nvPr/>
        </p:nvSpPr>
        <p:spPr>
          <a:xfrm>
            <a:off x="5672667" y="909818"/>
            <a:ext cx="677333" cy="461665"/>
          </a:xfrm>
          <a:prstGeom prst="rect">
            <a:avLst/>
          </a:prstGeom>
          <a:noFill/>
        </p:spPr>
        <p:txBody>
          <a:bodyPr wrap="square" rtlCol="0">
            <a:spAutoFit/>
          </a:bodyPr>
          <a:lstStyle/>
          <a:p>
            <a:r>
              <a:rPr lang="en-US" sz="2400" dirty="0"/>
              <a:t>1kg</a:t>
            </a:r>
          </a:p>
        </p:txBody>
      </p:sp>
      <p:sp>
        <p:nvSpPr>
          <p:cNvPr id="12" name="TextBox 11">
            <a:extLst>
              <a:ext uri="{FF2B5EF4-FFF2-40B4-BE49-F238E27FC236}">
                <a16:creationId xmlns:a16="http://schemas.microsoft.com/office/drawing/2014/main" id="{9C32F222-5882-1D43-8878-0327CCCF097C}"/>
              </a:ext>
            </a:extLst>
          </p:cNvPr>
          <p:cNvSpPr txBox="1"/>
          <p:nvPr/>
        </p:nvSpPr>
        <p:spPr>
          <a:xfrm>
            <a:off x="8461744" y="3182821"/>
            <a:ext cx="1745512" cy="461665"/>
          </a:xfrm>
          <a:prstGeom prst="rect">
            <a:avLst/>
          </a:prstGeom>
          <a:noFill/>
        </p:spPr>
        <p:txBody>
          <a:bodyPr wrap="square" rtlCol="0">
            <a:spAutoFit/>
          </a:bodyPr>
          <a:lstStyle/>
          <a:p>
            <a:r>
              <a:rPr lang="en-US" sz="2400" dirty="0">
                <a:solidFill>
                  <a:schemeClr val="bg1"/>
                </a:solidFill>
              </a:rPr>
              <a:t>3cm</a:t>
            </a:r>
            <a:endParaRPr lang="en-US" dirty="0">
              <a:solidFill>
                <a:schemeClr val="bg1"/>
              </a:solidFill>
            </a:endParaRPr>
          </a:p>
        </p:txBody>
      </p:sp>
      <p:sp>
        <p:nvSpPr>
          <p:cNvPr id="13" name="TextBox 12">
            <a:extLst>
              <a:ext uri="{FF2B5EF4-FFF2-40B4-BE49-F238E27FC236}">
                <a16:creationId xmlns:a16="http://schemas.microsoft.com/office/drawing/2014/main" id="{3B35CF6F-4E8E-8A47-98A1-F66AD4854102}"/>
              </a:ext>
            </a:extLst>
          </p:cNvPr>
          <p:cNvSpPr txBox="1"/>
          <p:nvPr/>
        </p:nvSpPr>
        <p:spPr>
          <a:xfrm>
            <a:off x="2869511" y="3182821"/>
            <a:ext cx="1745512" cy="461665"/>
          </a:xfrm>
          <a:prstGeom prst="rect">
            <a:avLst/>
          </a:prstGeom>
          <a:noFill/>
        </p:spPr>
        <p:txBody>
          <a:bodyPr wrap="square" rtlCol="0">
            <a:spAutoFit/>
          </a:bodyPr>
          <a:lstStyle/>
          <a:p>
            <a:r>
              <a:rPr lang="en-US" sz="2400" dirty="0">
                <a:solidFill>
                  <a:schemeClr val="bg1"/>
                </a:solidFill>
              </a:rPr>
              <a:t>3cm</a:t>
            </a:r>
            <a:endParaRPr lang="en-US" dirty="0">
              <a:solidFill>
                <a:schemeClr val="bg1"/>
              </a:solidFill>
            </a:endParaRPr>
          </a:p>
        </p:txBody>
      </p:sp>
      <p:graphicFrame>
        <p:nvGraphicFramePr>
          <p:cNvPr id="14" name="Table 13">
            <a:extLst>
              <a:ext uri="{FF2B5EF4-FFF2-40B4-BE49-F238E27FC236}">
                <a16:creationId xmlns:a16="http://schemas.microsoft.com/office/drawing/2014/main" id="{889A65A4-681D-C24D-AFF5-EE4BDF3BF34A}"/>
              </a:ext>
            </a:extLst>
          </p:cNvPr>
          <p:cNvGraphicFramePr>
            <a:graphicFrameLocks noGrp="1"/>
          </p:cNvGraphicFramePr>
          <p:nvPr>
            <p:extLst>
              <p:ext uri="{D42A27DB-BD31-4B8C-83A1-F6EECF244321}">
                <p14:modId xmlns:p14="http://schemas.microsoft.com/office/powerpoint/2010/main" val="3039901966"/>
              </p:ext>
            </p:extLst>
          </p:nvPr>
        </p:nvGraphicFramePr>
        <p:xfrm>
          <a:off x="1286926" y="6350635"/>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60774441"/>
                    </a:ext>
                  </a:extLst>
                </a:gridCol>
                <a:gridCol w="2014940">
                  <a:extLst>
                    <a:ext uri="{9D8B030D-6E8A-4147-A177-3AD203B41FA5}">
                      <a16:colId xmlns:a16="http://schemas.microsoft.com/office/drawing/2014/main" val="298115700"/>
                    </a:ext>
                  </a:extLst>
                </a:gridCol>
                <a:gridCol w="1990774">
                  <a:extLst>
                    <a:ext uri="{9D8B030D-6E8A-4147-A177-3AD203B41FA5}">
                      <a16:colId xmlns:a16="http://schemas.microsoft.com/office/drawing/2014/main" val="2159308947"/>
                    </a:ext>
                  </a:extLst>
                </a:gridCol>
                <a:gridCol w="2002857">
                  <a:extLst>
                    <a:ext uri="{9D8B030D-6E8A-4147-A177-3AD203B41FA5}">
                      <a16:colId xmlns:a16="http://schemas.microsoft.com/office/drawing/2014/main" val="3143510263"/>
                    </a:ext>
                  </a:extLst>
                </a:gridCol>
                <a:gridCol w="2002857">
                  <a:extLst>
                    <a:ext uri="{9D8B030D-6E8A-4147-A177-3AD203B41FA5}">
                      <a16:colId xmlns:a16="http://schemas.microsoft.com/office/drawing/2014/main" val="8417270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384992340"/>
                  </a:ext>
                </a:extLst>
              </a:tr>
            </a:tbl>
          </a:graphicData>
        </a:graphic>
      </p:graphicFrame>
    </p:spTree>
    <p:extLst>
      <p:ext uri="{BB962C8B-B14F-4D97-AF65-F5344CB8AC3E}">
        <p14:creationId xmlns:p14="http://schemas.microsoft.com/office/powerpoint/2010/main" val="3971118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CD1E05-8E70-C24F-8010-3D95DF04930F}"/>
              </a:ext>
            </a:extLst>
          </p:cNvPr>
          <p:cNvSpPr>
            <a:spLocks noGrp="1"/>
          </p:cNvSpPr>
          <p:nvPr>
            <p:ph type="sldNum" sz="quarter" idx="12"/>
          </p:nvPr>
        </p:nvSpPr>
        <p:spPr/>
        <p:txBody>
          <a:bodyPr/>
          <a:lstStyle/>
          <a:p>
            <a:fld id="{AA20D318-2F9B-4945-8E5C-870A2842AC2C}" type="slidenum">
              <a:rPr lang="en-US" sz="1600" smtClean="0">
                <a:solidFill>
                  <a:schemeClr val="bg1"/>
                </a:solidFill>
              </a:rPr>
              <a:t>29</a:t>
            </a:fld>
            <a:endParaRPr lang="en-US" dirty="0">
              <a:solidFill>
                <a:schemeClr val="bg1"/>
              </a:solidFill>
            </a:endParaRPr>
          </a:p>
        </p:txBody>
      </p:sp>
      <p:sp>
        <p:nvSpPr>
          <p:cNvPr id="3" name="Rectangle 2">
            <a:extLst>
              <a:ext uri="{FF2B5EF4-FFF2-40B4-BE49-F238E27FC236}">
                <a16:creationId xmlns:a16="http://schemas.microsoft.com/office/drawing/2014/main" id="{B8C522DC-D68C-D742-B348-7B17FC5F6EB1}"/>
              </a:ext>
            </a:extLst>
          </p:cNvPr>
          <p:cNvSpPr/>
          <p:nvPr/>
        </p:nvSpPr>
        <p:spPr>
          <a:xfrm>
            <a:off x="3386667" y="2781712"/>
            <a:ext cx="5223933" cy="389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9BDAF3F-2202-014B-A74E-D8605D038D66}"/>
              </a:ext>
            </a:extLst>
          </p:cNvPr>
          <p:cNvSpPr/>
          <p:nvPr/>
        </p:nvSpPr>
        <p:spPr>
          <a:xfrm>
            <a:off x="3386667" y="3880908"/>
            <a:ext cx="5223933" cy="389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016DB50B-7C4A-D042-BBCD-F274818B0129}"/>
              </a:ext>
            </a:extLst>
          </p:cNvPr>
          <p:cNvCxnSpPr/>
          <p:nvPr/>
        </p:nvCxnSpPr>
        <p:spPr>
          <a:xfrm>
            <a:off x="3742267" y="1896533"/>
            <a:ext cx="0" cy="237384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FB44516-3AAE-8A42-A80B-EF9DF315D9F8}"/>
              </a:ext>
            </a:extLst>
          </p:cNvPr>
          <p:cNvCxnSpPr/>
          <p:nvPr/>
        </p:nvCxnSpPr>
        <p:spPr>
          <a:xfrm>
            <a:off x="8280401" y="1896532"/>
            <a:ext cx="0" cy="237384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D2A7B0B-6A17-7643-98B4-2101B0E5D47A}"/>
              </a:ext>
            </a:extLst>
          </p:cNvPr>
          <p:cNvSpPr/>
          <p:nvPr/>
        </p:nvSpPr>
        <p:spPr>
          <a:xfrm>
            <a:off x="5359401" y="3197224"/>
            <a:ext cx="1303866" cy="68368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E0EA1C3-7CB6-C844-9470-0E3A0048C819}"/>
              </a:ext>
            </a:extLst>
          </p:cNvPr>
          <p:cNvSpPr/>
          <p:nvPr/>
        </p:nvSpPr>
        <p:spPr>
          <a:xfrm>
            <a:off x="5308601" y="1841266"/>
            <a:ext cx="135466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3B722C9-4497-8949-9D25-6CEF718516A9}"/>
              </a:ext>
            </a:extLst>
          </p:cNvPr>
          <p:cNvSpPr txBox="1"/>
          <p:nvPr/>
        </p:nvSpPr>
        <p:spPr>
          <a:xfrm>
            <a:off x="5672667" y="2058793"/>
            <a:ext cx="677333" cy="461665"/>
          </a:xfrm>
          <a:prstGeom prst="rect">
            <a:avLst/>
          </a:prstGeom>
          <a:noFill/>
        </p:spPr>
        <p:txBody>
          <a:bodyPr wrap="square" rtlCol="0">
            <a:spAutoFit/>
          </a:bodyPr>
          <a:lstStyle/>
          <a:p>
            <a:r>
              <a:rPr lang="en-US" sz="2400" dirty="0"/>
              <a:t>1kg</a:t>
            </a:r>
          </a:p>
        </p:txBody>
      </p:sp>
      <p:sp>
        <p:nvSpPr>
          <p:cNvPr id="10" name="Rectangle 9">
            <a:extLst>
              <a:ext uri="{FF2B5EF4-FFF2-40B4-BE49-F238E27FC236}">
                <a16:creationId xmlns:a16="http://schemas.microsoft.com/office/drawing/2014/main" id="{05F540C8-15AB-AB4F-81EE-2833D58171FB}"/>
              </a:ext>
            </a:extLst>
          </p:cNvPr>
          <p:cNvSpPr/>
          <p:nvPr/>
        </p:nvSpPr>
        <p:spPr>
          <a:xfrm>
            <a:off x="5308601" y="926866"/>
            <a:ext cx="135466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3B04C54-3128-C643-BD11-EF20B1EB9B79}"/>
              </a:ext>
            </a:extLst>
          </p:cNvPr>
          <p:cNvSpPr txBox="1"/>
          <p:nvPr/>
        </p:nvSpPr>
        <p:spPr>
          <a:xfrm>
            <a:off x="5672667" y="1148860"/>
            <a:ext cx="677333" cy="461665"/>
          </a:xfrm>
          <a:prstGeom prst="rect">
            <a:avLst/>
          </a:prstGeom>
          <a:noFill/>
        </p:spPr>
        <p:txBody>
          <a:bodyPr wrap="square" rtlCol="0">
            <a:spAutoFit/>
          </a:bodyPr>
          <a:lstStyle/>
          <a:p>
            <a:r>
              <a:rPr lang="en-US" sz="2400" dirty="0"/>
              <a:t>1kg</a:t>
            </a:r>
          </a:p>
        </p:txBody>
      </p:sp>
      <p:sp>
        <p:nvSpPr>
          <p:cNvPr id="12" name="Rectangle 11">
            <a:extLst>
              <a:ext uri="{FF2B5EF4-FFF2-40B4-BE49-F238E27FC236}">
                <a16:creationId xmlns:a16="http://schemas.microsoft.com/office/drawing/2014/main" id="{2234F755-ABD6-9240-9155-C2E8DB70B830}"/>
              </a:ext>
            </a:extLst>
          </p:cNvPr>
          <p:cNvSpPr/>
          <p:nvPr/>
        </p:nvSpPr>
        <p:spPr>
          <a:xfrm>
            <a:off x="5308601" y="55339"/>
            <a:ext cx="135466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D6E4A60-0742-4E46-895E-69367CFD5517}"/>
              </a:ext>
            </a:extLst>
          </p:cNvPr>
          <p:cNvSpPr txBox="1"/>
          <p:nvPr/>
        </p:nvSpPr>
        <p:spPr>
          <a:xfrm>
            <a:off x="5689600" y="286080"/>
            <a:ext cx="677333" cy="461665"/>
          </a:xfrm>
          <a:prstGeom prst="rect">
            <a:avLst/>
          </a:prstGeom>
          <a:noFill/>
        </p:spPr>
        <p:txBody>
          <a:bodyPr wrap="square" rtlCol="0">
            <a:spAutoFit/>
          </a:bodyPr>
          <a:lstStyle/>
          <a:p>
            <a:r>
              <a:rPr lang="en-US" sz="2400" dirty="0"/>
              <a:t>1kg</a:t>
            </a:r>
          </a:p>
        </p:txBody>
      </p:sp>
      <p:sp>
        <p:nvSpPr>
          <p:cNvPr id="14" name="TextBox 13">
            <a:extLst>
              <a:ext uri="{FF2B5EF4-FFF2-40B4-BE49-F238E27FC236}">
                <a16:creationId xmlns:a16="http://schemas.microsoft.com/office/drawing/2014/main" id="{95938C76-809E-1249-9DC3-232F7BD69810}"/>
              </a:ext>
            </a:extLst>
          </p:cNvPr>
          <p:cNvSpPr txBox="1"/>
          <p:nvPr/>
        </p:nvSpPr>
        <p:spPr>
          <a:xfrm>
            <a:off x="8440479" y="3310791"/>
            <a:ext cx="1745512" cy="461665"/>
          </a:xfrm>
          <a:prstGeom prst="rect">
            <a:avLst/>
          </a:prstGeom>
          <a:noFill/>
        </p:spPr>
        <p:txBody>
          <a:bodyPr wrap="square" rtlCol="0">
            <a:spAutoFit/>
          </a:bodyPr>
          <a:lstStyle/>
          <a:p>
            <a:r>
              <a:rPr lang="en-US" sz="2400" dirty="0">
                <a:solidFill>
                  <a:schemeClr val="bg1"/>
                </a:solidFill>
              </a:rPr>
              <a:t>2cm</a:t>
            </a:r>
            <a:endParaRPr lang="en-US" dirty="0">
              <a:solidFill>
                <a:schemeClr val="bg1"/>
              </a:solidFill>
            </a:endParaRPr>
          </a:p>
        </p:txBody>
      </p:sp>
      <p:sp>
        <p:nvSpPr>
          <p:cNvPr id="15" name="TextBox 14">
            <a:extLst>
              <a:ext uri="{FF2B5EF4-FFF2-40B4-BE49-F238E27FC236}">
                <a16:creationId xmlns:a16="http://schemas.microsoft.com/office/drawing/2014/main" id="{C5501C3B-9587-EA42-9A80-CC074E02CF8D}"/>
              </a:ext>
            </a:extLst>
          </p:cNvPr>
          <p:cNvSpPr txBox="1"/>
          <p:nvPr/>
        </p:nvSpPr>
        <p:spPr>
          <a:xfrm>
            <a:off x="2869511" y="3310791"/>
            <a:ext cx="1745512" cy="461665"/>
          </a:xfrm>
          <a:prstGeom prst="rect">
            <a:avLst/>
          </a:prstGeom>
          <a:noFill/>
        </p:spPr>
        <p:txBody>
          <a:bodyPr wrap="square" rtlCol="0">
            <a:spAutoFit/>
          </a:bodyPr>
          <a:lstStyle/>
          <a:p>
            <a:r>
              <a:rPr lang="en-US" sz="2400" dirty="0">
                <a:solidFill>
                  <a:schemeClr val="bg1"/>
                </a:solidFill>
              </a:rPr>
              <a:t>2cm</a:t>
            </a:r>
            <a:endParaRPr lang="en-US" dirty="0">
              <a:solidFill>
                <a:schemeClr val="bg1"/>
              </a:solidFill>
            </a:endParaRPr>
          </a:p>
        </p:txBody>
      </p:sp>
      <p:graphicFrame>
        <p:nvGraphicFramePr>
          <p:cNvPr id="16" name="Table 15">
            <a:extLst>
              <a:ext uri="{FF2B5EF4-FFF2-40B4-BE49-F238E27FC236}">
                <a16:creationId xmlns:a16="http://schemas.microsoft.com/office/drawing/2014/main" id="{C32ED723-60BD-C846-A2BC-AA93D75EBE16}"/>
              </a:ext>
            </a:extLst>
          </p:cNvPr>
          <p:cNvGraphicFramePr>
            <a:graphicFrameLocks noGrp="1"/>
          </p:cNvGraphicFramePr>
          <p:nvPr>
            <p:extLst>
              <p:ext uri="{D42A27DB-BD31-4B8C-83A1-F6EECF244321}">
                <p14:modId xmlns:p14="http://schemas.microsoft.com/office/powerpoint/2010/main" val="3983061980"/>
              </p:ext>
            </p:extLst>
          </p:nvPr>
        </p:nvGraphicFramePr>
        <p:xfrm>
          <a:off x="1261527" y="6279382"/>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60774441"/>
                    </a:ext>
                  </a:extLst>
                </a:gridCol>
                <a:gridCol w="2014940">
                  <a:extLst>
                    <a:ext uri="{9D8B030D-6E8A-4147-A177-3AD203B41FA5}">
                      <a16:colId xmlns:a16="http://schemas.microsoft.com/office/drawing/2014/main" val="298115700"/>
                    </a:ext>
                  </a:extLst>
                </a:gridCol>
                <a:gridCol w="1990774">
                  <a:extLst>
                    <a:ext uri="{9D8B030D-6E8A-4147-A177-3AD203B41FA5}">
                      <a16:colId xmlns:a16="http://schemas.microsoft.com/office/drawing/2014/main" val="2159308947"/>
                    </a:ext>
                  </a:extLst>
                </a:gridCol>
                <a:gridCol w="2002857">
                  <a:extLst>
                    <a:ext uri="{9D8B030D-6E8A-4147-A177-3AD203B41FA5}">
                      <a16:colId xmlns:a16="http://schemas.microsoft.com/office/drawing/2014/main" val="3143510263"/>
                    </a:ext>
                  </a:extLst>
                </a:gridCol>
                <a:gridCol w="2002857">
                  <a:extLst>
                    <a:ext uri="{9D8B030D-6E8A-4147-A177-3AD203B41FA5}">
                      <a16:colId xmlns:a16="http://schemas.microsoft.com/office/drawing/2014/main" val="8417270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384992340"/>
                  </a:ext>
                </a:extLst>
              </a:tr>
            </a:tbl>
          </a:graphicData>
        </a:graphic>
      </p:graphicFrame>
    </p:spTree>
    <p:extLst>
      <p:ext uri="{BB962C8B-B14F-4D97-AF65-F5344CB8AC3E}">
        <p14:creationId xmlns:p14="http://schemas.microsoft.com/office/powerpoint/2010/main" val="3314467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FC78-C68B-994E-B6FE-DF304B51D059}"/>
              </a:ext>
            </a:extLst>
          </p:cNvPr>
          <p:cNvSpPr>
            <a:spLocks noGrp="1"/>
          </p:cNvSpPr>
          <p:nvPr>
            <p:ph type="title"/>
          </p:nvPr>
        </p:nvSpPr>
        <p:spPr/>
        <p:txBody>
          <a:bodyPr/>
          <a:lstStyle/>
          <a:p>
            <a:r>
              <a:rPr lang="en-US" dirty="0">
                <a:solidFill>
                  <a:schemeClr val="bg1"/>
                </a:solidFill>
              </a:rPr>
              <a:t>Problem</a:t>
            </a:r>
          </a:p>
        </p:txBody>
      </p:sp>
      <p:sp>
        <p:nvSpPr>
          <p:cNvPr id="3" name="Content Placeholder 2">
            <a:extLst>
              <a:ext uri="{FF2B5EF4-FFF2-40B4-BE49-F238E27FC236}">
                <a16:creationId xmlns:a16="http://schemas.microsoft.com/office/drawing/2014/main" id="{E46C8682-6511-0E41-BDD9-AD46A5A5956C}"/>
              </a:ext>
            </a:extLst>
          </p:cNvPr>
          <p:cNvSpPr>
            <a:spLocks noGrp="1"/>
          </p:cNvSpPr>
          <p:nvPr>
            <p:ph idx="1"/>
          </p:nvPr>
        </p:nvSpPr>
        <p:spPr/>
        <p:txBody>
          <a:bodyPr/>
          <a:lstStyle/>
          <a:p>
            <a:pPr marL="0" indent="0">
              <a:buNone/>
            </a:pPr>
            <a:r>
              <a:rPr lang="en-NZ" dirty="0">
                <a:solidFill>
                  <a:schemeClr val="bg1"/>
                </a:solidFill>
              </a:rPr>
              <a:t>“A highly elastic Super Ball collides with a rigid surface. How can one determine the collision time? Propose various techniques and compare the experimental results.” </a:t>
            </a:r>
          </a:p>
          <a:p>
            <a:fld id="{EE3F8C32-DECE-3842-BEDC-18A2DF637423}" type="slidenum">
              <a:rPr lang="en-US" smtClean="0"/>
              <a:t>3</a:t>
            </a:fld>
            <a:fld id="{4711E791-DAE5-FB41-AB1F-211C68C1BE8F}" type="slidenum">
              <a:rPr lang="en-US" smtClean="0"/>
              <a:t>3</a:t>
            </a:fld>
            <a:fld id="{FF3F90A4-A6F7-2B4D-990D-80EB267F598B}" type="slidenum">
              <a:rPr lang="en-US" smtClean="0"/>
              <a:t>3</a:t>
            </a:fld>
            <a:endParaRPr lang="en-US" dirty="0"/>
          </a:p>
        </p:txBody>
      </p:sp>
      <p:sp>
        <p:nvSpPr>
          <p:cNvPr id="4" name="Slide Number Placeholder 3">
            <a:extLst>
              <a:ext uri="{FF2B5EF4-FFF2-40B4-BE49-F238E27FC236}">
                <a16:creationId xmlns:a16="http://schemas.microsoft.com/office/drawing/2014/main" id="{88BF3E41-5B70-194A-9ECA-FBD356A97B77}"/>
              </a:ext>
            </a:extLst>
          </p:cNvPr>
          <p:cNvSpPr>
            <a:spLocks noGrp="1"/>
          </p:cNvSpPr>
          <p:nvPr>
            <p:ph type="sldNum" sz="quarter" idx="12"/>
          </p:nvPr>
        </p:nvSpPr>
        <p:spPr>
          <a:xfrm>
            <a:off x="8610600" y="6356348"/>
            <a:ext cx="2880000" cy="412591"/>
          </a:xfrm>
        </p:spPr>
        <p:txBody>
          <a:bodyPr/>
          <a:lstStyle/>
          <a:p>
            <a:fld id="{AA20D318-2F9B-4945-8E5C-870A2842AC2C}" type="slidenum">
              <a:rPr lang="en-US" sz="1600" smtClean="0">
                <a:solidFill>
                  <a:schemeClr val="bg1"/>
                </a:solidFill>
              </a:rPr>
              <a:t>3</a:t>
            </a:fld>
            <a:endParaRPr lang="en-US" sz="1600" dirty="0">
              <a:solidFill>
                <a:schemeClr val="bg1"/>
              </a:solidFill>
            </a:endParaRPr>
          </a:p>
        </p:txBody>
      </p:sp>
      <p:graphicFrame>
        <p:nvGraphicFramePr>
          <p:cNvPr id="5" name="Table 4">
            <a:extLst>
              <a:ext uri="{FF2B5EF4-FFF2-40B4-BE49-F238E27FC236}">
                <a16:creationId xmlns:a16="http://schemas.microsoft.com/office/drawing/2014/main" id="{223DF028-79ED-0E4D-895C-71DA125E0E0F}"/>
              </a:ext>
            </a:extLst>
          </p:cNvPr>
          <p:cNvGraphicFramePr>
            <a:graphicFrameLocks noGrp="1"/>
          </p:cNvGraphicFramePr>
          <p:nvPr>
            <p:extLst>
              <p:ext uri="{D42A27DB-BD31-4B8C-83A1-F6EECF244321}">
                <p14:modId xmlns:p14="http://schemas.microsoft.com/office/powerpoint/2010/main" val="2760427429"/>
              </p:ext>
            </p:extLst>
          </p:nvPr>
        </p:nvGraphicFramePr>
        <p:xfrm>
          <a:off x="1244600" y="6081237"/>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3010044257"/>
                    </a:ext>
                  </a:extLst>
                </a:gridCol>
                <a:gridCol w="2014940">
                  <a:extLst>
                    <a:ext uri="{9D8B030D-6E8A-4147-A177-3AD203B41FA5}">
                      <a16:colId xmlns:a16="http://schemas.microsoft.com/office/drawing/2014/main" val="2761893492"/>
                    </a:ext>
                  </a:extLst>
                </a:gridCol>
                <a:gridCol w="1990774">
                  <a:extLst>
                    <a:ext uri="{9D8B030D-6E8A-4147-A177-3AD203B41FA5}">
                      <a16:colId xmlns:a16="http://schemas.microsoft.com/office/drawing/2014/main" val="2244081499"/>
                    </a:ext>
                  </a:extLst>
                </a:gridCol>
                <a:gridCol w="2002857">
                  <a:extLst>
                    <a:ext uri="{9D8B030D-6E8A-4147-A177-3AD203B41FA5}">
                      <a16:colId xmlns:a16="http://schemas.microsoft.com/office/drawing/2014/main" val="482858244"/>
                    </a:ext>
                  </a:extLst>
                </a:gridCol>
                <a:gridCol w="2002857">
                  <a:extLst>
                    <a:ext uri="{9D8B030D-6E8A-4147-A177-3AD203B41FA5}">
                      <a16:colId xmlns:a16="http://schemas.microsoft.com/office/drawing/2014/main" val="1971771575"/>
                    </a:ext>
                  </a:extLst>
                </a:gridCol>
              </a:tblGrid>
              <a:tr h="370840">
                <a:tc>
                  <a:txBody>
                    <a:bodyPr/>
                    <a:lstStyle/>
                    <a:p>
                      <a:pPr algn="ctr"/>
                      <a:r>
                        <a:rPr lang="en-US" dirty="0"/>
                        <a:t>The Problem</a:t>
                      </a:r>
                    </a:p>
                  </a:txBody>
                  <a:tcPr>
                    <a:solidFill>
                      <a:schemeClr val="accent1">
                        <a:lumMod val="75000"/>
                      </a:schemeClr>
                    </a:solidFill>
                  </a:tcPr>
                </a:tc>
                <a:tc>
                  <a:txBody>
                    <a:bodyPr/>
                    <a:lstStyle/>
                    <a:p>
                      <a:pPr algn="ctr"/>
                      <a:r>
                        <a:rPr lang="en-US" dirty="0"/>
                        <a:t>Testing</a:t>
                      </a:r>
                    </a:p>
                  </a:txBody>
                  <a:tcPr>
                    <a:solidFill>
                      <a:schemeClr val="accent1">
                        <a:lumMod val="60000"/>
                        <a:lumOff val="40000"/>
                      </a:schemeClr>
                    </a:solidFill>
                  </a:tcPr>
                </a:tc>
                <a:tc>
                  <a:txBody>
                    <a:bodyPr/>
                    <a:lstStyle/>
                    <a:p>
                      <a:r>
                        <a:rPr lang="en-US" dirty="0"/>
                        <a:t>Theory and Physics</a:t>
                      </a:r>
                    </a:p>
                  </a:txBody>
                  <a:tcPr>
                    <a:solidFill>
                      <a:schemeClr val="accent1">
                        <a:lumMod val="60000"/>
                        <a:lumOff val="40000"/>
                      </a:schemeClr>
                    </a:solidFill>
                  </a:tcPr>
                </a:tc>
                <a:tc>
                  <a:txBody>
                    <a:bodyPr/>
                    <a:lstStyle/>
                    <a:p>
                      <a:pPr algn="ctr"/>
                      <a:r>
                        <a:rPr lang="en-US" dirty="0"/>
                        <a:t>Results</a:t>
                      </a:r>
                    </a:p>
                  </a:txBody>
                  <a:tcPr>
                    <a:solidFill>
                      <a:schemeClr val="accent1">
                        <a:lumMod val="60000"/>
                        <a:lumOff val="40000"/>
                      </a:schemeClr>
                    </a:solidFill>
                  </a:tcPr>
                </a:tc>
                <a:tc>
                  <a:txBody>
                    <a:bodyPr/>
                    <a:lstStyle/>
                    <a:p>
                      <a:pPr algn="ctr"/>
                      <a:r>
                        <a:rPr lang="en-US" dirty="0"/>
                        <a:t>Conclusion</a:t>
                      </a:r>
                    </a:p>
                  </a:txBody>
                  <a:tcPr>
                    <a:solidFill>
                      <a:schemeClr val="accent1">
                        <a:lumMod val="60000"/>
                        <a:lumOff val="40000"/>
                      </a:schemeClr>
                    </a:solidFill>
                  </a:tcPr>
                </a:tc>
                <a:extLst>
                  <a:ext uri="{0D108BD9-81ED-4DB2-BD59-A6C34878D82A}">
                    <a16:rowId xmlns:a16="http://schemas.microsoft.com/office/drawing/2014/main" val="1427401530"/>
                  </a:ext>
                </a:extLst>
              </a:tr>
            </a:tbl>
          </a:graphicData>
        </a:graphic>
      </p:graphicFrame>
    </p:spTree>
    <p:extLst>
      <p:ext uri="{BB962C8B-B14F-4D97-AF65-F5344CB8AC3E}">
        <p14:creationId xmlns:p14="http://schemas.microsoft.com/office/powerpoint/2010/main" val="3862387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CD1E05-8E70-C24F-8010-3D95DF04930F}"/>
              </a:ext>
            </a:extLst>
          </p:cNvPr>
          <p:cNvSpPr>
            <a:spLocks noGrp="1"/>
          </p:cNvSpPr>
          <p:nvPr>
            <p:ph type="sldNum" sz="quarter" idx="12"/>
          </p:nvPr>
        </p:nvSpPr>
        <p:spPr/>
        <p:txBody>
          <a:bodyPr/>
          <a:lstStyle/>
          <a:p>
            <a:fld id="{AA20D318-2F9B-4945-8E5C-870A2842AC2C}" type="slidenum">
              <a:rPr lang="en-US" smtClean="0"/>
              <a:t>30</a:t>
            </a:fld>
            <a:endParaRPr lang="en-US"/>
          </a:p>
        </p:txBody>
      </p:sp>
      <p:sp>
        <p:nvSpPr>
          <p:cNvPr id="3" name="Rectangle 2">
            <a:extLst>
              <a:ext uri="{FF2B5EF4-FFF2-40B4-BE49-F238E27FC236}">
                <a16:creationId xmlns:a16="http://schemas.microsoft.com/office/drawing/2014/main" id="{B8C522DC-D68C-D742-B348-7B17FC5F6EB1}"/>
              </a:ext>
            </a:extLst>
          </p:cNvPr>
          <p:cNvSpPr/>
          <p:nvPr/>
        </p:nvSpPr>
        <p:spPr>
          <a:xfrm>
            <a:off x="3386667" y="2918295"/>
            <a:ext cx="5223933" cy="389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9BDAF3F-2202-014B-A74E-D8605D038D66}"/>
              </a:ext>
            </a:extLst>
          </p:cNvPr>
          <p:cNvSpPr/>
          <p:nvPr/>
        </p:nvSpPr>
        <p:spPr>
          <a:xfrm>
            <a:off x="3386667" y="3880908"/>
            <a:ext cx="5223933" cy="389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016DB50B-7C4A-D042-BBCD-F274818B0129}"/>
              </a:ext>
            </a:extLst>
          </p:cNvPr>
          <p:cNvCxnSpPr/>
          <p:nvPr/>
        </p:nvCxnSpPr>
        <p:spPr>
          <a:xfrm>
            <a:off x="3742267" y="1896533"/>
            <a:ext cx="0" cy="237384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FB44516-3AAE-8A42-A80B-EF9DF315D9F8}"/>
              </a:ext>
            </a:extLst>
          </p:cNvPr>
          <p:cNvCxnSpPr/>
          <p:nvPr/>
        </p:nvCxnSpPr>
        <p:spPr>
          <a:xfrm>
            <a:off x="8280401" y="1896532"/>
            <a:ext cx="0" cy="237384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D2A7B0B-6A17-7643-98B4-2101B0E5D47A}"/>
              </a:ext>
            </a:extLst>
          </p:cNvPr>
          <p:cNvSpPr/>
          <p:nvPr/>
        </p:nvSpPr>
        <p:spPr>
          <a:xfrm>
            <a:off x="5359401" y="3319150"/>
            <a:ext cx="1303866" cy="56175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24E44E5-93F7-CA45-ACA1-2151C54614E6}"/>
              </a:ext>
            </a:extLst>
          </p:cNvPr>
          <p:cNvSpPr/>
          <p:nvPr/>
        </p:nvSpPr>
        <p:spPr>
          <a:xfrm>
            <a:off x="5554133" y="304800"/>
            <a:ext cx="846667" cy="8297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A2BFAD1-2A06-2644-9213-94E4435819DC}"/>
              </a:ext>
            </a:extLst>
          </p:cNvPr>
          <p:cNvCxnSpPr>
            <a:cxnSpLocks/>
          </p:cNvCxnSpPr>
          <p:nvPr/>
        </p:nvCxnSpPr>
        <p:spPr>
          <a:xfrm flipH="1">
            <a:off x="5947833" y="1134533"/>
            <a:ext cx="12700" cy="9378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9A5DE85-02AC-4540-BC69-EEEBB2F16849}"/>
              </a:ext>
            </a:extLst>
          </p:cNvPr>
          <p:cNvCxnSpPr>
            <a:cxnSpLocks/>
          </p:cNvCxnSpPr>
          <p:nvPr/>
        </p:nvCxnSpPr>
        <p:spPr>
          <a:xfrm>
            <a:off x="5723466" y="1270002"/>
            <a:ext cx="237067" cy="3555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F12055-7C47-9D49-9CC9-CEEF5280D264}"/>
              </a:ext>
            </a:extLst>
          </p:cNvPr>
          <p:cNvCxnSpPr>
            <a:cxnSpLocks/>
          </p:cNvCxnSpPr>
          <p:nvPr/>
        </p:nvCxnSpPr>
        <p:spPr>
          <a:xfrm>
            <a:off x="5947833" y="2072367"/>
            <a:ext cx="452967" cy="8278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02E3AD2-EFF0-4F43-ACA2-C09BF1822748}"/>
              </a:ext>
            </a:extLst>
          </p:cNvPr>
          <p:cNvCxnSpPr>
            <a:cxnSpLocks/>
          </p:cNvCxnSpPr>
          <p:nvPr/>
        </p:nvCxnSpPr>
        <p:spPr>
          <a:xfrm flipH="1">
            <a:off x="5433925" y="2015066"/>
            <a:ext cx="526608" cy="1021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95D003-1B8D-5742-AF09-E09ED78536F3}"/>
              </a:ext>
            </a:extLst>
          </p:cNvPr>
          <p:cNvCxnSpPr>
            <a:cxnSpLocks/>
          </p:cNvCxnSpPr>
          <p:nvPr/>
        </p:nvCxnSpPr>
        <p:spPr>
          <a:xfrm flipH="1">
            <a:off x="5960532" y="1270002"/>
            <a:ext cx="237068" cy="371798"/>
          </a:xfrm>
          <a:prstGeom prst="line">
            <a:avLst/>
          </a:prstGeom>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937B8493-8F16-C14C-8941-4CC0476C27F2}"/>
              </a:ext>
            </a:extLst>
          </p:cNvPr>
          <p:cNvSpPr/>
          <p:nvPr/>
        </p:nvSpPr>
        <p:spPr>
          <a:xfrm>
            <a:off x="6087533" y="534459"/>
            <a:ext cx="220133" cy="2624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917BE57-651D-894C-8386-3954A6C7957C}"/>
              </a:ext>
            </a:extLst>
          </p:cNvPr>
          <p:cNvSpPr/>
          <p:nvPr/>
        </p:nvSpPr>
        <p:spPr>
          <a:xfrm>
            <a:off x="5681133" y="534460"/>
            <a:ext cx="220133" cy="2624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E146FEB-183E-FF44-8C73-1DAE849CDD58}"/>
              </a:ext>
            </a:extLst>
          </p:cNvPr>
          <p:cNvSpPr/>
          <p:nvPr/>
        </p:nvSpPr>
        <p:spPr>
          <a:xfrm>
            <a:off x="5723466" y="644937"/>
            <a:ext cx="147318" cy="1339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E29D4AA5-EB61-E74E-819E-E9D65E8146BC}"/>
              </a:ext>
            </a:extLst>
          </p:cNvPr>
          <p:cNvSpPr/>
          <p:nvPr/>
        </p:nvSpPr>
        <p:spPr>
          <a:xfrm>
            <a:off x="6129866" y="661873"/>
            <a:ext cx="147318" cy="1339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Arc 34">
            <a:extLst>
              <a:ext uri="{FF2B5EF4-FFF2-40B4-BE49-F238E27FC236}">
                <a16:creationId xmlns:a16="http://schemas.microsoft.com/office/drawing/2014/main" id="{2B9AF6FF-1337-0949-B08C-4400C6C23497}"/>
              </a:ext>
            </a:extLst>
          </p:cNvPr>
          <p:cNvSpPr/>
          <p:nvPr/>
        </p:nvSpPr>
        <p:spPr>
          <a:xfrm>
            <a:off x="5689599" y="930605"/>
            <a:ext cx="406400" cy="45719"/>
          </a:xfrm>
          <a:prstGeom prst="arc">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E4286841-70B9-FB4F-AC9B-23E98206BBCC}"/>
              </a:ext>
            </a:extLst>
          </p:cNvPr>
          <p:cNvSpPr txBox="1"/>
          <p:nvPr/>
        </p:nvSpPr>
        <p:spPr>
          <a:xfrm>
            <a:off x="8610600" y="3369195"/>
            <a:ext cx="1745512" cy="461665"/>
          </a:xfrm>
          <a:prstGeom prst="rect">
            <a:avLst/>
          </a:prstGeom>
          <a:noFill/>
        </p:spPr>
        <p:txBody>
          <a:bodyPr wrap="square" rtlCol="0">
            <a:spAutoFit/>
          </a:bodyPr>
          <a:lstStyle/>
          <a:p>
            <a:r>
              <a:rPr lang="en-US" sz="2400" dirty="0">
                <a:solidFill>
                  <a:schemeClr val="bg1"/>
                </a:solidFill>
              </a:rPr>
              <a:t>1cm</a:t>
            </a:r>
            <a:endParaRPr lang="en-US" dirty="0">
              <a:solidFill>
                <a:schemeClr val="bg1"/>
              </a:solidFill>
            </a:endParaRPr>
          </a:p>
        </p:txBody>
      </p:sp>
      <p:sp>
        <p:nvSpPr>
          <p:cNvPr id="22" name="TextBox 21">
            <a:extLst>
              <a:ext uri="{FF2B5EF4-FFF2-40B4-BE49-F238E27FC236}">
                <a16:creationId xmlns:a16="http://schemas.microsoft.com/office/drawing/2014/main" id="{46C2E3BD-DB88-E54F-97BF-6F7753C38BF6}"/>
              </a:ext>
            </a:extLst>
          </p:cNvPr>
          <p:cNvSpPr txBox="1"/>
          <p:nvPr/>
        </p:nvSpPr>
        <p:spPr>
          <a:xfrm>
            <a:off x="2869511" y="3361959"/>
            <a:ext cx="1745512" cy="461665"/>
          </a:xfrm>
          <a:prstGeom prst="rect">
            <a:avLst/>
          </a:prstGeom>
          <a:noFill/>
        </p:spPr>
        <p:txBody>
          <a:bodyPr wrap="square" rtlCol="0">
            <a:spAutoFit/>
          </a:bodyPr>
          <a:lstStyle/>
          <a:p>
            <a:r>
              <a:rPr lang="en-US" sz="2400" dirty="0">
                <a:solidFill>
                  <a:schemeClr val="bg1"/>
                </a:solidFill>
              </a:rPr>
              <a:t>1cm</a:t>
            </a:r>
            <a:endParaRPr lang="en-US" dirty="0">
              <a:solidFill>
                <a:schemeClr val="bg1"/>
              </a:solidFill>
            </a:endParaRPr>
          </a:p>
        </p:txBody>
      </p:sp>
    </p:spTree>
    <p:extLst>
      <p:ext uri="{BB962C8B-B14F-4D97-AF65-F5344CB8AC3E}">
        <p14:creationId xmlns:p14="http://schemas.microsoft.com/office/powerpoint/2010/main" val="813039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20D318-2F9B-4945-8E5C-870A2842AC2C}" type="slidenum">
              <a:rPr lang="en-US" sz="1600" smtClean="0">
                <a:solidFill>
                  <a:schemeClr val="bg1"/>
                </a:solidFill>
              </a:rPr>
              <a:t>31</a:t>
            </a:fld>
            <a:endParaRPr lang="en-US" dirty="0">
              <a:solidFill>
                <a:schemeClr val="bg1"/>
              </a:solidFill>
            </a:endParaRPr>
          </a:p>
        </p:txBody>
      </p:sp>
      <p:pic>
        <p:nvPicPr>
          <p:cNvPr id="12" name="Picture 11"/>
          <p:cNvPicPr>
            <a:picLocks noChangeAspect="1"/>
          </p:cNvPicPr>
          <p:nvPr/>
        </p:nvPicPr>
        <p:blipFill>
          <a:blip r:embed="rId3"/>
          <a:stretch>
            <a:fillRect/>
          </a:stretch>
        </p:blipFill>
        <p:spPr>
          <a:xfrm>
            <a:off x="-1" y="1888680"/>
            <a:ext cx="7903030" cy="4969320"/>
          </a:xfrm>
          <a:prstGeom prst="rect">
            <a:avLst/>
          </a:prstGeom>
        </p:spPr>
      </p:pic>
      <p:pic>
        <p:nvPicPr>
          <p:cNvPr id="13" name="Picture 12">
            <a:extLst>
              <a:ext uri="{FF2B5EF4-FFF2-40B4-BE49-F238E27FC236}">
                <a16:creationId xmlns:a16="http://schemas.microsoft.com/office/drawing/2014/main" id="{469D43B6-9B4A-C548-B6EA-D7E2DDA558BE}"/>
              </a:ext>
            </a:extLst>
          </p:cNvPr>
          <p:cNvPicPr>
            <a:picLocks noChangeAspect="1"/>
          </p:cNvPicPr>
          <p:nvPr/>
        </p:nvPicPr>
        <p:blipFill rotWithShape="1">
          <a:blip r:embed="rId4"/>
          <a:srcRect r="18461"/>
          <a:stretch/>
        </p:blipFill>
        <p:spPr>
          <a:xfrm>
            <a:off x="0" y="4937"/>
            <a:ext cx="7263442" cy="1919131"/>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56A8CFD-5E1B-0641-BD6B-C2FF530E03AF}"/>
                  </a:ext>
                </a:extLst>
              </p:cNvPr>
              <p:cNvSpPr txBox="1"/>
              <p:nvPr/>
            </p:nvSpPr>
            <p:spPr>
              <a:xfrm>
                <a:off x="8665633" y="2554134"/>
                <a:ext cx="2633133" cy="11631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3600" b="0" i="1" smtClean="0">
                          <a:solidFill>
                            <a:schemeClr val="bg1"/>
                          </a:solidFill>
                          <a:latin typeface="Cambria Math" panose="02040503050406030204" pitchFamily="18" charset="0"/>
                        </a:rPr>
                        <m:t>𝑘</m:t>
                      </m:r>
                      <m:r>
                        <a:rPr lang="en-AU" sz="3600" b="0" i="1" smtClean="0">
                          <a:solidFill>
                            <a:schemeClr val="bg1"/>
                          </a:solidFill>
                          <a:latin typeface="Cambria Math" panose="02040503050406030204" pitchFamily="18" charset="0"/>
                        </a:rPr>
                        <m:t>=−</m:t>
                      </m:r>
                      <m:f>
                        <m:fPr>
                          <m:ctrlPr>
                            <a:rPr lang="en-AU" sz="3600" b="0" i="1" smtClean="0">
                              <a:solidFill>
                                <a:schemeClr val="bg1"/>
                              </a:solidFill>
                              <a:latin typeface="Cambria Math" panose="02040503050406030204" pitchFamily="18" charset="0"/>
                            </a:rPr>
                          </m:ctrlPr>
                        </m:fPr>
                        <m:num>
                          <m:r>
                            <a:rPr lang="en-AU" sz="3600" b="0" i="1" smtClean="0">
                              <a:solidFill>
                                <a:schemeClr val="bg1"/>
                              </a:solidFill>
                              <a:latin typeface="Cambria Math" panose="02040503050406030204" pitchFamily="18" charset="0"/>
                            </a:rPr>
                            <m:t>𝐹</m:t>
                          </m:r>
                        </m:num>
                        <m:den>
                          <m:r>
                            <a:rPr lang="en-US" sz="3600" b="0" i="1" smtClean="0">
                              <a:solidFill>
                                <a:schemeClr val="bg1"/>
                              </a:solidFill>
                              <a:latin typeface="Cambria Math" panose="02040503050406030204" pitchFamily="18" charset="0"/>
                            </a:rPr>
                            <m:t>𝑥</m:t>
                          </m:r>
                        </m:den>
                      </m:f>
                    </m:oMath>
                  </m:oMathPara>
                </a14:m>
                <a:endParaRPr lang="en-US" sz="3600" dirty="0">
                  <a:solidFill>
                    <a:schemeClr val="bg1"/>
                  </a:solidFill>
                </a:endParaRPr>
              </a:p>
            </p:txBody>
          </p:sp>
        </mc:Choice>
        <mc:Fallback xmlns="">
          <p:sp>
            <p:nvSpPr>
              <p:cNvPr id="15" name="TextBox 14">
                <a:extLst>
                  <a:ext uri="{FF2B5EF4-FFF2-40B4-BE49-F238E27FC236}">
                    <a16:creationId xmlns:a16="http://schemas.microsoft.com/office/drawing/2014/main" id="{356A8CFD-5E1B-0641-BD6B-C2FF530E03AF}"/>
                  </a:ext>
                </a:extLst>
              </p:cNvPr>
              <p:cNvSpPr txBox="1">
                <a:spLocks noRot="1" noChangeAspect="1" noMove="1" noResize="1" noEditPoints="1" noAdjustHandles="1" noChangeArrowheads="1" noChangeShapeType="1" noTextEdit="1"/>
              </p:cNvSpPr>
              <p:nvPr/>
            </p:nvSpPr>
            <p:spPr>
              <a:xfrm>
                <a:off x="8665633" y="2554134"/>
                <a:ext cx="2633133" cy="1163139"/>
              </a:xfrm>
              <a:prstGeom prst="rect">
                <a:avLst/>
              </a:prstGeom>
              <a:blipFill>
                <a:blip r:embed="rId5"/>
                <a:stretch>
                  <a:fillRect b="-1075"/>
                </a:stretch>
              </a:blipFill>
            </p:spPr>
            <p:txBody>
              <a:bodyPr/>
              <a:lstStyle/>
              <a:p>
                <a:r>
                  <a:rPr lang="en-US">
                    <a:noFill/>
                  </a:rPr>
                  <a:t> </a:t>
                </a:r>
              </a:p>
            </p:txBody>
          </p:sp>
        </mc:Fallback>
      </mc:AlternateContent>
      <p:sp>
        <p:nvSpPr>
          <p:cNvPr id="16" name="TextBox 15"/>
          <p:cNvSpPr txBox="1"/>
          <p:nvPr/>
        </p:nvSpPr>
        <p:spPr>
          <a:xfrm>
            <a:off x="8242663" y="502521"/>
            <a:ext cx="4469425" cy="1754326"/>
          </a:xfrm>
          <a:prstGeom prst="rect">
            <a:avLst/>
          </a:prstGeom>
          <a:noFill/>
        </p:spPr>
        <p:txBody>
          <a:bodyPr wrap="square" rtlCol="0">
            <a:spAutoFit/>
          </a:bodyPr>
          <a:lstStyle/>
          <a:p>
            <a:r>
              <a:rPr lang="en-NZ" sz="3600" dirty="0">
                <a:solidFill>
                  <a:schemeClr val="bg1"/>
                </a:solidFill>
              </a:rPr>
              <a:t>Spring constant </a:t>
            </a:r>
            <a:r>
              <a:rPr lang="en-NZ" sz="3600" u="sng" dirty="0">
                <a:solidFill>
                  <a:schemeClr val="bg1"/>
                </a:solidFill>
              </a:rPr>
              <a:t>without</a:t>
            </a:r>
            <a:r>
              <a:rPr lang="en-NZ" sz="3600" dirty="0">
                <a:solidFill>
                  <a:schemeClr val="bg1"/>
                </a:solidFill>
              </a:rPr>
              <a:t> Hertz adjustment. </a:t>
            </a:r>
          </a:p>
        </p:txBody>
      </p:sp>
      <p:pic>
        <p:nvPicPr>
          <p:cNvPr id="7" name="Picture 6">
            <a:extLst>
              <a:ext uri="{FF2B5EF4-FFF2-40B4-BE49-F238E27FC236}">
                <a16:creationId xmlns:a16="http://schemas.microsoft.com/office/drawing/2014/main" id="{EF07F14F-64BC-EE41-BEFD-45042E671B57}"/>
              </a:ext>
            </a:extLst>
          </p:cNvPr>
          <p:cNvPicPr>
            <a:picLocks noChangeAspect="1"/>
          </p:cNvPicPr>
          <p:nvPr/>
        </p:nvPicPr>
        <p:blipFill rotWithShape="1">
          <a:blip r:embed="rId6"/>
          <a:srcRect l="48953" t="7886" r="35109" b="66349"/>
          <a:stretch/>
        </p:blipFill>
        <p:spPr>
          <a:xfrm rot="5400000">
            <a:off x="7836270" y="5452772"/>
            <a:ext cx="1471987" cy="1338469"/>
          </a:xfrm>
          <a:prstGeom prst="rect">
            <a:avLst/>
          </a:prstGeom>
        </p:spPr>
      </p:pic>
    </p:spTree>
    <p:extLst>
      <p:ext uri="{BB962C8B-B14F-4D97-AF65-F5344CB8AC3E}">
        <p14:creationId xmlns:p14="http://schemas.microsoft.com/office/powerpoint/2010/main" val="253958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6A8092-54D3-B843-B1CE-09D6CE8C23AF}"/>
              </a:ext>
            </a:extLst>
          </p:cNvPr>
          <p:cNvSpPr>
            <a:spLocks noGrp="1"/>
          </p:cNvSpPr>
          <p:nvPr>
            <p:ph type="sldNum" sz="quarter" idx="12"/>
          </p:nvPr>
        </p:nvSpPr>
        <p:spPr/>
        <p:txBody>
          <a:bodyPr/>
          <a:lstStyle/>
          <a:p>
            <a:fld id="{AA20D318-2F9B-4945-8E5C-870A2842AC2C}" type="slidenum">
              <a:rPr lang="en-US" sz="1600" smtClean="0">
                <a:solidFill>
                  <a:schemeClr val="bg1"/>
                </a:solidFill>
              </a:rPr>
              <a:t>32</a:t>
            </a:fld>
            <a:endParaRPr lang="en-US" dirty="0">
              <a:solidFill>
                <a:schemeClr val="bg1"/>
              </a:solidFill>
            </a:endParaRPr>
          </a:p>
        </p:txBody>
      </p:sp>
      <p:pic>
        <p:nvPicPr>
          <p:cNvPr id="12" name="Picture 11">
            <a:extLst>
              <a:ext uri="{FF2B5EF4-FFF2-40B4-BE49-F238E27FC236}">
                <a16:creationId xmlns:a16="http://schemas.microsoft.com/office/drawing/2014/main" id="{469D43B6-9B4A-C548-B6EA-D7E2DDA558BE}"/>
              </a:ext>
            </a:extLst>
          </p:cNvPr>
          <p:cNvPicPr>
            <a:picLocks noChangeAspect="1"/>
          </p:cNvPicPr>
          <p:nvPr/>
        </p:nvPicPr>
        <p:blipFill rotWithShape="1">
          <a:blip r:embed="rId3"/>
          <a:srcRect r="18461"/>
          <a:stretch/>
        </p:blipFill>
        <p:spPr>
          <a:xfrm>
            <a:off x="0" y="4937"/>
            <a:ext cx="7263442" cy="1919131"/>
          </a:xfrm>
          <a:prstGeom prst="rect">
            <a:avLst/>
          </a:prstGeom>
        </p:spPr>
      </p:pic>
      <p:pic>
        <p:nvPicPr>
          <p:cNvPr id="14" name="Picture 13">
            <a:extLst>
              <a:ext uri="{FF2B5EF4-FFF2-40B4-BE49-F238E27FC236}">
                <a16:creationId xmlns:a16="http://schemas.microsoft.com/office/drawing/2014/main" id="{0379D3D4-62DC-D64B-93E5-5CB1E8FC3DF2}"/>
              </a:ext>
            </a:extLst>
          </p:cNvPr>
          <p:cNvPicPr>
            <a:picLocks noChangeAspect="1"/>
          </p:cNvPicPr>
          <p:nvPr/>
        </p:nvPicPr>
        <p:blipFill>
          <a:blip r:embed="rId4"/>
          <a:stretch>
            <a:fillRect/>
          </a:stretch>
        </p:blipFill>
        <p:spPr>
          <a:xfrm>
            <a:off x="0" y="1924068"/>
            <a:ext cx="7603958" cy="4933932"/>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56A8CFD-5E1B-0641-BD6B-C2FF530E03AF}"/>
                  </a:ext>
                </a:extLst>
              </p:cNvPr>
              <p:cNvSpPr txBox="1"/>
              <p:nvPr/>
            </p:nvSpPr>
            <p:spPr>
              <a:xfrm>
                <a:off x="8610600" y="2755808"/>
                <a:ext cx="2633133" cy="14477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3600" b="0" i="1" smtClean="0">
                          <a:solidFill>
                            <a:schemeClr val="bg1"/>
                          </a:solidFill>
                          <a:latin typeface="Cambria Math" panose="02040503050406030204" pitchFamily="18" charset="0"/>
                        </a:rPr>
                        <m:t>𝑘</m:t>
                      </m:r>
                      <m:r>
                        <a:rPr lang="en-AU" sz="3600" b="0" i="1" smtClean="0">
                          <a:solidFill>
                            <a:schemeClr val="bg1"/>
                          </a:solidFill>
                          <a:latin typeface="Cambria Math" panose="02040503050406030204" pitchFamily="18" charset="0"/>
                        </a:rPr>
                        <m:t>=−</m:t>
                      </m:r>
                      <m:f>
                        <m:fPr>
                          <m:ctrlPr>
                            <a:rPr lang="en-AU" sz="3600" b="0" i="1" smtClean="0">
                              <a:solidFill>
                                <a:schemeClr val="bg1"/>
                              </a:solidFill>
                              <a:latin typeface="Cambria Math" panose="02040503050406030204" pitchFamily="18" charset="0"/>
                            </a:rPr>
                          </m:ctrlPr>
                        </m:fPr>
                        <m:num>
                          <m:r>
                            <a:rPr lang="en-AU" sz="3600" b="0" i="1" smtClean="0">
                              <a:solidFill>
                                <a:schemeClr val="bg1"/>
                              </a:solidFill>
                              <a:latin typeface="Cambria Math" panose="02040503050406030204" pitchFamily="18" charset="0"/>
                            </a:rPr>
                            <m:t>𝐹</m:t>
                          </m:r>
                        </m:num>
                        <m:den>
                          <m:sSup>
                            <m:sSupPr>
                              <m:ctrlPr>
                                <a:rPr lang="en-AU" sz="3600" b="0" i="1" smtClean="0">
                                  <a:solidFill>
                                    <a:schemeClr val="bg1"/>
                                  </a:solidFill>
                                  <a:latin typeface="Cambria Math" panose="02040503050406030204" pitchFamily="18" charset="0"/>
                                </a:rPr>
                              </m:ctrlPr>
                            </m:sSupPr>
                            <m:e>
                              <m:r>
                                <a:rPr lang="en-AU" sz="3600" b="0" i="1" smtClean="0">
                                  <a:solidFill>
                                    <a:schemeClr val="bg1"/>
                                  </a:solidFill>
                                  <a:latin typeface="Cambria Math" panose="02040503050406030204" pitchFamily="18" charset="0"/>
                                </a:rPr>
                                <m:t>𝑥</m:t>
                              </m:r>
                            </m:e>
                            <m:sup>
                              <m:r>
                                <a:rPr lang="en-AU" sz="3600" b="0" i="1" smtClean="0">
                                  <a:solidFill>
                                    <a:schemeClr val="bg1"/>
                                  </a:solidFill>
                                  <a:latin typeface="Cambria Math" panose="02040503050406030204" pitchFamily="18" charset="0"/>
                                </a:rPr>
                                <m:t>(</m:t>
                              </m:r>
                              <m:f>
                                <m:fPr>
                                  <m:ctrlPr>
                                    <a:rPr lang="en-AU" sz="3600" b="0" i="1" smtClean="0">
                                      <a:solidFill>
                                        <a:schemeClr val="bg1"/>
                                      </a:solidFill>
                                      <a:latin typeface="Cambria Math" panose="02040503050406030204" pitchFamily="18" charset="0"/>
                                    </a:rPr>
                                  </m:ctrlPr>
                                </m:fPr>
                                <m:num>
                                  <m:r>
                                    <a:rPr lang="en-AU" sz="3600" b="0" i="1" smtClean="0">
                                      <a:solidFill>
                                        <a:schemeClr val="bg1"/>
                                      </a:solidFill>
                                      <a:latin typeface="Cambria Math" panose="02040503050406030204" pitchFamily="18" charset="0"/>
                                    </a:rPr>
                                    <m:t>3</m:t>
                                  </m:r>
                                </m:num>
                                <m:den>
                                  <m:r>
                                    <a:rPr lang="en-AU" sz="3600" b="0" i="1" smtClean="0">
                                      <a:solidFill>
                                        <a:schemeClr val="bg1"/>
                                      </a:solidFill>
                                      <a:latin typeface="Cambria Math" panose="02040503050406030204" pitchFamily="18" charset="0"/>
                                    </a:rPr>
                                    <m:t>2</m:t>
                                  </m:r>
                                </m:den>
                              </m:f>
                              <m:r>
                                <a:rPr lang="en-AU" sz="3600" b="0" i="1" smtClean="0">
                                  <a:solidFill>
                                    <a:schemeClr val="bg1"/>
                                  </a:solidFill>
                                  <a:latin typeface="Cambria Math" panose="02040503050406030204" pitchFamily="18" charset="0"/>
                                </a:rPr>
                                <m:t>)</m:t>
                              </m:r>
                            </m:sup>
                          </m:sSup>
                        </m:den>
                      </m:f>
                    </m:oMath>
                  </m:oMathPara>
                </a14:m>
                <a:endParaRPr lang="en-US" sz="3600" dirty="0">
                  <a:solidFill>
                    <a:schemeClr val="bg1"/>
                  </a:solidFill>
                </a:endParaRPr>
              </a:p>
            </p:txBody>
          </p:sp>
        </mc:Choice>
        <mc:Fallback xmlns="">
          <p:sp>
            <p:nvSpPr>
              <p:cNvPr id="15" name="TextBox 14">
                <a:extLst>
                  <a:ext uri="{FF2B5EF4-FFF2-40B4-BE49-F238E27FC236}">
                    <a16:creationId xmlns:a16="http://schemas.microsoft.com/office/drawing/2014/main" id="{356A8CFD-5E1B-0641-BD6B-C2FF530E03AF}"/>
                  </a:ext>
                </a:extLst>
              </p:cNvPr>
              <p:cNvSpPr txBox="1">
                <a:spLocks noRot="1" noChangeAspect="1" noMove="1" noResize="1" noEditPoints="1" noAdjustHandles="1" noChangeArrowheads="1" noChangeShapeType="1" noTextEdit="1"/>
              </p:cNvSpPr>
              <p:nvPr/>
            </p:nvSpPr>
            <p:spPr>
              <a:xfrm>
                <a:off x="8610600" y="2755808"/>
                <a:ext cx="2633133" cy="1447704"/>
              </a:xfrm>
              <a:prstGeom prst="rect">
                <a:avLst/>
              </a:prstGeom>
              <a:blipFill>
                <a:blip r:embed="rId5"/>
                <a:stretch>
                  <a:fillRect/>
                </a:stretch>
              </a:blipFill>
            </p:spPr>
            <p:txBody>
              <a:bodyPr/>
              <a:lstStyle/>
              <a:p>
                <a:r>
                  <a:rPr lang="en-NZ">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D446578-D6ED-4A4A-9E63-56177D96482A}"/>
                  </a:ext>
                </a:extLst>
              </p:cNvPr>
              <p:cNvSpPr txBox="1"/>
              <p:nvPr/>
            </p:nvSpPr>
            <p:spPr>
              <a:xfrm>
                <a:off x="7603958" y="4147404"/>
                <a:ext cx="4588042" cy="11294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3600" b="0" i="1" smtClean="0">
                          <a:solidFill>
                            <a:schemeClr val="bg1"/>
                          </a:solidFill>
                          <a:latin typeface="Cambria Math" panose="02040503050406030204" pitchFamily="18" charset="0"/>
                        </a:rPr>
                        <m:t>𝑘</m:t>
                      </m:r>
                      <m:r>
                        <a:rPr lang="en-AU" sz="3600" b="0" i="1" smtClean="0">
                          <a:solidFill>
                            <a:schemeClr val="bg1"/>
                          </a:solidFill>
                          <a:latin typeface="Cambria Math" panose="02040503050406030204" pitchFamily="18" charset="0"/>
                        </a:rPr>
                        <m:t>=129000</m:t>
                      </m:r>
                      <m:r>
                        <a:rPr lang="en-US" sz="3600" b="0" i="1" smtClean="0">
                          <a:solidFill>
                            <a:schemeClr val="bg1"/>
                          </a:solidFill>
                          <a:latin typeface="Cambria Math" panose="02040503050406030204" pitchFamily="18" charset="0"/>
                        </a:rPr>
                        <m:t>𝑁</m:t>
                      </m:r>
                      <m:r>
                        <a:rPr lang="en-AU" sz="3600" b="0" i="1" smtClean="0">
                          <a:solidFill>
                            <a:schemeClr val="bg1"/>
                          </a:solidFill>
                          <a:latin typeface="Cambria Math" panose="02040503050406030204" pitchFamily="18" charset="0"/>
                        </a:rPr>
                        <m:t>/</m:t>
                      </m:r>
                      <m:r>
                        <a:rPr lang="en-AU" sz="3600" b="0" i="1" smtClean="0">
                          <a:solidFill>
                            <a:schemeClr val="bg1"/>
                          </a:solidFill>
                          <a:latin typeface="Cambria Math" panose="02040503050406030204" pitchFamily="18" charset="0"/>
                        </a:rPr>
                        <m:t>𝑚</m:t>
                      </m:r>
                      <m:r>
                        <a:rPr lang="en-AU" sz="3600" b="0" i="1" smtClean="0">
                          <a:solidFill>
                            <a:schemeClr val="bg1"/>
                          </a:solidFill>
                          <a:latin typeface="Cambria Math" panose="02040503050406030204" pitchFamily="18" charset="0"/>
                        </a:rPr>
                        <m:t>^(</m:t>
                      </m:r>
                      <m:f>
                        <m:fPr>
                          <m:ctrlPr>
                            <a:rPr lang="en-AU" sz="3600" b="0" i="1" smtClean="0">
                              <a:solidFill>
                                <a:schemeClr val="bg1"/>
                              </a:solidFill>
                              <a:latin typeface="Cambria Math" panose="02040503050406030204" pitchFamily="18" charset="0"/>
                            </a:rPr>
                          </m:ctrlPr>
                        </m:fPr>
                        <m:num>
                          <m:r>
                            <a:rPr lang="en-AU" sz="3600" b="0" i="1" smtClean="0">
                              <a:solidFill>
                                <a:schemeClr val="bg1"/>
                              </a:solidFill>
                              <a:latin typeface="Cambria Math" panose="02040503050406030204" pitchFamily="18" charset="0"/>
                            </a:rPr>
                            <m:t>3</m:t>
                          </m:r>
                        </m:num>
                        <m:den>
                          <m:r>
                            <a:rPr lang="en-AU" sz="3600" b="0" i="1" smtClean="0">
                              <a:solidFill>
                                <a:schemeClr val="bg1"/>
                              </a:solidFill>
                              <a:latin typeface="Cambria Math" panose="02040503050406030204" pitchFamily="18" charset="0"/>
                            </a:rPr>
                            <m:t>2</m:t>
                          </m:r>
                        </m:den>
                      </m:f>
                      <m:r>
                        <a:rPr lang="en-AU" sz="3600" b="0" i="1" smtClean="0">
                          <a:solidFill>
                            <a:schemeClr val="bg1"/>
                          </a:solidFill>
                          <a:latin typeface="Cambria Math" panose="02040503050406030204" pitchFamily="18" charset="0"/>
                        </a:rPr>
                        <m:t>)</m:t>
                      </m:r>
                    </m:oMath>
                  </m:oMathPara>
                </a14:m>
                <a:endParaRPr lang="en-US" sz="3600" dirty="0">
                  <a:solidFill>
                    <a:schemeClr val="bg1"/>
                  </a:solidFill>
                </a:endParaRPr>
              </a:p>
            </p:txBody>
          </p:sp>
        </mc:Choice>
        <mc:Fallback xmlns="">
          <p:sp>
            <p:nvSpPr>
              <p:cNvPr id="16" name="TextBox 15">
                <a:extLst>
                  <a:ext uri="{FF2B5EF4-FFF2-40B4-BE49-F238E27FC236}">
                    <a16:creationId xmlns:a16="http://schemas.microsoft.com/office/drawing/2014/main" id="{BD446578-D6ED-4A4A-9E63-56177D96482A}"/>
                  </a:ext>
                </a:extLst>
              </p:cNvPr>
              <p:cNvSpPr txBox="1">
                <a:spLocks noRot="1" noChangeAspect="1" noMove="1" noResize="1" noEditPoints="1" noAdjustHandles="1" noChangeArrowheads="1" noChangeShapeType="1" noTextEdit="1"/>
              </p:cNvSpPr>
              <p:nvPr/>
            </p:nvSpPr>
            <p:spPr>
              <a:xfrm>
                <a:off x="7603958" y="4147404"/>
                <a:ext cx="4588042" cy="1129476"/>
              </a:xfrm>
              <a:prstGeom prst="rect">
                <a:avLst/>
              </a:prstGeom>
              <a:blipFill>
                <a:blip r:embed="rId6"/>
                <a:stretch>
                  <a:fillRect r="-552" b="-7778"/>
                </a:stretch>
              </a:blipFill>
            </p:spPr>
            <p:txBody>
              <a:bodyPr/>
              <a:lstStyle/>
              <a:p>
                <a:r>
                  <a:rPr lang="en-US">
                    <a:noFill/>
                  </a:rPr>
                  <a:t> </a:t>
                </a:r>
              </a:p>
            </p:txBody>
          </p:sp>
        </mc:Fallback>
      </mc:AlternateContent>
      <p:sp>
        <p:nvSpPr>
          <p:cNvPr id="7" name="TextBox 6"/>
          <p:cNvSpPr txBox="1"/>
          <p:nvPr/>
        </p:nvSpPr>
        <p:spPr>
          <a:xfrm>
            <a:off x="7850777" y="723739"/>
            <a:ext cx="4847409" cy="1200329"/>
          </a:xfrm>
          <a:prstGeom prst="rect">
            <a:avLst/>
          </a:prstGeom>
          <a:noFill/>
        </p:spPr>
        <p:txBody>
          <a:bodyPr wrap="square" rtlCol="0">
            <a:spAutoFit/>
          </a:bodyPr>
          <a:lstStyle/>
          <a:p>
            <a:r>
              <a:rPr lang="en-NZ" sz="3600" dirty="0">
                <a:solidFill>
                  <a:schemeClr val="bg1"/>
                </a:solidFill>
              </a:rPr>
              <a:t>Spring constant </a:t>
            </a:r>
            <a:r>
              <a:rPr lang="en-NZ" sz="3600" u="sng" dirty="0">
                <a:solidFill>
                  <a:schemeClr val="bg1"/>
                </a:solidFill>
              </a:rPr>
              <a:t>with</a:t>
            </a:r>
            <a:r>
              <a:rPr lang="en-NZ" sz="3600" dirty="0">
                <a:solidFill>
                  <a:schemeClr val="bg1"/>
                </a:solidFill>
              </a:rPr>
              <a:t> Hertz adjustment. </a:t>
            </a:r>
          </a:p>
        </p:txBody>
      </p:sp>
      <p:pic>
        <p:nvPicPr>
          <p:cNvPr id="8" name="Picture 7">
            <a:extLst>
              <a:ext uri="{FF2B5EF4-FFF2-40B4-BE49-F238E27FC236}">
                <a16:creationId xmlns:a16="http://schemas.microsoft.com/office/drawing/2014/main" id="{27F0AD03-7074-4041-A80C-58151879FB04}"/>
              </a:ext>
            </a:extLst>
          </p:cNvPr>
          <p:cNvPicPr>
            <a:picLocks noChangeAspect="1"/>
          </p:cNvPicPr>
          <p:nvPr/>
        </p:nvPicPr>
        <p:blipFill rotWithShape="1">
          <a:blip r:embed="rId7"/>
          <a:srcRect l="48953" t="7886" r="35109" b="66349"/>
          <a:stretch/>
        </p:blipFill>
        <p:spPr>
          <a:xfrm rot="5400000">
            <a:off x="7537199" y="5452772"/>
            <a:ext cx="1471987" cy="1338469"/>
          </a:xfrm>
          <a:prstGeom prst="rect">
            <a:avLst/>
          </a:prstGeom>
        </p:spPr>
      </p:pic>
    </p:spTree>
    <p:extLst>
      <p:ext uri="{BB962C8B-B14F-4D97-AF65-F5344CB8AC3E}">
        <p14:creationId xmlns:p14="http://schemas.microsoft.com/office/powerpoint/2010/main" val="122806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20D318-2F9B-4945-8E5C-870A2842AC2C}" type="slidenum">
              <a:rPr lang="en-US" sz="1600" smtClean="0">
                <a:solidFill>
                  <a:schemeClr val="bg1"/>
                </a:solidFill>
              </a:rPr>
              <a:t>33</a:t>
            </a:fld>
            <a:endParaRPr lang="en-US" dirty="0">
              <a:solidFill>
                <a:schemeClr val="bg1"/>
              </a:solidFill>
            </a:endParaRPr>
          </a:p>
        </p:txBody>
      </p:sp>
      <p:graphicFrame>
        <p:nvGraphicFramePr>
          <p:cNvPr id="4" name="Chart 3">
            <a:extLst>
              <a:ext uri="{FF2B5EF4-FFF2-40B4-BE49-F238E27FC236}">
                <a16:creationId xmlns:a16="http://schemas.microsoft.com/office/drawing/2014/main" id="{00000000-0008-0000-0000-000002000000}"/>
              </a:ext>
            </a:extLst>
          </p:cNvPr>
          <p:cNvGraphicFramePr>
            <a:graphicFrameLocks noGrp="1"/>
          </p:cNvGraphicFramePr>
          <p:nvPr>
            <p:extLst>
              <p:ext uri="{D42A27DB-BD31-4B8C-83A1-F6EECF244321}">
                <p14:modId xmlns:p14="http://schemas.microsoft.com/office/powerpoint/2010/main" val="1765983717"/>
              </p:ext>
            </p:extLst>
          </p:nvPr>
        </p:nvGraphicFramePr>
        <p:xfrm>
          <a:off x="0" y="1876883"/>
          <a:ext cx="8242663" cy="4981118"/>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662B3F0-6D88-3D42-899A-AF466CCE63F8}"/>
                  </a:ext>
                </a:extLst>
              </p:cNvPr>
              <p:cNvSpPr txBox="1"/>
              <p:nvPr/>
            </p:nvSpPr>
            <p:spPr>
              <a:xfrm>
                <a:off x="8720667" y="3081756"/>
                <a:ext cx="2633133" cy="11294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3600" b="0" i="1" smtClean="0">
                          <a:solidFill>
                            <a:schemeClr val="bg1"/>
                          </a:solidFill>
                          <a:latin typeface="Cambria Math" panose="02040503050406030204" pitchFamily="18" charset="0"/>
                        </a:rPr>
                        <m:t>𝑘</m:t>
                      </m:r>
                      <m:r>
                        <a:rPr lang="en-AU" sz="3600" b="0" i="1" smtClean="0">
                          <a:solidFill>
                            <a:schemeClr val="bg1"/>
                          </a:solidFill>
                          <a:latin typeface="Cambria Math" panose="02040503050406030204" pitchFamily="18" charset="0"/>
                        </a:rPr>
                        <m:t>=−</m:t>
                      </m:r>
                      <m:f>
                        <m:fPr>
                          <m:ctrlPr>
                            <a:rPr lang="en-AU" sz="3600" b="0" i="1" smtClean="0">
                              <a:solidFill>
                                <a:schemeClr val="bg1"/>
                              </a:solidFill>
                              <a:latin typeface="Cambria Math" panose="02040503050406030204" pitchFamily="18" charset="0"/>
                            </a:rPr>
                          </m:ctrlPr>
                        </m:fPr>
                        <m:num>
                          <m:r>
                            <a:rPr lang="en-AU" sz="3600" b="0" i="1" smtClean="0">
                              <a:solidFill>
                                <a:schemeClr val="bg1"/>
                              </a:solidFill>
                              <a:latin typeface="Cambria Math" panose="02040503050406030204" pitchFamily="18" charset="0"/>
                            </a:rPr>
                            <m:t>𝐹</m:t>
                          </m:r>
                        </m:num>
                        <m:den>
                          <m:r>
                            <a:rPr lang="en-AU" sz="3600" b="0" i="1" smtClean="0">
                              <a:solidFill>
                                <a:schemeClr val="bg1"/>
                              </a:solidFill>
                              <a:latin typeface="Cambria Math" panose="02040503050406030204" pitchFamily="18" charset="0"/>
                            </a:rPr>
                            <m:t>𝑥</m:t>
                          </m:r>
                        </m:den>
                      </m:f>
                    </m:oMath>
                  </m:oMathPara>
                </a14:m>
                <a:endParaRPr lang="en-US" sz="2800" dirty="0">
                  <a:solidFill>
                    <a:schemeClr val="bg1"/>
                  </a:solidFill>
                </a:endParaRPr>
              </a:p>
            </p:txBody>
          </p:sp>
        </mc:Choice>
        <mc:Fallback xmlns="">
          <p:sp>
            <p:nvSpPr>
              <p:cNvPr id="5" name="TextBox 4">
                <a:extLst>
                  <a:ext uri="{FF2B5EF4-FFF2-40B4-BE49-F238E27FC236}">
                    <a16:creationId xmlns:a16="http://schemas.microsoft.com/office/drawing/2014/main" id="{1662B3F0-6D88-3D42-899A-AF466CCE63F8}"/>
                  </a:ext>
                </a:extLst>
              </p:cNvPr>
              <p:cNvSpPr txBox="1">
                <a:spLocks noRot="1" noChangeAspect="1" noMove="1" noResize="1" noEditPoints="1" noAdjustHandles="1" noChangeArrowheads="1" noChangeShapeType="1" noTextEdit="1"/>
              </p:cNvSpPr>
              <p:nvPr/>
            </p:nvSpPr>
            <p:spPr>
              <a:xfrm>
                <a:off x="8720667" y="3081756"/>
                <a:ext cx="2633133" cy="1129476"/>
              </a:xfrm>
              <a:prstGeom prst="rect">
                <a:avLst/>
              </a:prstGeom>
              <a:blipFill>
                <a:blip r:embed="rId3"/>
                <a:stretch>
                  <a:fillRect b="-4444"/>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0" y="5248"/>
            <a:ext cx="7901101" cy="1871634"/>
          </a:xfrm>
          <a:prstGeom prst="rect">
            <a:avLst/>
          </a:prstGeom>
        </p:spPr>
      </p:pic>
      <p:sp>
        <p:nvSpPr>
          <p:cNvPr id="7" name="TextBox 6"/>
          <p:cNvSpPr txBox="1"/>
          <p:nvPr/>
        </p:nvSpPr>
        <p:spPr>
          <a:xfrm>
            <a:off x="8242663" y="502521"/>
            <a:ext cx="4469425" cy="1754326"/>
          </a:xfrm>
          <a:prstGeom prst="rect">
            <a:avLst/>
          </a:prstGeom>
          <a:noFill/>
        </p:spPr>
        <p:txBody>
          <a:bodyPr wrap="square" rtlCol="0">
            <a:spAutoFit/>
          </a:bodyPr>
          <a:lstStyle/>
          <a:p>
            <a:r>
              <a:rPr lang="en-NZ" sz="3600" dirty="0">
                <a:solidFill>
                  <a:schemeClr val="bg1"/>
                </a:solidFill>
              </a:rPr>
              <a:t>Spring constant </a:t>
            </a:r>
            <a:r>
              <a:rPr lang="en-NZ" sz="3600" u="sng" dirty="0">
                <a:solidFill>
                  <a:schemeClr val="bg1"/>
                </a:solidFill>
              </a:rPr>
              <a:t>without</a:t>
            </a:r>
            <a:r>
              <a:rPr lang="en-NZ" sz="3600" dirty="0">
                <a:solidFill>
                  <a:schemeClr val="bg1"/>
                </a:solidFill>
              </a:rPr>
              <a:t> Hertz adjustment. </a:t>
            </a:r>
          </a:p>
        </p:txBody>
      </p:sp>
      <p:pic>
        <p:nvPicPr>
          <p:cNvPr id="8" name="Picture 7">
            <a:extLst>
              <a:ext uri="{FF2B5EF4-FFF2-40B4-BE49-F238E27FC236}">
                <a16:creationId xmlns:a16="http://schemas.microsoft.com/office/drawing/2014/main" id="{60EEB499-B6F2-D147-BFAB-EFEED8FBD3B7}"/>
              </a:ext>
            </a:extLst>
          </p:cNvPr>
          <p:cNvPicPr>
            <a:picLocks noChangeAspect="1"/>
          </p:cNvPicPr>
          <p:nvPr/>
        </p:nvPicPr>
        <p:blipFill rotWithShape="1">
          <a:blip r:embed="rId5"/>
          <a:srcRect l="42117" t="52201" r="34203" b="3483"/>
          <a:stretch/>
        </p:blipFill>
        <p:spPr>
          <a:xfrm rot="5400000">
            <a:off x="8285421" y="5191228"/>
            <a:ext cx="1624014" cy="1709531"/>
          </a:xfrm>
          <a:prstGeom prst="rect">
            <a:avLst/>
          </a:prstGeom>
        </p:spPr>
      </p:pic>
    </p:spTree>
    <p:extLst>
      <p:ext uri="{BB962C8B-B14F-4D97-AF65-F5344CB8AC3E}">
        <p14:creationId xmlns:p14="http://schemas.microsoft.com/office/powerpoint/2010/main" val="154633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6A8092-54D3-B843-B1CE-09D6CE8C23AF}"/>
              </a:ext>
            </a:extLst>
          </p:cNvPr>
          <p:cNvSpPr>
            <a:spLocks noGrp="1"/>
          </p:cNvSpPr>
          <p:nvPr>
            <p:ph type="sldNum" sz="quarter" idx="12"/>
          </p:nvPr>
        </p:nvSpPr>
        <p:spPr/>
        <p:txBody>
          <a:bodyPr/>
          <a:lstStyle/>
          <a:p>
            <a:fld id="{AA20D318-2F9B-4945-8E5C-870A2842AC2C}" type="slidenum">
              <a:rPr lang="en-US" sz="1600" smtClean="0">
                <a:solidFill>
                  <a:schemeClr val="bg1"/>
                </a:solidFill>
              </a:rPr>
              <a:t>34</a:t>
            </a:fld>
            <a:endParaRPr lang="en-US" sz="1600" dirty="0">
              <a:solidFill>
                <a:schemeClr val="bg1"/>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56A8CFD-5E1B-0641-BD6B-C2FF530E03AF}"/>
                  </a:ext>
                </a:extLst>
              </p:cNvPr>
              <p:cNvSpPr txBox="1"/>
              <p:nvPr/>
            </p:nvSpPr>
            <p:spPr>
              <a:xfrm>
                <a:off x="8610600" y="2340819"/>
                <a:ext cx="2674809" cy="14477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3600" b="0" i="1" smtClean="0">
                          <a:solidFill>
                            <a:schemeClr val="bg1"/>
                          </a:solidFill>
                          <a:latin typeface="Cambria Math" panose="02040503050406030204" pitchFamily="18" charset="0"/>
                        </a:rPr>
                        <m:t>𝑘</m:t>
                      </m:r>
                      <m:r>
                        <a:rPr lang="en-AU" sz="3600" b="0" i="1" smtClean="0">
                          <a:solidFill>
                            <a:schemeClr val="bg1"/>
                          </a:solidFill>
                          <a:latin typeface="Cambria Math" panose="02040503050406030204" pitchFamily="18" charset="0"/>
                        </a:rPr>
                        <m:t>=−</m:t>
                      </m:r>
                      <m:f>
                        <m:fPr>
                          <m:ctrlPr>
                            <a:rPr lang="en-AU" sz="3600" b="0" i="1" smtClean="0">
                              <a:solidFill>
                                <a:schemeClr val="bg1"/>
                              </a:solidFill>
                              <a:latin typeface="Cambria Math" panose="02040503050406030204" pitchFamily="18" charset="0"/>
                            </a:rPr>
                          </m:ctrlPr>
                        </m:fPr>
                        <m:num>
                          <m:r>
                            <a:rPr lang="en-AU" sz="3600" b="0" i="1" smtClean="0">
                              <a:solidFill>
                                <a:schemeClr val="bg1"/>
                              </a:solidFill>
                              <a:latin typeface="Cambria Math" panose="02040503050406030204" pitchFamily="18" charset="0"/>
                            </a:rPr>
                            <m:t>𝐹</m:t>
                          </m:r>
                        </m:num>
                        <m:den>
                          <m:sSup>
                            <m:sSupPr>
                              <m:ctrlPr>
                                <a:rPr lang="en-AU" sz="3600" b="0" i="1" smtClean="0">
                                  <a:solidFill>
                                    <a:schemeClr val="bg1"/>
                                  </a:solidFill>
                                  <a:latin typeface="Cambria Math" panose="02040503050406030204" pitchFamily="18" charset="0"/>
                                </a:rPr>
                              </m:ctrlPr>
                            </m:sSupPr>
                            <m:e>
                              <m:r>
                                <a:rPr lang="en-AU" sz="3600" b="0" i="1" smtClean="0">
                                  <a:solidFill>
                                    <a:schemeClr val="bg1"/>
                                  </a:solidFill>
                                  <a:latin typeface="Cambria Math" panose="02040503050406030204" pitchFamily="18" charset="0"/>
                                </a:rPr>
                                <m:t>𝑥</m:t>
                              </m:r>
                            </m:e>
                            <m:sup>
                              <m:r>
                                <a:rPr lang="en-AU" sz="3600" b="0" i="1" smtClean="0">
                                  <a:solidFill>
                                    <a:schemeClr val="bg1"/>
                                  </a:solidFill>
                                  <a:latin typeface="Cambria Math" panose="02040503050406030204" pitchFamily="18" charset="0"/>
                                </a:rPr>
                                <m:t>(</m:t>
                              </m:r>
                              <m:f>
                                <m:fPr>
                                  <m:ctrlPr>
                                    <a:rPr lang="en-AU" sz="3600" b="0" i="1" smtClean="0">
                                      <a:solidFill>
                                        <a:schemeClr val="bg1"/>
                                      </a:solidFill>
                                      <a:latin typeface="Cambria Math" panose="02040503050406030204" pitchFamily="18" charset="0"/>
                                    </a:rPr>
                                  </m:ctrlPr>
                                </m:fPr>
                                <m:num>
                                  <m:r>
                                    <a:rPr lang="en-AU" sz="3600" b="0" i="1" smtClean="0">
                                      <a:solidFill>
                                        <a:schemeClr val="bg1"/>
                                      </a:solidFill>
                                      <a:latin typeface="Cambria Math" panose="02040503050406030204" pitchFamily="18" charset="0"/>
                                    </a:rPr>
                                    <m:t>3</m:t>
                                  </m:r>
                                </m:num>
                                <m:den>
                                  <m:r>
                                    <a:rPr lang="en-AU" sz="3600" b="0" i="1" smtClean="0">
                                      <a:solidFill>
                                        <a:schemeClr val="bg1"/>
                                      </a:solidFill>
                                      <a:latin typeface="Cambria Math" panose="02040503050406030204" pitchFamily="18" charset="0"/>
                                    </a:rPr>
                                    <m:t>2</m:t>
                                  </m:r>
                                </m:den>
                              </m:f>
                              <m:r>
                                <a:rPr lang="en-AU" sz="3600" b="0" i="1" smtClean="0">
                                  <a:solidFill>
                                    <a:schemeClr val="bg1"/>
                                  </a:solidFill>
                                  <a:latin typeface="Cambria Math" panose="02040503050406030204" pitchFamily="18" charset="0"/>
                                </a:rPr>
                                <m:t>)</m:t>
                              </m:r>
                            </m:sup>
                          </m:sSup>
                        </m:den>
                      </m:f>
                    </m:oMath>
                  </m:oMathPara>
                </a14:m>
                <a:endParaRPr lang="en-US" sz="3600" dirty="0">
                  <a:solidFill>
                    <a:schemeClr val="bg1"/>
                  </a:solidFill>
                </a:endParaRPr>
              </a:p>
            </p:txBody>
          </p:sp>
        </mc:Choice>
        <mc:Fallback xmlns="">
          <p:sp>
            <p:nvSpPr>
              <p:cNvPr id="15" name="TextBox 14">
                <a:extLst>
                  <a:ext uri="{FF2B5EF4-FFF2-40B4-BE49-F238E27FC236}">
                    <a16:creationId xmlns:a16="http://schemas.microsoft.com/office/drawing/2014/main" id="{356A8CFD-5E1B-0641-BD6B-C2FF530E03AF}"/>
                  </a:ext>
                </a:extLst>
              </p:cNvPr>
              <p:cNvSpPr txBox="1">
                <a:spLocks noRot="1" noChangeAspect="1" noMove="1" noResize="1" noEditPoints="1" noAdjustHandles="1" noChangeArrowheads="1" noChangeShapeType="1" noTextEdit="1"/>
              </p:cNvSpPr>
              <p:nvPr/>
            </p:nvSpPr>
            <p:spPr>
              <a:xfrm>
                <a:off x="8610600" y="2340819"/>
                <a:ext cx="2674809" cy="1447704"/>
              </a:xfrm>
              <a:prstGeom prst="rect">
                <a:avLst/>
              </a:prstGeom>
              <a:blipFill>
                <a:blip r:embed="rId3"/>
                <a:stretch>
                  <a:fillRect/>
                </a:stretch>
              </a:blipFill>
            </p:spPr>
            <p:txBody>
              <a:bodyPr/>
              <a:lstStyle/>
              <a:p>
                <a:r>
                  <a:rPr lang="en-NZ">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D446578-D6ED-4A4A-9E63-56177D96482A}"/>
                  </a:ext>
                </a:extLst>
              </p:cNvPr>
              <p:cNvSpPr txBox="1"/>
              <p:nvPr/>
            </p:nvSpPr>
            <p:spPr>
              <a:xfrm>
                <a:off x="7644446" y="3977714"/>
                <a:ext cx="4648792" cy="11294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3600" b="0" i="1" smtClean="0">
                          <a:solidFill>
                            <a:schemeClr val="bg1"/>
                          </a:solidFill>
                          <a:latin typeface="Cambria Math" panose="02040503050406030204" pitchFamily="18" charset="0"/>
                        </a:rPr>
                        <m:t>𝑘</m:t>
                      </m:r>
                      <m:r>
                        <a:rPr lang="en-AU" sz="3600" b="0" i="1" smtClean="0">
                          <a:solidFill>
                            <a:schemeClr val="bg1"/>
                          </a:solidFill>
                          <a:latin typeface="Cambria Math" panose="02040503050406030204" pitchFamily="18" charset="0"/>
                        </a:rPr>
                        <m:t>=761000</m:t>
                      </m:r>
                      <m:r>
                        <a:rPr lang="en-US" sz="3600" b="0" i="1" smtClean="0">
                          <a:solidFill>
                            <a:schemeClr val="bg1"/>
                          </a:solidFill>
                          <a:latin typeface="Cambria Math" panose="02040503050406030204" pitchFamily="18" charset="0"/>
                        </a:rPr>
                        <m:t>𝑁</m:t>
                      </m:r>
                      <m:r>
                        <a:rPr lang="en-AU" sz="3600" b="0" i="1" smtClean="0">
                          <a:solidFill>
                            <a:schemeClr val="bg1"/>
                          </a:solidFill>
                          <a:latin typeface="Cambria Math" panose="02040503050406030204" pitchFamily="18" charset="0"/>
                        </a:rPr>
                        <m:t>/</m:t>
                      </m:r>
                      <m:r>
                        <a:rPr lang="en-AU" sz="3600" b="0" i="1" smtClean="0">
                          <a:solidFill>
                            <a:schemeClr val="bg1"/>
                          </a:solidFill>
                          <a:latin typeface="Cambria Math" panose="02040503050406030204" pitchFamily="18" charset="0"/>
                        </a:rPr>
                        <m:t>𝑚</m:t>
                      </m:r>
                      <m:r>
                        <a:rPr lang="en-AU" sz="3600" b="0" i="1" smtClean="0">
                          <a:solidFill>
                            <a:schemeClr val="bg1"/>
                          </a:solidFill>
                          <a:latin typeface="Cambria Math" panose="02040503050406030204" pitchFamily="18" charset="0"/>
                        </a:rPr>
                        <m:t>^(</m:t>
                      </m:r>
                      <m:f>
                        <m:fPr>
                          <m:ctrlPr>
                            <a:rPr lang="en-AU" sz="3600" b="0" i="1" smtClean="0">
                              <a:solidFill>
                                <a:schemeClr val="bg1"/>
                              </a:solidFill>
                              <a:latin typeface="Cambria Math" panose="02040503050406030204" pitchFamily="18" charset="0"/>
                            </a:rPr>
                          </m:ctrlPr>
                        </m:fPr>
                        <m:num>
                          <m:r>
                            <a:rPr lang="en-AU" sz="3600" b="0" i="1" smtClean="0">
                              <a:solidFill>
                                <a:schemeClr val="bg1"/>
                              </a:solidFill>
                              <a:latin typeface="Cambria Math" panose="02040503050406030204" pitchFamily="18" charset="0"/>
                            </a:rPr>
                            <m:t>3</m:t>
                          </m:r>
                        </m:num>
                        <m:den>
                          <m:r>
                            <a:rPr lang="en-AU" sz="3600" b="0" i="1" smtClean="0">
                              <a:solidFill>
                                <a:schemeClr val="bg1"/>
                              </a:solidFill>
                              <a:latin typeface="Cambria Math" panose="02040503050406030204" pitchFamily="18" charset="0"/>
                            </a:rPr>
                            <m:t>2</m:t>
                          </m:r>
                        </m:den>
                      </m:f>
                      <m:r>
                        <a:rPr lang="en-AU" sz="3600" b="0" i="1" smtClean="0">
                          <a:solidFill>
                            <a:schemeClr val="bg1"/>
                          </a:solidFill>
                          <a:latin typeface="Cambria Math" panose="02040503050406030204" pitchFamily="18" charset="0"/>
                        </a:rPr>
                        <m:t>)</m:t>
                      </m:r>
                    </m:oMath>
                  </m:oMathPara>
                </a14:m>
                <a:endParaRPr lang="en-US" sz="3600" dirty="0">
                  <a:solidFill>
                    <a:schemeClr val="bg1"/>
                  </a:solidFill>
                </a:endParaRPr>
              </a:p>
            </p:txBody>
          </p:sp>
        </mc:Choice>
        <mc:Fallback xmlns="">
          <p:sp>
            <p:nvSpPr>
              <p:cNvPr id="16" name="TextBox 15">
                <a:extLst>
                  <a:ext uri="{FF2B5EF4-FFF2-40B4-BE49-F238E27FC236}">
                    <a16:creationId xmlns:a16="http://schemas.microsoft.com/office/drawing/2014/main" id="{BD446578-D6ED-4A4A-9E63-56177D96482A}"/>
                  </a:ext>
                </a:extLst>
              </p:cNvPr>
              <p:cNvSpPr txBox="1">
                <a:spLocks noRot="1" noChangeAspect="1" noMove="1" noResize="1" noEditPoints="1" noAdjustHandles="1" noChangeArrowheads="1" noChangeShapeType="1" noTextEdit="1"/>
              </p:cNvSpPr>
              <p:nvPr/>
            </p:nvSpPr>
            <p:spPr>
              <a:xfrm>
                <a:off x="7644446" y="3977714"/>
                <a:ext cx="4648792" cy="1129476"/>
              </a:xfrm>
              <a:prstGeom prst="rect">
                <a:avLst/>
              </a:prstGeom>
              <a:blipFill>
                <a:blip r:embed="rId4"/>
                <a:stretch>
                  <a:fillRect b="-777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E90AB04-7954-D54B-B5A3-51C728878F72}"/>
              </a:ext>
            </a:extLst>
          </p:cNvPr>
          <p:cNvPicPr>
            <a:picLocks noChangeAspect="1"/>
          </p:cNvPicPr>
          <p:nvPr/>
        </p:nvPicPr>
        <p:blipFill rotWithShape="1">
          <a:blip r:embed="rId5"/>
          <a:srcRect r="18613"/>
          <a:stretch/>
        </p:blipFill>
        <p:spPr>
          <a:xfrm>
            <a:off x="0" y="-1"/>
            <a:ext cx="7901796" cy="1872091"/>
          </a:xfrm>
          <a:prstGeom prst="rect">
            <a:avLst/>
          </a:prstGeom>
        </p:spPr>
      </p:pic>
      <p:sp>
        <p:nvSpPr>
          <p:cNvPr id="7" name="TextBox 6"/>
          <p:cNvSpPr txBox="1"/>
          <p:nvPr/>
        </p:nvSpPr>
        <p:spPr>
          <a:xfrm>
            <a:off x="8003034" y="779847"/>
            <a:ext cx="4290204" cy="1200329"/>
          </a:xfrm>
          <a:prstGeom prst="rect">
            <a:avLst/>
          </a:prstGeom>
          <a:noFill/>
        </p:spPr>
        <p:txBody>
          <a:bodyPr wrap="square" rtlCol="0">
            <a:spAutoFit/>
          </a:bodyPr>
          <a:lstStyle/>
          <a:p>
            <a:r>
              <a:rPr lang="en-NZ" sz="3600" dirty="0">
                <a:solidFill>
                  <a:schemeClr val="bg1"/>
                </a:solidFill>
              </a:rPr>
              <a:t>Spring constant </a:t>
            </a:r>
            <a:r>
              <a:rPr lang="en-NZ" sz="3600" u="sng" dirty="0">
                <a:solidFill>
                  <a:schemeClr val="bg1"/>
                </a:solidFill>
              </a:rPr>
              <a:t>with</a:t>
            </a:r>
            <a:r>
              <a:rPr lang="en-NZ" sz="3600" dirty="0">
                <a:solidFill>
                  <a:schemeClr val="bg1"/>
                </a:solidFill>
              </a:rPr>
              <a:t> Hertz adjustment. </a:t>
            </a:r>
          </a:p>
        </p:txBody>
      </p:sp>
      <p:graphicFrame>
        <p:nvGraphicFramePr>
          <p:cNvPr id="9" name="Chart 8">
            <a:extLst>
              <a:ext uri="{FF2B5EF4-FFF2-40B4-BE49-F238E27FC236}">
                <a16:creationId xmlns:a16="http://schemas.microsoft.com/office/drawing/2014/main" id="{00000000-0008-0000-0200-000002000000}"/>
              </a:ext>
            </a:extLst>
          </p:cNvPr>
          <p:cNvGraphicFramePr>
            <a:graphicFrameLocks noGrp="1"/>
          </p:cNvGraphicFramePr>
          <p:nvPr>
            <p:extLst>
              <p:ext uri="{D42A27DB-BD31-4B8C-83A1-F6EECF244321}">
                <p14:modId xmlns:p14="http://schemas.microsoft.com/office/powerpoint/2010/main" val="2445658040"/>
              </p:ext>
            </p:extLst>
          </p:nvPr>
        </p:nvGraphicFramePr>
        <p:xfrm>
          <a:off x="0" y="1872090"/>
          <a:ext cx="7798526" cy="4985910"/>
        </p:xfrm>
        <a:graphic>
          <a:graphicData uri="http://schemas.openxmlformats.org/drawingml/2006/chart">
            <c:chart xmlns:c="http://schemas.openxmlformats.org/drawingml/2006/chart" xmlns:r="http://schemas.openxmlformats.org/officeDocument/2006/relationships" r:id="rId6"/>
          </a:graphicData>
        </a:graphic>
      </p:graphicFrame>
      <p:pic>
        <p:nvPicPr>
          <p:cNvPr id="8" name="Picture 7">
            <a:extLst>
              <a:ext uri="{FF2B5EF4-FFF2-40B4-BE49-F238E27FC236}">
                <a16:creationId xmlns:a16="http://schemas.microsoft.com/office/drawing/2014/main" id="{01D7AA06-97E7-014F-A9EF-899BEFBF3760}"/>
              </a:ext>
            </a:extLst>
          </p:cNvPr>
          <p:cNvPicPr>
            <a:picLocks noChangeAspect="1"/>
          </p:cNvPicPr>
          <p:nvPr/>
        </p:nvPicPr>
        <p:blipFill rotWithShape="1">
          <a:blip r:embed="rId7"/>
          <a:srcRect l="42117" t="52201" r="34203" b="3483"/>
          <a:stretch/>
        </p:blipFill>
        <p:spPr>
          <a:xfrm rot="5400000">
            <a:off x="7841284" y="5191228"/>
            <a:ext cx="1624014" cy="1709531"/>
          </a:xfrm>
          <a:prstGeom prst="rect">
            <a:avLst/>
          </a:prstGeom>
        </p:spPr>
      </p:pic>
    </p:spTree>
    <p:extLst>
      <p:ext uri="{BB962C8B-B14F-4D97-AF65-F5344CB8AC3E}">
        <p14:creationId xmlns:p14="http://schemas.microsoft.com/office/powerpoint/2010/main" val="40617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8A5D4-70B2-564D-98CA-1371E60492AA}"/>
              </a:ext>
            </a:extLst>
          </p:cNvPr>
          <p:cNvSpPr>
            <a:spLocks noGrp="1"/>
          </p:cNvSpPr>
          <p:nvPr>
            <p:ph type="title"/>
          </p:nvPr>
        </p:nvSpPr>
        <p:spPr/>
        <p:txBody>
          <a:bodyPr/>
          <a:lstStyle/>
          <a:p>
            <a:r>
              <a:rPr lang="en-US" dirty="0">
                <a:solidFill>
                  <a:schemeClr val="bg1"/>
                </a:solidFill>
              </a:rPr>
              <a:t>Theoretical Model</a:t>
            </a:r>
          </a:p>
        </p:txBody>
      </p:sp>
      <p:sp>
        <p:nvSpPr>
          <p:cNvPr id="3" name="Content Placeholder 2">
            <a:extLst>
              <a:ext uri="{FF2B5EF4-FFF2-40B4-BE49-F238E27FC236}">
                <a16:creationId xmlns:a16="http://schemas.microsoft.com/office/drawing/2014/main" id="{07D19232-93BB-F545-95FF-91977042D1DF}"/>
              </a:ext>
            </a:extLst>
          </p:cNvPr>
          <p:cNvSpPr>
            <a:spLocks noGrp="1"/>
          </p:cNvSpPr>
          <p:nvPr>
            <p:ph idx="1"/>
          </p:nvPr>
        </p:nvSpPr>
        <p:spPr>
          <a:xfrm>
            <a:off x="899298" y="1614581"/>
            <a:ext cx="5745480" cy="4530725"/>
          </a:xfrm>
        </p:spPr>
        <p:txBody>
          <a:bodyPr/>
          <a:lstStyle/>
          <a:p>
            <a:r>
              <a:rPr lang="en-US" dirty="0">
                <a:solidFill>
                  <a:schemeClr val="bg1"/>
                </a:solidFill>
              </a:rPr>
              <a:t>Looks at displacement over time to predict collision time using:</a:t>
            </a:r>
          </a:p>
          <a:p>
            <a:pPr lvl="1"/>
            <a:r>
              <a:rPr lang="en-US" dirty="0">
                <a:solidFill>
                  <a:schemeClr val="bg1"/>
                </a:solidFill>
              </a:rPr>
              <a:t>Velocity</a:t>
            </a:r>
          </a:p>
          <a:p>
            <a:pPr lvl="1"/>
            <a:r>
              <a:rPr lang="en-US" dirty="0">
                <a:solidFill>
                  <a:schemeClr val="bg1"/>
                </a:solidFill>
              </a:rPr>
              <a:t>Spring Constant </a:t>
            </a:r>
          </a:p>
          <a:p>
            <a:pPr lvl="1"/>
            <a:r>
              <a:rPr lang="en-US" dirty="0">
                <a:solidFill>
                  <a:schemeClr val="bg1"/>
                </a:solidFill>
              </a:rPr>
              <a:t>Weight Force</a:t>
            </a:r>
          </a:p>
          <a:p>
            <a:pPr lvl="1"/>
            <a:r>
              <a:rPr lang="en-US" dirty="0">
                <a:solidFill>
                  <a:schemeClr val="bg1"/>
                </a:solidFill>
              </a:rPr>
              <a:t>Normal Force</a:t>
            </a:r>
          </a:p>
          <a:p>
            <a:pPr lvl="1"/>
            <a:r>
              <a:rPr lang="en-US" dirty="0">
                <a:solidFill>
                  <a:schemeClr val="bg1"/>
                </a:solidFill>
              </a:rPr>
              <a:t>Acceleration</a:t>
            </a:r>
          </a:p>
          <a:p>
            <a:pPr lvl="1"/>
            <a:r>
              <a:rPr lang="en-US" dirty="0">
                <a:solidFill>
                  <a:schemeClr val="bg1"/>
                </a:solidFill>
              </a:rPr>
              <a:t>Mass</a:t>
            </a:r>
          </a:p>
          <a:p>
            <a:pPr marL="457200" lvl="1" indent="0">
              <a:buNone/>
            </a:pPr>
            <a:endParaRPr lang="en-US" dirty="0">
              <a:solidFill>
                <a:schemeClr val="bg1"/>
              </a:solidFill>
            </a:endParaRPr>
          </a:p>
          <a:p>
            <a:pPr lvl="1"/>
            <a:endParaRPr lang="en-US" dirty="0">
              <a:solidFill>
                <a:schemeClr val="bg1"/>
              </a:solidFill>
            </a:endParaRPr>
          </a:p>
        </p:txBody>
      </p:sp>
      <p:sp>
        <p:nvSpPr>
          <p:cNvPr id="4" name="Slide Number Placeholder 3">
            <a:extLst>
              <a:ext uri="{FF2B5EF4-FFF2-40B4-BE49-F238E27FC236}">
                <a16:creationId xmlns:a16="http://schemas.microsoft.com/office/drawing/2014/main" id="{72D419C5-07B7-C942-A055-3D50EE16F223}"/>
              </a:ext>
            </a:extLst>
          </p:cNvPr>
          <p:cNvSpPr>
            <a:spLocks noGrp="1"/>
          </p:cNvSpPr>
          <p:nvPr>
            <p:ph type="sldNum" sz="quarter" idx="12"/>
          </p:nvPr>
        </p:nvSpPr>
        <p:spPr/>
        <p:txBody>
          <a:bodyPr/>
          <a:lstStyle/>
          <a:p>
            <a:fld id="{AA20D318-2F9B-4945-8E5C-870A2842AC2C}" type="slidenum">
              <a:rPr lang="en-US" smtClean="0"/>
              <a:t>35</a:t>
            </a:fld>
            <a:endParaRPr lang="en-US"/>
          </a:p>
        </p:txBody>
      </p:sp>
      <p:pic>
        <p:nvPicPr>
          <p:cNvPr id="6" name="Picture 5">
            <a:extLst>
              <a:ext uri="{FF2B5EF4-FFF2-40B4-BE49-F238E27FC236}">
                <a16:creationId xmlns:a16="http://schemas.microsoft.com/office/drawing/2014/main" id="{33FA10BA-1B4C-2F44-8E4F-BF2B7E900124}"/>
              </a:ext>
            </a:extLst>
          </p:cNvPr>
          <p:cNvPicPr>
            <a:picLocks noChangeAspect="1"/>
          </p:cNvPicPr>
          <p:nvPr/>
        </p:nvPicPr>
        <p:blipFill>
          <a:blip r:embed="rId3"/>
          <a:stretch>
            <a:fillRect/>
          </a:stretch>
        </p:blipFill>
        <p:spPr>
          <a:xfrm>
            <a:off x="0" y="5432612"/>
            <a:ext cx="12224251" cy="1425388"/>
          </a:xfrm>
          <a:prstGeom prst="rect">
            <a:avLst/>
          </a:prstGeom>
        </p:spPr>
      </p:pic>
    </p:spTree>
    <p:extLst>
      <p:ext uri="{BB962C8B-B14F-4D97-AF65-F5344CB8AC3E}">
        <p14:creationId xmlns:p14="http://schemas.microsoft.com/office/powerpoint/2010/main" val="2259914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8A5D4-70B2-564D-98CA-1371E60492AA}"/>
              </a:ext>
            </a:extLst>
          </p:cNvPr>
          <p:cNvSpPr>
            <a:spLocks noGrp="1"/>
          </p:cNvSpPr>
          <p:nvPr>
            <p:ph type="title"/>
          </p:nvPr>
        </p:nvSpPr>
        <p:spPr/>
        <p:txBody>
          <a:bodyPr/>
          <a:lstStyle/>
          <a:p>
            <a:r>
              <a:rPr lang="en-US" dirty="0">
                <a:solidFill>
                  <a:schemeClr val="bg1"/>
                </a:solidFill>
              </a:rPr>
              <a:t>Theoretical Model</a:t>
            </a:r>
          </a:p>
        </p:txBody>
      </p:sp>
      <p:sp>
        <p:nvSpPr>
          <p:cNvPr id="3" name="Content Placeholder 2">
            <a:extLst>
              <a:ext uri="{FF2B5EF4-FFF2-40B4-BE49-F238E27FC236}">
                <a16:creationId xmlns:a16="http://schemas.microsoft.com/office/drawing/2014/main" id="{07D19232-93BB-F545-95FF-91977042D1DF}"/>
              </a:ext>
            </a:extLst>
          </p:cNvPr>
          <p:cNvSpPr>
            <a:spLocks noGrp="1"/>
          </p:cNvSpPr>
          <p:nvPr>
            <p:ph idx="1"/>
          </p:nvPr>
        </p:nvSpPr>
        <p:spPr>
          <a:xfrm>
            <a:off x="899298" y="1614581"/>
            <a:ext cx="5745480" cy="4530725"/>
          </a:xfrm>
        </p:spPr>
        <p:txBody>
          <a:bodyPr/>
          <a:lstStyle/>
          <a:p>
            <a:r>
              <a:rPr lang="en-US" dirty="0">
                <a:solidFill>
                  <a:schemeClr val="bg1"/>
                </a:solidFill>
              </a:rPr>
              <a:t>Looks at displacement over time to predict collision time using:</a:t>
            </a:r>
          </a:p>
          <a:p>
            <a:pPr lvl="1"/>
            <a:r>
              <a:rPr lang="en-US" u="sng" dirty="0">
                <a:solidFill>
                  <a:schemeClr val="accent4"/>
                </a:solidFill>
              </a:rPr>
              <a:t>Velocity</a:t>
            </a:r>
          </a:p>
          <a:p>
            <a:pPr lvl="1"/>
            <a:r>
              <a:rPr lang="en-US" dirty="0">
                <a:solidFill>
                  <a:schemeClr val="bg1"/>
                </a:solidFill>
              </a:rPr>
              <a:t>Spring Constant </a:t>
            </a:r>
          </a:p>
          <a:p>
            <a:pPr lvl="1"/>
            <a:r>
              <a:rPr lang="en-US" dirty="0">
                <a:solidFill>
                  <a:schemeClr val="bg1"/>
                </a:solidFill>
              </a:rPr>
              <a:t>Weight Force</a:t>
            </a:r>
          </a:p>
          <a:p>
            <a:pPr lvl="1"/>
            <a:r>
              <a:rPr lang="en-US" dirty="0">
                <a:solidFill>
                  <a:schemeClr val="bg1"/>
                </a:solidFill>
              </a:rPr>
              <a:t>Normal Force</a:t>
            </a:r>
          </a:p>
          <a:p>
            <a:pPr lvl="1"/>
            <a:r>
              <a:rPr lang="en-US" dirty="0">
                <a:solidFill>
                  <a:schemeClr val="bg1"/>
                </a:solidFill>
              </a:rPr>
              <a:t>Acceleration</a:t>
            </a:r>
          </a:p>
          <a:p>
            <a:pPr lvl="1"/>
            <a:r>
              <a:rPr lang="en-US" dirty="0">
                <a:solidFill>
                  <a:schemeClr val="bg1"/>
                </a:solidFill>
              </a:rPr>
              <a:t>Mass</a:t>
            </a:r>
          </a:p>
          <a:p>
            <a:pPr marL="457200" lvl="1" indent="0">
              <a:buNone/>
            </a:pPr>
            <a:endParaRPr lang="en-US" dirty="0">
              <a:solidFill>
                <a:schemeClr val="bg1"/>
              </a:solidFill>
            </a:endParaRPr>
          </a:p>
          <a:p>
            <a:pPr lvl="1"/>
            <a:endParaRPr lang="en-US" dirty="0">
              <a:solidFill>
                <a:schemeClr val="bg1"/>
              </a:solidFill>
            </a:endParaRPr>
          </a:p>
        </p:txBody>
      </p:sp>
      <p:sp>
        <p:nvSpPr>
          <p:cNvPr id="4" name="Slide Number Placeholder 3">
            <a:extLst>
              <a:ext uri="{FF2B5EF4-FFF2-40B4-BE49-F238E27FC236}">
                <a16:creationId xmlns:a16="http://schemas.microsoft.com/office/drawing/2014/main" id="{72D419C5-07B7-C942-A055-3D50EE16F223}"/>
              </a:ext>
            </a:extLst>
          </p:cNvPr>
          <p:cNvSpPr>
            <a:spLocks noGrp="1"/>
          </p:cNvSpPr>
          <p:nvPr>
            <p:ph type="sldNum" sz="quarter" idx="12"/>
          </p:nvPr>
        </p:nvSpPr>
        <p:spPr/>
        <p:txBody>
          <a:bodyPr/>
          <a:lstStyle/>
          <a:p>
            <a:fld id="{AA20D318-2F9B-4945-8E5C-870A2842AC2C}" type="slidenum">
              <a:rPr lang="en-US" smtClean="0"/>
              <a:t>36</a:t>
            </a:fld>
            <a:endParaRPr lang="en-US"/>
          </a:p>
        </p:txBody>
      </p:sp>
      <p:pic>
        <p:nvPicPr>
          <p:cNvPr id="6" name="Picture 5">
            <a:extLst>
              <a:ext uri="{FF2B5EF4-FFF2-40B4-BE49-F238E27FC236}">
                <a16:creationId xmlns:a16="http://schemas.microsoft.com/office/drawing/2014/main" id="{33FA10BA-1B4C-2F44-8E4F-BF2B7E900124}"/>
              </a:ext>
            </a:extLst>
          </p:cNvPr>
          <p:cNvPicPr>
            <a:picLocks noChangeAspect="1"/>
          </p:cNvPicPr>
          <p:nvPr/>
        </p:nvPicPr>
        <p:blipFill>
          <a:blip r:embed="rId2"/>
          <a:stretch>
            <a:fillRect/>
          </a:stretch>
        </p:blipFill>
        <p:spPr>
          <a:xfrm>
            <a:off x="0" y="5432612"/>
            <a:ext cx="12224251" cy="1425388"/>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7925433" y="1968247"/>
                <a:ext cx="1945469" cy="52924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NZ" sz="3200" i="1" smtClean="0">
                              <a:solidFill>
                                <a:schemeClr val="bg1"/>
                              </a:solidFill>
                              <a:latin typeface="Cambria Math" panose="02040503050406030204" pitchFamily="18" charset="0"/>
                            </a:rPr>
                          </m:ctrlPr>
                        </m:sSubPr>
                        <m:e>
                          <m:r>
                            <a:rPr lang="en-NZ" sz="3200" i="1">
                              <a:solidFill>
                                <a:schemeClr val="bg1"/>
                              </a:solidFill>
                              <a:latin typeface="Cambria Math" panose="02040503050406030204" pitchFamily="18" charset="0"/>
                            </a:rPr>
                            <m:t>𝑉</m:t>
                          </m:r>
                        </m:e>
                        <m:sub>
                          <m:r>
                            <a:rPr lang="en-NZ" sz="3200" i="1">
                              <a:solidFill>
                                <a:schemeClr val="bg1"/>
                              </a:solidFill>
                              <a:latin typeface="Cambria Math" panose="02040503050406030204" pitchFamily="18" charset="0"/>
                            </a:rPr>
                            <m:t>𝑖</m:t>
                          </m:r>
                        </m:sub>
                      </m:sSub>
                      <m:r>
                        <a:rPr lang="en-NZ" sz="3200" i="1">
                          <a:solidFill>
                            <a:schemeClr val="bg1"/>
                          </a:solidFill>
                          <a:latin typeface="Cambria Math" panose="02040503050406030204" pitchFamily="18" charset="0"/>
                        </a:rPr>
                        <m:t>=</m:t>
                      </m:r>
                      <m:r>
                        <a:rPr lang="en-NZ" sz="3200" i="1">
                          <a:solidFill>
                            <a:schemeClr val="bg1"/>
                          </a:solidFill>
                          <a:latin typeface="Cambria Math" panose="02040503050406030204" pitchFamily="18" charset="0"/>
                          <a:ea typeface="Cambria Math" panose="02040503050406030204" pitchFamily="18" charset="0"/>
                        </a:rPr>
                        <m:t>√2</m:t>
                      </m:r>
                      <m:r>
                        <a:rPr lang="en-NZ" sz="3200" i="1">
                          <a:solidFill>
                            <a:schemeClr val="bg1"/>
                          </a:solidFill>
                          <a:latin typeface="Cambria Math" panose="02040503050406030204" pitchFamily="18" charset="0"/>
                          <a:ea typeface="Cambria Math" panose="02040503050406030204" pitchFamily="18" charset="0"/>
                        </a:rPr>
                        <m:t>𝑔h</m:t>
                      </m:r>
                    </m:oMath>
                  </m:oMathPara>
                </a14:m>
                <a:endParaRPr lang="en-NZ" sz="3200" dirty="0">
                  <a:solidFill>
                    <a:schemeClr val="bg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7925433" y="1968247"/>
                <a:ext cx="1945469" cy="529247"/>
              </a:xfrm>
              <a:prstGeom prst="rect">
                <a:avLst/>
              </a:prstGeom>
              <a:blipFill>
                <a:blip r:embed="rId3"/>
                <a:stretch>
                  <a:fillRect/>
                </a:stretch>
              </a:blipFill>
            </p:spPr>
            <p:txBody>
              <a:bodyPr/>
              <a:lstStyle/>
              <a:p>
                <a:r>
                  <a:rPr lang="en-NZ">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736470" y="2733982"/>
                <a:ext cx="2323393" cy="53187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NZ" sz="3200" i="1" smtClean="0">
                              <a:solidFill>
                                <a:schemeClr val="bg1"/>
                              </a:solidFill>
                              <a:latin typeface="Cambria Math" panose="02040503050406030204" pitchFamily="18" charset="0"/>
                            </a:rPr>
                          </m:ctrlPr>
                        </m:sSubPr>
                        <m:e>
                          <m:r>
                            <a:rPr lang="en-NZ" sz="3200" i="1">
                              <a:solidFill>
                                <a:schemeClr val="bg1"/>
                              </a:solidFill>
                              <a:latin typeface="Cambria Math" panose="02040503050406030204" pitchFamily="18" charset="0"/>
                            </a:rPr>
                            <m:t>𝑉</m:t>
                          </m:r>
                        </m:e>
                        <m:sub>
                          <m:r>
                            <a:rPr lang="en-NZ" sz="3200" i="1">
                              <a:solidFill>
                                <a:schemeClr val="bg1"/>
                              </a:solidFill>
                              <a:latin typeface="Cambria Math" panose="02040503050406030204" pitchFamily="18" charset="0"/>
                            </a:rPr>
                            <m:t>𝑓</m:t>
                          </m:r>
                        </m:sub>
                      </m:sSub>
                      <m:r>
                        <a:rPr lang="en-NZ" sz="3200" i="1">
                          <a:solidFill>
                            <a:schemeClr val="bg1"/>
                          </a:solidFill>
                          <a:latin typeface="Cambria Math" panose="02040503050406030204" pitchFamily="18" charset="0"/>
                        </a:rPr>
                        <m:t>=</m:t>
                      </m:r>
                      <m:r>
                        <a:rPr lang="en-NZ" sz="3200" b="0" i="1" smtClean="0">
                          <a:solidFill>
                            <a:schemeClr val="bg1"/>
                          </a:solidFill>
                          <a:latin typeface="Cambria Math" panose="02040503050406030204" pitchFamily="18" charset="0"/>
                        </a:rPr>
                        <m:t> </m:t>
                      </m:r>
                      <m:sSub>
                        <m:sSubPr>
                          <m:ctrlPr>
                            <a:rPr lang="en-NZ" sz="3200" b="0" i="1" smtClean="0">
                              <a:solidFill>
                                <a:schemeClr val="bg1"/>
                              </a:solidFill>
                              <a:latin typeface="Cambria Math" panose="02040503050406030204" pitchFamily="18" charset="0"/>
                            </a:rPr>
                          </m:ctrlPr>
                        </m:sSubPr>
                        <m:e>
                          <m:r>
                            <a:rPr lang="en-NZ" sz="3200" b="0" i="1" smtClean="0">
                              <a:solidFill>
                                <a:schemeClr val="bg1"/>
                              </a:solidFill>
                              <a:latin typeface="Cambria Math" panose="02040503050406030204" pitchFamily="18" charset="0"/>
                            </a:rPr>
                            <m:t>𝑉</m:t>
                          </m:r>
                        </m:e>
                        <m:sub>
                          <m:r>
                            <a:rPr lang="en-NZ" sz="3200" b="0" i="1" smtClean="0">
                              <a:solidFill>
                                <a:schemeClr val="bg1"/>
                              </a:solidFill>
                              <a:latin typeface="Cambria Math" panose="02040503050406030204" pitchFamily="18" charset="0"/>
                            </a:rPr>
                            <m:t>𝑖</m:t>
                          </m:r>
                        </m:sub>
                      </m:sSub>
                      <m:r>
                        <a:rPr lang="en-NZ" sz="3200" b="0" i="1" smtClean="0">
                          <a:solidFill>
                            <a:schemeClr val="bg1"/>
                          </a:solidFill>
                          <a:latin typeface="Cambria Math" panose="02040503050406030204" pitchFamily="18" charset="0"/>
                        </a:rPr>
                        <m:t>+</m:t>
                      </m:r>
                      <m:r>
                        <a:rPr lang="en-NZ" sz="3200" b="0" i="1" smtClean="0">
                          <a:solidFill>
                            <a:schemeClr val="bg1"/>
                          </a:solidFill>
                          <a:latin typeface="Cambria Math" panose="02040503050406030204" pitchFamily="18" charset="0"/>
                        </a:rPr>
                        <m:t>𝑎𝑡</m:t>
                      </m:r>
                    </m:oMath>
                  </m:oMathPara>
                </a14:m>
                <a:endParaRPr lang="en-NZ" sz="3200" dirty="0">
                  <a:solidFill>
                    <a:schemeClr val="bg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736470" y="2733982"/>
                <a:ext cx="2323393" cy="531877"/>
              </a:xfrm>
              <a:prstGeom prst="rect">
                <a:avLst/>
              </a:prstGeom>
              <a:blipFill>
                <a:blip r:embed="rId4"/>
                <a:stretch>
                  <a:fillRect/>
                </a:stretch>
              </a:blipFill>
            </p:spPr>
            <p:txBody>
              <a:bodyPr/>
              <a:lstStyle/>
              <a:p>
                <a:r>
                  <a:rPr lang="en-NZ">
                    <a:noFill/>
                  </a:rPr>
                  <a:t> </a:t>
                </a:r>
              </a:p>
            </p:txBody>
          </p:sp>
        </mc:Fallback>
      </mc:AlternateContent>
    </p:spTree>
    <p:extLst>
      <p:ext uri="{BB962C8B-B14F-4D97-AF65-F5344CB8AC3E}">
        <p14:creationId xmlns:p14="http://schemas.microsoft.com/office/powerpoint/2010/main" val="210547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8A5D4-70B2-564D-98CA-1371E60492AA}"/>
              </a:ext>
            </a:extLst>
          </p:cNvPr>
          <p:cNvSpPr>
            <a:spLocks noGrp="1"/>
          </p:cNvSpPr>
          <p:nvPr>
            <p:ph type="title"/>
          </p:nvPr>
        </p:nvSpPr>
        <p:spPr/>
        <p:txBody>
          <a:bodyPr/>
          <a:lstStyle/>
          <a:p>
            <a:r>
              <a:rPr lang="en-US" dirty="0">
                <a:solidFill>
                  <a:schemeClr val="bg1"/>
                </a:solidFill>
              </a:rPr>
              <a:t>Theoretical Model</a:t>
            </a:r>
          </a:p>
        </p:txBody>
      </p:sp>
      <p:sp>
        <p:nvSpPr>
          <p:cNvPr id="3" name="Content Placeholder 2">
            <a:extLst>
              <a:ext uri="{FF2B5EF4-FFF2-40B4-BE49-F238E27FC236}">
                <a16:creationId xmlns:a16="http://schemas.microsoft.com/office/drawing/2014/main" id="{07D19232-93BB-F545-95FF-91977042D1DF}"/>
              </a:ext>
            </a:extLst>
          </p:cNvPr>
          <p:cNvSpPr>
            <a:spLocks noGrp="1"/>
          </p:cNvSpPr>
          <p:nvPr>
            <p:ph idx="1"/>
          </p:nvPr>
        </p:nvSpPr>
        <p:spPr>
          <a:xfrm>
            <a:off x="899298" y="1614581"/>
            <a:ext cx="5745480" cy="4530725"/>
          </a:xfrm>
        </p:spPr>
        <p:txBody>
          <a:bodyPr/>
          <a:lstStyle/>
          <a:p>
            <a:r>
              <a:rPr lang="en-US" dirty="0">
                <a:solidFill>
                  <a:schemeClr val="bg1"/>
                </a:solidFill>
              </a:rPr>
              <a:t>Looks at displacement over time to predict collision time using:</a:t>
            </a:r>
          </a:p>
          <a:p>
            <a:pPr lvl="1"/>
            <a:r>
              <a:rPr lang="en-US" dirty="0">
                <a:solidFill>
                  <a:schemeClr val="bg1"/>
                </a:solidFill>
              </a:rPr>
              <a:t>Velocity</a:t>
            </a:r>
          </a:p>
          <a:p>
            <a:pPr lvl="1"/>
            <a:r>
              <a:rPr lang="en-US" u="sng" dirty="0">
                <a:solidFill>
                  <a:schemeClr val="accent4"/>
                </a:solidFill>
              </a:rPr>
              <a:t>Spring Constant </a:t>
            </a:r>
          </a:p>
          <a:p>
            <a:pPr lvl="1"/>
            <a:r>
              <a:rPr lang="en-US" dirty="0">
                <a:solidFill>
                  <a:schemeClr val="bg1"/>
                </a:solidFill>
              </a:rPr>
              <a:t>Weight Force</a:t>
            </a:r>
          </a:p>
          <a:p>
            <a:pPr lvl="1"/>
            <a:r>
              <a:rPr lang="en-US" dirty="0">
                <a:solidFill>
                  <a:schemeClr val="bg1"/>
                </a:solidFill>
              </a:rPr>
              <a:t>Normal Force</a:t>
            </a:r>
          </a:p>
          <a:p>
            <a:pPr lvl="1"/>
            <a:r>
              <a:rPr lang="en-US" dirty="0">
                <a:solidFill>
                  <a:schemeClr val="bg1"/>
                </a:solidFill>
              </a:rPr>
              <a:t>Acceleration</a:t>
            </a:r>
          </a:p>
          <a:p>
            <a:pPr lvl="1"/>
            <a:r>
              <a:rPr lang="en-US" dirty="0">
                <a:solidFill>
                  <a:schemeClr val="bg1"/>
                </a:solidFill>
              </a:rPr>
              <a:t>Mass</a:t>
            </a:r>
          </a:p>
          <a:p>
            <a:pPr marL="457200" lvl="1" indent="0">
              <a:buNone/>
            </a:pPr>
            <a:endParaRPr lang="en-US" dirty="0">
              <a:solidFill>
                <a:schemeClr val="bg1"/>
              </a:solidFill>
            </a:endParaRPr>
          </a:p>
          <a:p>
            <a:pPr lvl="1"/>
            <a:endParaRPr lang="en-US" dirty="0">
              <a:solidFill>
                <a:schemeClr val="bg1"/>
              </a:solidFill>
            </a:endParaRPr>
          </a:p>
        </p:txBody>
      </p:sp>
      <p:sp>
        <p:nvSpPr>
          <p:cNvPr id="4" name="Slide Number Placeholder 3">
            <a:extLst>
              <a:ext uri="{FF2B5EF4-FFF2-40B4-BE49-F238E27FC236}">
                <a16:creationId xmlns:a16="http://schemas.microsoft.com/office/drawing/2014/main" id="{72D419C5-07B7-C942-A055-3D50EE16F223}"/>
              </a:ext>
            </a:extLst>
          </p:cNvPr>
          <p:cNvSpPr>
            <a:spLocks noGrp="1"/>
          </p:cNvSpPr>
          <p:nvPr>
            <p:ph type="sldNum" sz="quarter" idx="12"/>
          </p:nvPr>
        </p:nvSpPr>
        <p:spPr/>
        <p:txBody>
          <a:bodyPr/>
          <a:lstStyle/>
          <a:p>
            <a:fld id="{AA20D318-2F9B-4945-8E5C-870A2842AC2C}" type="slidenum">
              <a:rPr lang="en-US" smtClean="0"/>
              <a:t>37</a:t>
            </a:fld>
            <a:endParaRPr lang="en-US"/>
          </a:p>
        </p:txBody>
      </p:sp>
      <p:pic>
        <p:nvPicPr>
          <p:cNvPr id="6" name="Picture 5">
            <a:extLst>
              <a:ext uri="{FF2B5EF4-FFF2-40B4-BE49-F238E27FC236}">
                <a16:creationId xmlns:a16="http://schemas.microsoft.com/office/drawing/2014/main" id="{33FA10BA-1B4C-2F44-8E4F-BF2B7E900124}"/>
              </a:ext>
            </a:extLst>
          </p:cNvPr>
          <p:cNvPicPr>
            <a:picLocks noChangeAspect="1"/>
          </p:cNvPicPr>
          <p:nvPr/>
        </p:nvPicPr>
        <p:blipFill>
          <a:blip r:embed="rId2"/>
          <a:stretch>
            <a:fillRect/>
          </a:stretch>
        </p:blipFill>
        <p:spPr>
          <a:xfrm>
            <a:off x="0" y="5432612"/>
            <a:ext cx="12224251" cy="1425388"/>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7442152" y="2697891"/>
                <a:ext cx="2725969" cy="882357"/>
              </a:xfrm>
              <a:prstGeom prst="rect">
                <a:avLst/>
              </a:prstGeom>
              <a:noFill/>
            </p:spPr>
            <p:txBody>
              <a:bodyPr wrap="square" lIns="0" tIns="0" rIns="0" bIns="0" rtlCol="0">
                <a:spAutoFit/>
              </a:bodyPr>
              <a:lstStyle/>
              <a:p>
                <a:pPr algn="ctr"/>
                <a14:m>
                  <m:oMath xmlns:m="http://schemas.openxmlformats.org/officeDocument/2006/math">
                    <m:r>
                      <a:rPr lang="en-NZ" sz="3200" b="0" i="1" smtClean="0">
                        <a:solidFill>
                          <a:schemeClr val="bg1"/>
                        </a:solidFill>
                        <a:latin typeface="Cambria Math" panose="02040503050406030204" pitchFamily="18" charset="0"/>
                      </a:rPr>
                      <m:t>𝑘</m:t>
                    </m:r>
                    <m:r>
                      <a:rPr lang="en-NZ" sz="3200" b="0" i="1" smtClean="0">
                        <a:solidFill>
                          <a:schemeClr val="bg1"/>
                        </a:solidFill>
                        <a:latin typeface="Cambria Math" panose="02040503050406030204" pitchFamily="18" charset="0"/>
                      </a:rPr>
                      <m:t>=−</m:t>
                    </m:r>
                    <m:f>
                      <m:fPr>
                        <m:ctrlPr>
                          <a:rPr lang="en-NZ" sz="3200" b="0" i="1" smtClean="0">
                            <a:solidFill>
                              <a:schemeClr val="bg1"/>
                            </a:solidFill>
                            <a:latin typeface="Cambria Math" panose="02040503050406030204" pitchFamily="18" charset="0"/>
                          </a:rPr>
                        </m:ctrlPr>
                      </m:fPr>
                      <m:num>
                        <m:r>
                          <a:rPr lang="en-NZ" sz="3200" b="0" i="1" smtClean="0">
                            <a:solidFill>
                              <a:schemeClr val="bg1"/>
                            </a:solidFill>
                            <a:latin typeface="Cambria Math" panose="02040503050406030204" pitchFamily="18" charset="0"/>
                          </a:rPr>
                          <m:t>𝑓</m:t>
                        </m:r>
                      </m:num>
                      <m:den>
                        <m:sSup>
                          <m:sSupPr>
                            <m:ctrlPr>
                              <a:rPr lang="en-NZ" sz="3200" b="0" i="1" smtClean="0">
                                <a:solidFill>
                                  <a:schemeClr val="bg1"/>
                                </a:solidFill>
                                <a:latin typeface="Cambria Math" panose="02040503050406030204" pitchFamily="18" charset="0"/>
                              </a:rPr>
                            </m:ctrlPr>
                          </m:sSupPr>
                          <m:e>
                            <m:r>
                              <a:rPr lang="en-NZ" sz="3200" b="0" i="1" smtClean="0">
                                <a:solidFill>
                                  <a:schemeClr val="bg1"/>
                                </a:solidFill>
                                <a:latin typeface="Cambria Math" panose="02040503050406030204" pitchFamily="18" charset="0"/>
                              </a:rPr>
                              <m:t>𝑥</m:t>
                            </m:r>
                          </m:e>
                          <m:sup>
                            <m:r>
                              <a:rPr lang="en-NZ" sz="3200" b="0" i="1" smtClean="0">
                                <a:solidFill>
                                  <a:schemeClr val="bg1"/>
                                </a:solidFill>
                                <a:latin typeface="Cambria Math" panose="02040503050406030204" pitchFamily="18" charset="0"/>
                              </a:rPr>
                              <m:t>(</m:t>
                            </m:r>
                            <m:f>
                              <m:fPr>
                                <m:ctrlPr>
                                  <a:rPr lang="en-NZ" sz="3200" b="0" i="1" smtClean="0">
                                    <a:solidFill>
                                      <a:schemeClr val="bg1"/>
                                    </a:solidFill>
                                    <a:latin typeface="Cambria Math" panose="02040503050406030204" pitchFamily="18" charset="0"/>
                                  </a:rPr>
                                </m:ctrlPr>
                              </m:fPr>
                              <m:num>
                                <m:r>
                                  <a:rPr lang="en-NZ" sz="3200" b="0" i="1" smtClean="0">
                                    <a:solidFill>
                                      <a:schemeClr val="bg1"/>
                                    </a:solidFill>
                                    <a:latin typeface="Cambria Math" panose="02040503050406030204" pitchFamily="18" charset="0"/>
                                  </a:rPr>
                                  <m:t>3</m:t>
                                </m:r>
                              </m:num>
                              <m:den>
                                <m:r>
                                  <a:rPr lang="en-NZ" sz="3200" b="0" i="1" smtClean="0">
                                    <a:solidFill>
                                      <a:schemeClr val="bg1"/>
                                    </a:solidFill>
                                    <a:latin typeface="Cambria Math" panose="02040503050406030204" pitchFamily="18" charset="0"/>
                                  </a:rPr>
                                  <m:t>2</m:t>
                                </m:r>
                              </m:den>
                            </m:f>
                            <m:r>
                              <a:rPr lang="en-NZ" sz="3200" b="0" i="1" smtClean="0">
                                <a:solidFill>
                                  <a:schemeClr val="bg1"/>
                                </a:solidFill>
                                <a:latin typeface="Cambria Math" panose="02040503050406030204" pitchFamily="18" charset="0"/>
                              </a:rPr>
                              <m:t>)</m:t>
                            </m:r>
                          </m:sup>
                        </m:sSup>
                      </m:den>
                    </m:f>
                    <m:r>
                      <a:rPr lang="en-NZ" sz="3200" b="0" i="1" smtClean="0">
                        <a:solidFill>
                          <a:schemeClr val="bg1"/>
                        </a:solidFill>
                        <a:latin typeface="Cambria Math" panose="02040503050406030204" pitchFamily="18" charset="0"/>
                      </a:rPr>
                      <m:t> </m:t>
                    </m:r>
                  </m:oMath>
                </a14:m>
                <a:r>
                  <a:rPr lang="en-NZ" sz="3200" dirty="0">
                    <a:solidFill>
                      <a:schemeClr val="bg1"/>
                    </a:solidFill>
                  </a:rPr>
                  <a:t>  </a:t>
                </a:r>
              </a:p>
            </p:txBody>
          </p:sp>
        </mc:Choice>
        <mc:Fallback xmlns="">
          <p:sp>
            <p:nvSpPr>
              <p:cNvPr id="7" name="TextBox 6"/>
              <p:cNvSpPr txBox="1">
                <a:spLocks noRot="1" noChangeAspect="1" noMove="1" noResize="1" noEditPoints="1" noAdjustHandles="1" noChangeArrowheads="1" noChangeShapeType="1" noTextEdit="1"/>
              </p:cNvSpPr>
              <p:nvPr/>
            </p:nvSpPr>
            <p:spPr>
              <a:xfrm>
                <a:off x="7442152" y="2697891"/>
                <a:ext cx="2725969" cy="882357"/>
              </a:xfrm>
              <a:prstGeom prst="rect">
                <a:avLst/>
              </a:prstGeom>
              <a:blipFill>
                <a:blip r:embed="rId3"/>
                <a:stretch>
                  <a:fillRect/>
                </a:stretch>
              </a:blipFill>
            </p:spPr>
            <p:txBody>
              <a:bodyPr/>
              <a:lstStyle/>
              <a:p>
                <a:r>
                  <a:rPr lang="en-NZ">
                    <a:noFill/>
                  </a:rPr>
                  <a:t> </a:t>
                </a:r>
              </a:p>
            </p:txBody>
          </p:sp>
        </mc:Fallback>
      </mc:AlternateContent>
    </p:spTree>
    <p:extLst>
      <p:ext uri="{BB962C8B-B14F-4D97-AF65-F5344CB8AC3E}">
        <p14:creationId xmlns:p14="http://schemas.microsoft.com/office/powerpoint/2010/main" val="46197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8A5D4-70B2-564D-98CA-1371E60492AA}"/>
              </a:ext>
            </a:extLst>
          </p:cNvPr>
          <p:cNvSpPr>
            <a:spLocks noGrp="1"/>
          </p:cNvSpPr>
          <p:nvPr>
            <p:ph type="title"/>
          </p:nvPr>
        </p:nvSpPr>
        <p:spPr/>
        <p:txBody>
          <a:bodyPr/>
          <a:lstStyle/>
          <a:p>
            <a:r>
              <a:rPr lang="en-US" dirty="0">
                <a:solidFill>
                  <a:schemeClr val="bg1"/>
                </a:solidFill>
              </a:rPr>
              <a:t>Theoretical Model</a:t>
            </a:r>
          </a:p>
        </p:txBody>
      </p:sp>
      <p:sp>
        <p:nvSpPr>
          <p:cNvPr id="3" name="Content Placeholder 2">
            <a:extLst>
              <a:ext uri="{FF2B5EF4-FFF2-40B4-BE49-F238E27FC236}">
                <a16:creationId xmlns:a16="http://schemas.microsoft.com/office/drawing/2014/main" id="{07D19232-93BB-F545-95FF-91977042D1DF}"/>
              </a:ext>
            </a:extLst>
          </p:cNvPr>
          <p:cNvSpPr>
            <a:spLocks noGrp="1"/>
          </p:cNvSpPr>
          <p:nvPr>
            <p:ph idx="1"/>
          </p:nvPr>
        </p:nvSpPr>
        <p:spPr>
          <a:xfrm>
            <a:off x="899298" y="1614581"/>
            <a:ext cx="5745480" cy="4530725"/>
          </a:xfrm>
        </p:spPr>
        <p:txBody>
          <a:bodyPr/>
          <a:lstStyle/>
          <a:p>
            <a:r>
              <a:rPr lang="en-US" dirty="0">
                <a:solidFill>
                  <a:schemeClr val="bg1"/>
                </a:solidFill>
              </a:rPr>
              <a:t>Looks at displacement over time to predict collision time using:</a:t>
            </a:r>
          </a:p>
          <a:p>
            <a:pPr lvl="1"/>
            <a:r>
              <a:rPr lang="en-US" dirty="0">
                <a:solidFill>
                  <a:schemeClr val="bg1"/>
                </a:solidFill>
              </a:rPr>
              <a:t>Velocity</a:t>
            </a:r>
          </a:p>
          <a:p>
            <a:pPr lvl="1"/>
            <a:r>
              <a:rPr lang="en-US" dirty="0">
                <a:solidFill>
                  <a:schemeClr val="bg1"/>
                </a:solidFill>
              </a:rPr>
              <a:t>Spring Constant </a:t>
            </a:r>
          </a:p>
          <a:p>
            <a:pPr lvl="1"/>
            <a:r>
              <a:rPr lang="en-US" u="sng" dirty="0">
                <a:solidFill>
                  <a:schemeClr val="accent4"/>
                </a:solidFill>
              </a:rPr>
              <a:t>Weight Force</a:t>
            </a:r>
          </a:p>
          <a:p>
            <a:pPr lvl="1"/>
            <a:r>
              <a:rPr lang="en-US" u="sng" dirty="0">
                <a:solidFill>
                  <a:schemeClr val="accent4"/>
                </a:solidFill>
              </a:rPr>
              <a:t>Normal Force</a:t>
            </a:r>
          </a:p>
          <a:p>
            <a:pPr lvl="1"/>
            <a:r>
              <a:rPr lang="en-US" dirty="0">
                <a:solidFill>
                  <a:schemeClr val="bg1"/>
                </a:solidFill>
              </a:rPr>
              <a:t>Acceleration</a:t>
            </a:r>
          </a:p>
          <a:p>
            <a:pPr lvl="1"/>
            <a:r>
              <a:rPr lang="en-US" dirty="0">
                <a:solidFill>
                  <a:schemeClr val="bg1"/>
                </a:solidFill>
              </a:rPr>
              <a:t>Mass</a:t>
            </a:r>
          </a:p>
          <a:p>
            <a:pPr marL="457200" lvl="1" indent="0">
              <a:buNone/>
            </a:pPr>
            <a:endParaRPr lang="en-US" dirty="0">
              <a:solidFill>
                <a:schemeClr val="bg1"/>
              </a:solidFill>
            </a:endParaRPr>
          </a:p>
          <a:p>
            <a:pPr lvl="1"/>
            <a:endParaRPr lang="en-US" dirty="0">
              <a:solidFill>
                <a:schemeClr val="bg1"/>
              </a:solidFill>
            </a:endParaRPr>
          </a:p>
        </p:txBody>
      </p:sp>
      <p:sp>
        <p:nvSpPr>
          <p:cNvPr id="4" name="Slide Number Placeholder 3">
            <a:extLst>
              <a:ext uri="{FF2B5EF4-FFF2-40B4-BE49-F238E27FC236}">
                <a16:creationId xmlns:a16="http://schemas.microsoft.com/office/drawing/2014/main" id="{72D419C5-07B7-C942-A055-3D50EE16F223}"/>
              </a:ext>
            </a:extLst>
          </p:cNvPr>
          <p:cNvSpPr>
            <a:spLocks noGrp="1"/>
          </p:cNvSpPr>
          <p:nvPr>
            <p:ph type="sldNum" sz="quarter" idx="12"/>
          </p:nvPr>
        </p:nvSpPr>
        <p:spPr/>
        <p:txBody>
          <a:bodyPr/>
          <a:lstStyle/>
          <a:p>
            <a:fld id="{AA20D318-2F9B-4945-8E5C-870A2842AC2C}" type="slidenum">
              <a:rPr lang="en-US" smtClean="0"/>
              <a:t>38</a:t>
            </a:fld>
            <a:endParaRPr lang="en-US"/>
          </a:p>
        </p:txBody>
      </p:sp>
      <p:pic>
        <p:nvPicPr>
          <p:cNvPr id="6" name="Picture 5">
            <a:extLst>
              <a:ext uri="{FF2B5EF4-FFF2-40B4-BE49-F238E27FC236}">
                <a16:creationId xmlns:a16="http://schemas.microsoft.com/office/drawing/2014/main" id="{33FA10BA-1B4C-2F44-8E4F-BF2B7E900124}"/>
              </a:ext>
            </a:extLst>
          </p:cNvPr>
          <p:cNvPicPr>
            <a:picLocks noChangeAspect="1"/>
          </p:cNvPicPr>
          <p:nvPr/>
        </p:nvPicPr>
        <p:blipFill>
          <a:blip r:embed="rId2"/>
          <a:stretch>
            <a:fillRect/>
          </a:stretch>
        </p:blipFill>
        <p:spPr>
          <a:xfrm>
            <a:off x="0" y="5432612"/>
            <a:ext cx="12224251" cy="1425388"/>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7118237" y="2509171"/>
                <a:ext cx="3762103"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NZ" sz="3200" b="0" i="1" smtClean="0">
                              <a:solidFill>
                                <a:schemeClr val="bg1"/>
                              </a:solidFill>
                              <a:latin typeface="Cambria Math" panose="02040503050406030204" pitchFamily="18" charset="0"/>
                            </a:rPr>
                          </m:ctrlPr>
                        </m:sSubPr>
                        <m:e>
                          <m:r>
                            <a:rPr lang="en-NZ" sz="3200" b="0" i="1" smtClean="0">
                              <a:solidFill>
                                <a:schemeClr val="bg1"/>
                              </a:solidFill>
                              <a:latin typeface="Cambria Math" panose="02040503050406030204" pitchFamily="18" charset="0"/>
                            </a:rPr>
                            <m:t>𝐹</m:t>
                          </m:r>
                        </m:e>
                        <m:sub>
                          <m:r>
                            <a:rPr lang="en-NZ" sz="3200" b="0" i="1" smtClean="0">
                              <a:solidFill>
                                <a:schemeClr val="bg1"/>
                              </a:solidFill>
                              <a:latin typeface="Cambria Math" panose="02040503050406030204" pitchFamily="18" charset="0"/>
                            </a:rPr>
                            <m:t>𝑤</m:t>
                          </m:r>
                        </m:sub>
                      </m:sSub>
                      <m:r>
                        <a:rPr lang="en-NZ" sz="3200" b="0" i="1" smtClean="0">
                          <a:solidFill>
                            <a:schemeClr val="bg1"/>
                          </a:solidFill>
                          <a:latin typeface="Cambria Math" panose="02040503050406030204" pitchFamily="18" charset="0"/>
                        </a:rPr>
                        <m:t>=</m:t>
                      </m:r>
                      <m:r>
                        <a:rPr lang="en-NZ" sz="3200" b="0" i="1" smtClean="0">
                          <a:solidFill>
                            <a:schemeClr val="bg1"/>
                          </a:solidFill>
                          <a:latin typeface="Cambria Math" panose="02040503050406030204" pitchFamily="18" charset="0"/>
                        </a:rPr>
                        <m:t>𝑚𝑎𝑠𝑠</m:t>
                      </m:r>
                      <m:r>
                        <a:rPr lang="en-NZ" sz="3200" b="0" i="1" smtClean="0">
                          <a:solidFill>
                            <a:schemeClr val="bg1"/>
                          </a:solidFill>
                          <a:latin typeface="Cambria Math" panose="02040503050406030204" pitchFamily="18" charset="0"/>
                        </a:rPr>
                        <m:t> ×9.8</m:t>
                      </m:r>
                    </m:oMath>
                  </m:oMathPara>
                </a14:m>
                <a:endParaRPr lang="en-NZ" sz="3200" dirty="0">
                  <a:solidFill>
                    <a:schemeClr val="bg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118237" y="2509171"/>
                <a:ext cx="3762103" cy="584775"/>
              </a:xfrm>
              <a:prstGeom prst="rect">
                <a:avLst/>
              </a:prstGeom>
              <a:blipFill>
                <a:blip r:embed="rId3"/>
                <a:stretch>
                  <a:fillRect/>
                </a:stretch>
              </a:blipFill>
            </p:spPr>
            <p:txBody>
              <a:bodyPr/>
              <a:lstStyle/>
              <a:p>
                <a:r>
                  <a:rPr lang="en-NZ">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911362" y="2885450"/>
                <a:ext cx="4175853" cy="8070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NZ" sz="3200" i="1" smtClean="0">
                              <a:solidFill>
                                <a:schemeClr val="bg1"/>
                              </a:solidFill>
                              <a:latin typeface="Cambria Math" panose="02040503050406030204" pitchFamily="18" charset="0"/>
                            </a:rPr>
                          </m:ctrlPr>
                        </m:sSubPr>
                        <m:e>
                          <m:r>
                            <a:rPr lang="en-NZ" sz="3200" b="0" i="1" smtClean="0">
                              <a:solidFill>
                                <a:schemeClr val="bg1"/>
                              </a:solidFill>
                              <a:latin typeface="Cambria Math" panose="02040503050406030204" pitchFamily="18" charset="0"/>
                            </a:rPr>
                            <m:t>𝐹</m:t>
                          </m:r>
                        </m:e>
                        <m:sub>
                          <m:r>
                            <a:rPr lang="en-NZ" sz="3200" b="0" i="1" smtClean="0">
                              <a:solidFill>
                                <a:schemeClr val="bg1"/>
                              </a:solidFill>
                              <a:latin typeface="Cambria Math" panose="02040503050406030204" pitchFamily="18" charset="0"/>
                            </a:rPr>
                            <m:t>𝑁</m:t>
                          </m:r>
                        </m:sub>
                      </m:sSub>
                      <m:r>
                        <a:rPr lang="en-NZ" sz="3200" b="0" i="1" smtClean="0">
                          <a:solidFill>
                            <a:schemeClr val="bg1"/>
                          </a:solidFill>
                          <a:latin typeface="Cambria Math" panose="02040503050406030204" pitchFamily="18" charset="0"/>
                        </a:rPr>
                        <m:t>=</m:t>
                      </m:r>
                      <m:r>
                        <a:rPr lang="en-NZ" sz="3200" b="0" i="1" smtClean="0">
                          <a:solidFill>
                            <a:schemeClr val="bg1"/>
                          </a:solidFill>
                          <a:latin typeface="Cambria Math" panose="02040503050406030204" pitchFamily="18" charset="0"/>
                        </a:rPr>
                        <m:t>𝑘</m:t>
                      </m:r>
                      <m:sSup>
                        <m:sSupPr>
                          <m:ctrlPr>
                            <a:rPr lang="en-NZ" sz="3200" b="0" i="1" smtClean="0">
                              <a:solidFill>
                                <a:schemeClr val="bg1"/>
                              </a:solidFill>
                              <a:latin typeface="Cambria Math" panose="02040503050406030204" pitchFamily="18" charset="0"/>
                            </a:rPr>
                          </m:ctrlPr>
                        </m:sSupPr>
                        <m:e>
                          <m:r>
                            <a:rPr lang="en-NZ" sz="3200" b="0" i="1" smtClean="0">
                              <a:solidFill>
                                <a:schemeClr val="bg1"/>
                              </a:solidFill>
                              <a:latin typeface="Cambria Math" panose="02040503050406030204" pitchFamily="18" charset="0"/>
                            </a:rPr>
                            <m:t>𝑥</m:t>
                          </m:r>
                        </m:e>
                        <m:sup>
                          <m:r>
                            <a:rPr lang="en-NZ" sz="3200" b="0" i="1" smtClean="0">
                              <a:solidFill>
                                <a:schemeClr val="bg1"/>
                              </a:solidFill>
                              <a:latin typeface="Cambria Math" panose="02040503050406030204" pitchFamily="18" charset="0"/>
                            </a:rPr>
                            <m:t>(</m:t>
                          </m:r>
                          <m:f>
                            <m:fPr>
                              <m:ctrlPr>
                                <a:rPr lang="en-NZ" sz="3200" b="0" i="1" smtClean="0">
                                  <a:solidFill>
                                    <a:schemeClr val="bg1"/>
                                  </a:solidFill>
                                  <a:latin typeface="Cambria Math" panose="02040503050406030204" pitchFamily="18" charset="0"/>
                                </a:rPr>
                              </m:ctrlPr>
                            </m:fPr>
                            <m:num>
                              <m:r>
                                <a:rPr lang="en-NZ" sz="3200" b="0" i="1" smtClean="0">
                                  <a:solidFill>
                                    <a:schemeClr val="bg1"/>
                                  </a:solidFill>
                                  <a:latin typeface="Cambria Math" panose="02040503050406030204" pitchFamily="18" charset="0"/>
                                </a:rPr>
                                <m:t>3</m:t>
                              </m:r>
                            </m:num>
                            <m:den>
                              <m:r>
                                <a:rPr lang="en-NZ" sz="3200" b="0" i="1" smtClean="0">
                                  <a:solidFill>
                                    <a:schemeClr val="bg1"/>
                                  </a:solidFill>
                                  <a:latin typeface="Cambria Math" panose="02040503050406030204" pitchFamily="18" charset="0"/>
                                </a:rPr>
                                <m:t>2</m:t>
                              </m:r>
                            </m:den>
                          </m:f>
                          <m:r>
                            <a:rPr lang="en-NZ" sz="3200" b="0" i="1" smtClean="0">
                              <a:solidFill>
                                <a:schemeClr val="bg1"/>
                              </a:solidFill>
                              <a:latin typeface="Cambria Math" panose="02040503050406030204" pitchFamily="18" charset="0"/>
                            </a:rPr>
                            <m:t>)</m:t>
                          </m:r>
                        </m:sup>
                      </m:sSup>
                    </m:oMath>
                  </m:oMathPara>
                </a14:m>
                <a:endParaRPr lang="en-NZ" sz="3200" dirty="0">
                  <a:solidFill>
                    <a:schemeClr val="bg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911362" y="2885450"/>
                <a:ext cx="4175853" cy="807016"/>
              </a:xfrm>
              <a:prstGeom prst="rect">
                <a:avLst/>
              </a:prstGeom>
              <a:blipFill>
                <a:blip r:embed="rId4"/>
                <a:stretch>
                  <a:fillRect/>
                </a:stretch>
              </a:blipFill>
            </p:spPr>
            <p:txBody>
              <a:bodyPr/>
              <a:lstStyle/>
              <a:p>
                <a:r>
                  <a:rPr lang="en-NZ">
                    <a:noFill/>
                  </a:rPr>
                  <a:t> </a:t>
                </a:r>
              </a:p>
            </p:txBody>
          </p:sp>
        </mc:Fallback>
      </mc:AlternateContent>
    </p:spTree>
    <p:extLst>
      <p:ext uri="{BB962C8B-B14F-4D97-AF65-F5344CB8AC3E}">
        <p14:creationId xmlns:p14="http://schemas.microsoft.com/office/powerpoint/2010/main" val="257367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8A5D4-70B2-564D-98CA-1371E60492AA}"/>
              </a:ext>
            </a:extLst>
          </p:cNvPr>
          <p:cNvSpPr>
            <a:spLocks noGrp="1"/>
          </p:cNvSpPr>
          <p:nvPr>
            <p:ph type="title"/>
          </p:nvPr>
        </p:nvSpPr>
        <p:spPr/>
        <p:txBody>
          <a:bodyPr/>
          <a:lstStyle/>
          <a:p>
            <a:r>
              <a:rPr lang="en-US" dirty="0">
                <a:solidFill>
                  <a:schemeClr val="bg1"/>
                </a:solidFill>
              </a:rPr>
              <a:t>Theoretical Model</a:t>
            </a:r>
          </a:p>
        </p:txBody>
      </p:sp>
      <p:sp>
        <p:nvSpPr>
          <p:cNvPr id="3" name="Content Placeholder 2">
            <a:extLst>
              <a:ext uri="{FF2B5EF4-FFF2-40B4-BE49-F238E27FC236}">
                <a16:creationId xmlns:a16="http://schemas.microsoft.com/office/drawing/2014/main" id="{07D19232-93BB-F545-95FF-91977042D1DF}"/>
              </a:ext>
            </a:extLst>
          </p:cNvPr>
          <p:cNvSpPr>
            <a:spLocks noGrp="1"/>
          </p:cNvSpPr>
          <p:nvPr>
            <p:ph idx="1"/>
          </p:nvPr>
        </p:nvSpPr>
        <p:spPr>
          <a:xfrm>
            <a:off x="899298" y="1614581"/>
            <a:ext cx="5745480" cy="4530725"/>
          </a:xfrm>
        </p:spPr>
        <p:txBody>
          <a:bodyPr/>
          <a:lstStyle/>
          <a:p>
            <a:r>
              <a:rPr lang="en-US" dirty="0">
                <a:solidFill>
                  <a:schemeClr val="bg1"/>
                </a:solidFill>
              </a:rPr>
              <a:t>Looks at displacement over time to predict collision time using:</a:t>
            </a:r>
          </a:p>
          <a:p>
            <a:pPr lvl="1"/>
            <a:r>
              <a:rPr lang="en-US" dirty="0">
                <a:solidFill>
                  <a:schemeClr val="bg1"/>
                </a:solidFill>
              </a:rPr>
              <a:t>Velocity</a:t>
            </a:r>
          </a:p>
          <a:p>
            <a:pPr lvl="1"/>
            <a:r>
              <a:rPr lang="en-US" dirty="0">
                <a:solidFill>
                  <a:schemeClr val="bg1"/>
                </a:solidFill>
              </a:rPr>
              <a:t>Spring Constant </a:t>
            </a:r>
          </a:p>
          <a:p>
            <a:pPr lvl="1"/>
            <a:r>
              <a:rPr lang="en-US" dirty="0">
                <a:solidFill>
                  <a:schemeClr val="bg1"/>
                </a:solidFill>
              </a:rPr>
              <a:t>Weight Force</a:t>
            </a:r>
          </a:p>
          <a:p>
            <a:pPr lvl="1"/>
            <a:r>
              <a:rPr lang="en-US" dirty="0">
                <a:solidFill>
                  <a:schemeClr val="bg1"/>
                </a:solidFill>
              </a:rPr>
              <a:t>Normal Force</a:t>
            </a:r>
          </a:p>
          <a:p>
            <a:pPr lvl="1"/>
            <a:r>
              <a:rPr lang="en-US" u="sng" dirty="0">
                <a:solidFill>
                  <a:schemeClr val="accent4"/>
                </a:solidFill>
              </a:rPr>
              <a:t>Acceleration</a:t>
            </a:r>
          </a:p>
          <a:p>
            <a:pPr lvl="1"/>
            <a:r>
              <a:rPr lang="en-US" dirty="0">
                <a:solidFill>
                  <a:schemeClr val="bg1"/>
                </a:solidFill>
              </a:rPr>
              <a:t>Mass</a:t>
            </a:r>
          </a:p>
          <a:p>
            <a:pPr marL="457200" lvl="1" indent="0">
              <a:buNone/>
            </a:pPr>
            <a:endParaRPr lang="en-US" dirty="0">
              <a:solidFill>
                <a:schemeClr val="bg1"/>
              </a:solidFill>
            </a:endParaRPr>
          </a:p>
          <a:p>
            <a:pPr lvl="1"/>
            <a:endParaRPr lang="en-US" dirty="0">
              <a:solidFill>
                <a:schemeClr val="bg1"/>
              </a:solidFill>
            </a:endParaRPr>
          </a:p>
        </p:txBody>
      </p:sp>
      <p:sp>
        <p:nvSpPr>
          <p:cNvPr id="4" name="Slide Number Placeholder 3">
            <a:extLst>
              <a:ext uri="{FF2B5EF4-FFF2-40B4-BE49-F238E27FC236}">
                <a16:creationId xmlns:a16="http://schemas.microsoft.com/office/drawing/2014/main" id="{72D419C5-07B7-C942-A055-3D50EE16F223}"/>
              </a:ext>
            </a:extLst>
          </p:cNvPr>
          <p:cNvSpPr>
            <a:spLocks noGrp="1"/>
          </p:cNvSpPr>
          <p:nvPr>
            <p:ph type="sldNum" sz="quarter" idx="12"/>
          </p:nvPr>
        </p:nvSpPr>
        <p:spPr/>
        <p:txBody>
          <a:bodyPr/>
          <a:lstStyle/>
          <a:p>
            <a:fld id="{AA20D318-2F9B-4945-8E5C-870A2842AC2C}" type="slidenum">
              <a:rPr lang="en-US" smtClean="0"/>
              <a:t>39</a:t>
            </a:fld>
            <a:endParaRPr lang="en-US"/>
          </a:p>
        </p:txBody>
      </p:sp>
      <p:pic>
        <p:nvPicPr>
          <p:cNvPr id="6" name="Picture 5">
            <a:extLst>
              <a:ext uri="{FF2B5EF4-FFF2-40B4-BE49-F238E27FC236}">
                <a16:creationId xmlns:a16="http://schemas.microsoft.com/office/drawing/2014/main" id="{33FA10BA-1B4C-2F44-8E4F-BF2B7E900124}"/>
              </a:ext>
            </a:extLst>
          </p:cNvPr>
          <p:cNvPicPr>
            <a:picLocks noChangeAspect="1"/>
          </p:cNvPicPr>
          <p:nvPr/>
        </p:nvPicPr>
        <p:blipFill>
          <a:blip r:embed="rId2"/>
          <a:stretch>
            <a:fillRect/>
          </a:stretch>
        </p:blipFill>
        <p:spPr>
          <a:xfrm>
            <a:off x="0" y="5432612"/>
            <a:ext cx="12224251" cy="1425388"/>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7891200" y="3162277"/>
                <a:ext cx="3086628" cy="1014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NZ" sz="3200" b="0" i="1" smtClean="0">
                          <a:solidFill>
                            <a:schemeClr val="bg1"/>
                          </a:solidFill>
                          <a:latin typeface="Cambria Math" panose="02040503050406030204" pitchFamily="18" charset="0"/>
                        </a:rPr>
                        <m:t>𝑎</m:t>
                      </m:r>
                      <m:r>
                        <a:rPr lang="en-NZ" sz="3200" b="0" i="1" smtClean="0">
                          <a:solidFill>
                            <a:schemeClr val="bg1"/>
                          </a:solidFill>
                          <a:latin typeface="Cambria Math" panose="02040503050406030204" pitchFamily="18" charset="0"/>
                        </a:rPr>
                        <m:t>=</m:t>
                      </m:r>
                      <m:f>
                        <m:fPr>
                          <m:ctrlPr>
                            <a:rPr lang="en-NZ" sz="3200" b="0" i="1" smtClean="0">
                              <a:solidFill>
                                <a:schemeClr val="bg1"/>
                              </a:solidFill>
                              <a:latin typeface="Cambria Math" panose="02040503050406030204" pitchFamily="18" charset="0"/>
                            </a:rPr>
                          </m:ctrlPr>
                        </m:fPr>
                        <m:num>
                          <m:sSub>
                            <m:sSubPr>
                              <m:ctrlPr>
                                <a:rPr lang="en-NZ" sz="3200" b="0" i="1" smtClean="0">
                                  <a:solidFill>
                                    <a:schemeClr val="bg1"/>
                                  </a:solidFill>
                                  <a:latin typeface="Cambria Math" panose="02040503050406030204" pitchFamily="18" charset="0"/>
                                </a:rPr>
                              </m:ctrlPr>
                            </m:sSubPr>
                            <m:e>
                              <m:r>
                                <a:rPr lang="en-NZ" sz="3200" b="0" i="1" smtClean="0">
                                  <a:solidFill>
                                    <a:schemeClr val="bg1"/>
                                  </a:solidFill>
                                  <a:latin typeface="Cambria Math" panose="02040503050406030204" pitchFamily="18" charset="0"/>
                                </a:rPr>
                                <m:t>𝐹</m:t>
                              </m:r>
                            </m:e>
                            <m:sub>
                              <m:r>
                                <a:rPr lang="en-NZ" sz="3200" b="0" i="1" smtClean="0">
                                  <a:solidFill>
                                    <a:schemeClr val="bg1"/>
                                  </a:solidFill>
                                  <a:latin typeface="Cambria Math" panose="02040503050406030204" pitchFamily="18" charset="0"/>
                                </a:rPr>
                                <m:t>𝑛𝑒𝑡</m:t>
                              </m:r>
                            </m:sub>
                          </m:sSub>
                        </m:num>
                        <m:den>
                          <m:r>
                            <a:rPr lang="en-NZ" sz="3200" b="0" i="1" smtClean="0">
                              <a:solidFill>
                                <a:schemeClr val="bg1"/>
                              </a:solidFill>
                              <a:latin typeface="Cambria Math" panose="02040503050406030204" pitchFamily="18" charset="0"/>
                            </a:rPr>
                            <m:t>𝑚</m:t>
                          </m:r>
                        </m:den>
                      </m:f>
                    </m:oMath>
                  </m:oMathPara>
                </a14:m>
                <a:endParaRPr lang="en-NZ" sz="3200" dirty="0">
                  <a:solidFill>
                    <a:schemeClr val="bg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891200" y="3162277"/>
                <a:ext cx="3086628" cy="1014317"/>
              </a:xfrm>
              <a:prstGeom prst="rect">
                <a:avLst/>
              </a:prstGeom>
              <a:blipFill>
                <a:blip r:embed="rId3"/>
                <a:stretch>
                  <a:fillRect/>
                </a:stretch>
              </a:blipFill>
            </p:spPr>
            <p:txBody>
              <a:bodyPr/>
              <a:lstStyle/>
              <a:p>
                <a:r>
                  <a:rPr lang="en-NZ">
                    <a:noFill/>
                  </a:rPr>
                  <a:t> </a:t>
                </a:r>
              </a:p>
            </p:txBody>
          </p:sp>
        </mc:Fallback>
      </mc:AlternateContent>
    </p:spTree>
    <p:extLst>
      <p:ext uri="{BB962C8B-B14F-4D97-AF65-F5344CB8AC3E}">
        <p14:creationId xmlns:p14="http://schemas.microsoft.com/office/powerpoint/2010/main" val="84968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29FAA-D1DC-114F-A531-A6F93CB486B8}"/>
              </a:ext>
            </a:extLst>
          </p:cNvPr>
          <p:cNvSpPr>
            <a:spLocks noGrp="1"/>
          </p:cNvSpPr>
          <p:nvPr>
            <p:ph type="title"/>
          </p:nvPr>
        </p:nvSpPr>
        <p:spPr/>
        <p:txBody>
          <a:bodyPr/>
          <a:lstStyle/>
          <a:p>
            <a:r>
              <a:rPr lang="en-US" dirty="0">
                <a:solidFill>
                  <a:schemeClr val="bg1"/>
                </a:solidFill>
              </a:rPr>
              <a:t>Theory</a:t>
            </a:r>
          </a:p>
        </p:txBody>
      </p:sp>
      <p:sp>
        <p:nvSpPr>
          <p:cNvPr id="3" name="Content Placeholder 2">
            <a:extLst>
              <a:ext uri="{FF2B5EF4-FFF2-40B4-BE49-F238E27FC236}">
                <a16:creationId xmlns:a16="http://schemas.microsoft.com/office/drawing/2014/main" id="{16B061A5-69A0-D04F-9C52-9F3C3DCC2827}"/>
              </a:ext>
            </a:extLst>
          </p:cNvPr>
          <p:cNvSpPr>
            <a:spLocks noGrp="1"/>
          </p:cNvSpPr>
          <p:nvPr>
            <p:ph idx="1"/>
          </p:nvPr>
        </p:nvSpPr>
        <p:spPr/>
        <p:txBody>
          <a:bodyPr/>
          <a:lstStyle/>
          <a:p>
            <a:r>
              <a:rPr lang="en-US" dirty="0">
                <a:solidFill>
                  <a:schemeClr val="bg1"/>
                </a:solidFill>
              </a:rPr>
              <a:t>Elastic and inelastic collision</a:t>
            </a:r>
          </a:p>
          <a:p>
            <a:pPr marL="0" indent="0">
              <a:buNone/>
            </a:pPr>
            <a:r>
              <a:rPr lang="en-US" dirty="0">
                <a:solidFill>
                  <a:schemeClr val="bg1"/>
                </a:solidFill>
              </a:rPr>
              <a:t> 	-COR – coefficient of restitution</a:t>
            </a:r>
          </a:p>
          <a:p>
            <a:r>
              <a:rPr lang="en-US" dirty="0">
                <a:solidFill>
                  <a:schemeClr val="bg1"/>
                </a:solidFill>
              </a:rPr>
              <a:t>Energy transfer – conservation of energy</a:t>
            </a:r>
          </a:p>
          <a:p>
            <a:r>
              <a:rPr lang="en-US" dirty="0">
                <a:solidFill>
                  <a:schemeClr val="bg1"/>
                </a:solidFill>
              </a:rPr>
              <a:t>Momentum </a:t>
            </a:r>
          </a:p>
          <a:p>
            <a:endParaRPr lang="en-US" dirty="0"/>
          </a:p>
        </p:txBody>
      </p:sp>
      <p:sp>
        <p:nvSpPr>
          <p:cNvPr id="4" name="Slide Number Placeholder 3">
            <a:extLst>
              <a:ext uri="{FF2B5EF4-FFF2-40B4-BE49-F238E27FC236}">
                <a16:creationId xmlns:a16="http://schemas.microsoft.com/office/drawing/2014/main" id="{568AD719-D526-0C45-AD0A-D4582052D0A2}"/>
              </a:ext>
            </a:extLst>
          </p:cNvPr>
          <p:cNvSpPr>
            <a:spLocks noGrp="1"/>
          </p:cNvSpPr>
          <p:nvPr>
            <p:ph type="sldNum" sz="quarter" idx="12"/>
          </p:nvPr>
        </p:nvSpPr>
        <p:spPr/>
        <p:txBody>
          <a:bodyPr/>
          <a:lstStyle/>
          <a:p>
            <a:fld id="{AA20D318-2F9B-4945-8E5C-870A2842AC2C}" type="slidenum">
              <a:rPr lang="en-US" smtClean="0"/>
              <a:t>4</a:t>
            </a:fld>
            <a:endParaRPr lang="en-US"/>
          </a:p>
        </p:txBody>
      </p:sp>
    </p:spTree>
    <p:extLst>
      <p:ext uri="{BB962C8B-B14F-4D97-AF65-F5344CB8AC3E}">
        <p14:creationId xmlns:p14="http://schemas.microsoft.com/office/powerpoint/2010/main" val="1320066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173D9228-6081-4F4D-BCBC-36B5918BA49F}"/>
              </a:ext>
            </a:extLst>
          </p:cNvPr>
          <p:cNvSpPr/>
          <p:nvPr/>
        </p:nvSpPr>
        <p:spPr>
          <a:xfrm>
            <a:off x="10789170" y="4168703"/>
            <a:ext cx="1155701" cy="77099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2D15B08-9302-E144-B7D6-5AEC9B48360C}"/>
              </a:ext>
            </a:extLst>
          </p:cNvPr>
          <p:cNvSpPr>
            <a:spLocks noGrp="1"/>
          </p:cNvSpPr>
          <p:nvPr>
            <p:ph type="sldNum" sz="quarter" idx="12"/>
          </p:nvPr>
        </p:nvSpPr>
        <p:spPr/>
        <p:txBody>
          <a:bodyPr/>
          <a:lstStyle/>
          <a:p>
            <a:fld id="{AA20D318-2F9B-4945-8E5C-870A2842AC2C}" type="slidenum">
              <a:rPr lang="en-US" sz="1600" smtClean="0">
                <a:solidFill>
                  <a:schemeClr val="bg1"/>
                </a:solidFill>
              </a:rPr>
              <a:t>40</a:t>
            </a:fld>
            <a:endParaRPr lang="en-US" dirty="0">
              <a:solidFill>
                <a:schemeClr val="bg1"/>
              </a:solidFill>
            </a:endParaRPr>
          </a:p>
        </p:txBody>
      </p:sp>
      <p:sp>
        <p:nvSpPr>
          <p:cNvPr id="5" name="TextBox 4"/>
          <p:cNvSpPr txBox="1"/>
          <p:nvPr/>
        </p:nvSpPr>
        <p:spPr>
          <a:xfrm>
            <a:off x="8669263" y="829591"/>
            <a:ext cx="3564103" cy="1200329"/>
          </a:xfrm>
          <a:prstGeom prst="rect">
            <a:avLst/>
          </a:prstGeom>
          <a:noFill/>
        </p:spPr>
        <p:txBody>
          <a:bodyPr wrap="square" rtlCol="0">
            <a:spAutoFit/>
          </a:bodyPr>
          <a:lstStyle/>
          <a:p>
            <a:r>
              <a:rPr lang="en-NZ" sz="2400" dirty="0">
                <a:solidFill>
                  <a:schemeClr val="bg1"/>
                </a:solidFill>
              </a:rPr>
              <a:t>Height: 1m </a:t>
            </a:r>
          </a:p>
          <a:p>
            <a:r>
              <a:rPr lang="en-NZ" sz="2400" dirty="0">
                <a:solidFill>
                  <a:schemeClr val="bg1"/>
                </a:solidFill>
              </a:rPr>
              <a:t>Spring Constant: 258000</a:t>
            </a:r>
          </a:p>
          <a:p>
            <a:r>
              <a:rPr lang="en-NZ" sz="2400" dirty="0">
                <a:solidFill>
                  <a:schemeClr val="bg1"/>
                </a:solidFill>
              </a:rPr>
              <a:t>Mass: 0.01kg</a:t>
            </a:r>
          </a:p>
        </p:txBody>
      </p:sp>
      <p:sp>
        <p:nvSpPr>
          <p:cNvPr id="8" name="TextBox 7"/>
          <p:cNvSpPr txBox="1"/>
          <p:nvPr/>
        </p:nvSpPr>
        <p:spPr>
          <a:xfrm>
            <a:off x="8610600" y="2303689"/>
            <a:ext cx="3540034" cy="461665"/>
          </a:xfrm>
          <a:prstGeom prst="rect">
            <a:avLst/>
          </a:prstGeom>
          <a:noFill/>
        </p:spPr>
        <p:txBody>
          <a:bodyPr wrap="square" rtlCol="0">
            <a:spAutoFit/>
          </a:bodyPr>
          <a:lstStyle/>
          <a:p>
            <a:r>
              <a:rPr lang="en-NZ" sz="2400" dirty="0">
                <a:solidFill>
                  <a:schemeClr val="bg1"/>
                </a:solidFill>
              </a:rPr>
              <a:t>Collision time=0.00259 sec</a:t>
            </a:r>
          </a:p>
        </p:txBody>
      </p:sp>
      <p:graphicFrame>
        <p:nvGraphicFramePr>
          <p:cNvPr id="6" name="Chart 5">
            <a:extLst>
              <a:ext uri="{FF2B5EF4-FFF2-40B4-BE49-F238E27FC236}">
                <a16:creationId xmlns:a16="http://schemas.microsoft.com/office/drawing/2014/main" id="{00000000-0008-0000-0500-000002000000}"/>
              </a:ext>
            </a:extLst>
          </p:cNvPr>
          <p:cNvGraphicFramePr>
            <a:graphicFrameLocks noGrp="1"/>
          </p:cNvGraphicFramePr>
          <p:nvPr>
            <p:extLst>
              <p:ext uri="{D42A27DB-BD31-4B8C-83A1-F6EECF244321}">
                <p14:modId xmlns:p14="http://schemas.microsoft.com/office/powerpoint/2010/main" val="2757824521"/>
              </p:ext>
            </p:extLst>
          </p:nvPr>
        </p:nvGraphicFramePr>
        <p:xfrm>
          <a:off x="1" y="829591"/>
          <a:ext cx="8610599" cy="6028408"/>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F9D0D008-328C-8949-814D-1474E977506A}"/>
              </a:ext>
            </a:extLst>
          </p:cNvPr>
          <p:cNvCxnSpPr>
            <a:cxnSpLocks/>
          </p:cNvCxnSpPr>
          <p:nvPr/>
        </p:nvCxnSpPr>
        <p:spPr>
          <a:xfrm>
            <a:off x="8669263" y="4953000"/>
            <a:ext cx="33449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540A2744-D0FC-8344-9E5F-47369B4EDEC7}"/>
              </a:ext>
            </a:extLst>
          </p:cNvPr>
          <p:cNvSpPr/>
          <p:nvPr/>
        </p:nvSpPr>
        <p:spPr>
          <a:xfrm>
            <a:off x="8883193" y="3884998"/>
            <a:ext cx="1113669" cy="10414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79D3D04-4B4C-3541-ADF8-672E3BDDFBA2}"/>
              </a:ext>
            </a:extLst>
          </p:cNvPr>
          <p:cNvSpPr txBox="1"/>
          <p:nvPr/>
        </p:nvSpPr>
        <p:spPr>
          <a:xfrm>
            <a:off x="9332668" y="4077058"/>
            <a:ext cx="214721" cy="523220"/>
          </a:xfrm>
          <a:prstGeom prst="rect">
            <a:avLst/>
          </a:prstGeom>
          <a:noFill/>
        </p:spPr>
        <p:txBody>
          <a:bodyPr wrap="square" rtlCol="0">
            <a:spAutoFit/>
          </a:bodyPr>
          <a:lstStyle/>
          <a:p>
            <a:r>
              <a:rPr lang="en-US" sz="2800" dirty="0"/>
              <a:t>. </a:t>
            </a:r>
            <a:endParaRPr lang="en-US" dirty="0"/>
          </a:p>
        </p:txBody>
      </p:sp>
      <p:sp>
        <p:nvSpPr>
          <p:cNvPr id="13" name="TextBox 12">
            <a:extLst>
              <a:ext uri="{FF2B5EF4-FFF2-40B4-BE49-F238E27FC236}">
                <a16:creationId xmlns:a16="http://schemas.microsoft.com/office/drawing/2014/main" id="{40677299-0CA7-C646-9D22-CDCD61F315FE}"/>
              </a:ext>
            </a:extLst>
          </p:cNvPr>
          <p:cNvSpPr txBox="1"/>
          <p:nvPr/>
        </p:nvSpPr>
        <p:spPr>
          <a:xfrm>
            <a:off x="8669263" y="4233424"/>
            <a:ext cx="2577175" cy="369332"/>
          </a:xfrm>
          <a:prstGeom prst="rect">
            <a:avLst/>
          </a:prstGeom>
          <a:noFill/>
        </p:spPr>
        <p:txBody>
          <a:bodyPr wrap="square" rtlCol="0">
            <a:spAutoFit/>
          </a:bodyPr>
          <a:lstStyle/>
          <a:p>
            <a:r>
              <a:rPr lang="en-US" dirty="0">
                <a:solidFill>
                  <a:schemeClr val="bg1"/>
                </a:solidFill>
              </a:rPr>
              <a:t>- - - - - - - - - - - - - - - - - - - </a:t>
            </a:r>
          </a:p>
        </p:txBody>
      </p:sp>
      <p:sp>
        <p:nvSpPr>
          <p:cNvPr id="17" name="TextBox 16">
            <a:extLst>
              <a:ext uri="{FF2B5EF4-FFF2-40B4-BE49-F238E27FC236}">
                <a16:creationId xmlns:a16="http://schemas.microsoft.com/office/drawing/2014/main" id="{46805135-D1C3-C84C-B617-2504F4D6F9D4}"/>
              </a:ext>
            </a:extLst>
          </p:cNvPr>
          <p:cNvSpPr txBox="1"/>
          <p:nvPr/>
        </p:nvSpPr>
        <p:spPr>
          <a:xfrm>
            <a:off x="11246438" y="4223130"/>
            <a:ext cx="214721" cy="523220"/>
          </a:xfrm>
          <a:prstGeom prst="rect">
            <a:avLst/>
          </a:prstGeom>
          <a:noFill/>
        </p:spPr>
        <p:txBody>
          <a:bodyPr wrap="square" rtlCol="0">
            <a:spAutoFit/>
          </a:bodyPr>
          <a:lstStyle/>
          <a:p>
            <a:r>
              <a:rPr lang="en-US" sz="2800" dirty="0"/>
              <a:t>. </a:t>
            </a:r>
            <a:endParaRPr lang="en-US" dirty="0"/>
          </a:p>
        </p:txBody>
      </p:sp>
      <p:sp>
        <p:nvSpPr>
          <p:cNvPr id="18" name="TextBox 17">
            <a:extLst>
              <a:ext uri="{FF2B5EF4-FFF2-40B4-BE49-F238E27FC236}">
                <a16:creationId xmlns:a16="http://schemas.microsoft.com/office/drawing/2014/main" id="{A2F0BB6C-7D57-5942-8EC9-7DF102C17A6C}"/>
              </a:ext>
            </a:extLst>
          </p:cNvPr>
          <p:cNvSpPr txBox="1"/>
          <p:nvPr/>
        </p:nvSpPr>
        <p:spPr>
          <a:xfrm>
            <a:off x="9788553" y="4372628"/>
            <a:ext cx="2915770" cy="369332"/>
          </a:xfrm>
          <a:prstGeom prst="rect">
            <a:avLst/>
          </a:prstGeom>
          <a:noFill/>
        </p:spPr>
        <p:txBody>
          <a:bodyPr wrap="square" rtlCol="0">
            <a:spAutoFit/>
          </a:bodyPr>
          <a:lstStyle/>
          <a:p>
            <a:r>
              <a:rPr lang="en-US" dirty="0">
                <a:solidFill>
                  <a:schemeClr val="bg1"/>
                </a:solidFill>
              </a:rPr>
              <a:t>- - - - - - - - - - -  - - - - - - - - -</a:t>
            </a:r>
          </a:p>
        </p:txBody>
      </p:sp>
      <p:cxnSp>
        <p:nvCxnSpPr>
          <p:cNvPr id="20" name="Straight Arrow Connector 19">
            <a:extLst>
              <a:ext uri="{FF2B5EF4-FFF2-40B4-BE49-F238E27FC236}">
                <a16:creationId xmlns:a16="http://schemas.microsoft.com/office/drawing/2014/main" id="{71B052E9-CBAE-AA45-892B-15116E2F954B}"/>
              </a:ext>
            </a:extLst>
          </p:cNvPr>
          <p:cNvCxnSpPr/>
          <p:nvPr/>
        </p:nvCxnSpPr>
        <p:spPr>
          <a:xfrm>
            <a:off x="10341731" y="3843795"/>
            <a:ext cx="0" cy="54645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C864787-8FAC-914F-8BC9-E1AEA93751D1}"/>
              </a:ext>
            </a:extLst>
          </p:cNvPr>
          <p:cNvSpPr txBox="1"/>
          <p:nvPr/>
        </p:nvSpPr>
        <p:spPr>
          <a:xfrm>
            <a:off x="8669263" y="4233424"/>
            <a:ext cx="1653291" cy="369332"/>
          </a:xfrm>
          <a:prstGeom prst="rect">
            <a:avLst/>
          </a:prstGeom>
          <a:noFill/>
        </p:spPr>
        <p:txBody>
          <a:bodyPr wrap="square" rtlCol="0">
            <a:spAutoFit/>
          </a:bodyPr>
          <a:lstStyle/>
          <a:p>
            <a:r>
              <a:rPr lang="en-US" dirty="0">
                <a:solidFill>
                  <a:schemeClr val="bg1"/>
                </a:solidFill>
              </a:rPr>
              <a:t>- - - - - - - - - - - -</a:t>
            </a:r>
          </a:p>
        </p:txBody>
      </p:sp>
      <p:cxnSp>
        <p:nvCxnSpPr>
          <p:cNvPr id="22" name="Straight Arrow Connector 21">
            <a:extLst>
              <a:ext uri="{FF2B5EF4-FFF2-40B4-BE49-F238E27FC236}">
                <a16:creationId xmlns:a16="http://schemas.microsoft.com/office/drawing/2014/main" id="{8AA1BD3A-D543-DF4D-BE7B-0E98333BED4A}"/>
              </a:ext>
            </a:extLst>
          </p:cNvPr>
          <p:cNvCxnSpPr>
            <a:cxnSpLocks/>
          </p:cNvCxnSpPr>
          <p:nvPr/>
        </p:nvCxnSpPr>
        <p:spPr>
          <a:xfrm flipV="1">
            <a:off x="10341731" y="4600278"/>
            <a:ext cx="0" cy="5472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A0F263B-9907-5242-9185-F9A5265BA448}"/>
              </a:ext>
            </a:extLst>
          </p:cNvPr>
          <p:cNvSpPr txBox="1"/>
          <p:nvPr/>
        </p:nvSpPr>
        <p:spPr>
          <a:xfrm>
            <a:off x="9456722" y="5108062"/>
            <a:ext cx="1770017" cy="646331"/>
          </a:xfrm>
          <a:prstGeom prst="rect">
            <a:avLst/>
          </a:prstGeom>
          <a:noFill/>
        </p:spPr>
        <p:txBody>
          <a:bodyPr wrap="square" rtlCol="0">
            <a:spAutoFit/>
          </a:bodyPr>
          <a:lstStyle/>
          <a:p>
            <a:pPr algn="ctr"/>
            <a:r>
              <a:rPr lang="en-US" dirty="0">
                <a:solidFill>
                  <a:schemeClr val="accent1"/>
                </a:solidFill>
              </a:rPr>
              <a:t>Displacement </a:t>
            </a:r>
          </a:p>
          <a:p>
            <a:pPr algn="ctr"/>
            <a:r>
              <a:rPr lang="en-US" dirty="0">
                <a:solidFill>
                  <a:schemeClr val="accent1"/>
                </a:solidFill>
              </a:rPr>
              <a:t>or d</a:t>
            </a:r>
          </a:p>
        </p:txBody>
      </p:sp>
      <p:pic>
        <p:nvPicPr>
          <p:cNvPr id="19" name="Picture 18">
            <a:extLst>
              <a:ext uri="{FF2B5EF4-FFF2-40B4-BE49-F238E27FC236}">
                <a16:creationId xmlns:a16="http://schemas.microsoft.com/office/drawing/2014/main" id="{57FD24C0-4241-154A-819D-8333349DE3D5}"/>
              </a:ext>
            </a:extLst>
          </p:cNvPr>
          <p:cNvPicPr>
            <a:picLocks noChangeAspect="1"/>
          </p:cNvPicPr>
          <p:nvPr/>
        </p:nvPicPr>
        <p:blipFill rotWithShape="1">
          <a:blip r:embed="rId4"/>
          <a:srcRect l="48953" t="7886" r="35109" b="66349"/>
          <a:stretch/>
        </p:blipFill>
        <p:spPr>
          <a:xfrm rot="5400000">
            <a:off x="7537199" y="5452772"/>
            <a:ext cx="1471987" cy="1338469"/>
          </a:xfrm>
          <a:prstGeom prst="rect">
            <a:avLst/>
          </a:prstGeom>
        </p:spPr>
      </p:pic>
    </p:spTree>
    <p:extLst>
      <p:ext uri="{BB962C8B-B14F-4D97-AF65-F5344CB8AC3E}">
        <p14:creationId xmlns:p14="http://schemas.microsoft.com/office/powerpoint/2010/main" val="213236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9095B-9397-6B43-953C-9AE46BB949EB}"/>
              </a:ext>
            </a:extLst>
          </p:cNvPr>
          <p:cNvSpPr>
            <a:spLocks noGrp="1"/>
          </p:cNvSpPr>
          <p:nvPr>
            <p:ph type="title"/>
          </p:nvPr>
        </p:nvSpPr>
        <p:spPr/>
        <p:txBody>
          <a:bodyPr/>
          <a:lstStyle/>
          <a:p>
            <a:r>
              <a:rPr lang="en-US" dirty="0">
                <a:solidFill>
                  <a:schemeClr val="bg1"/>
                </a:solidFill>
              </a:rPr>
              <a:t>Piezo Chip</a:t>
            </a:r>
          </a:p>
        </p:txBody>
      </p:sp>
      <p:sp>
        <p:nvSpPr>
          <p:cNvPr id="3" name="Content Placeholder 2">
            <a:extLst>
              <a:ext uri="{FF2B5EF4-FFF2-40B4-BE49-F238E27FC236}">
                <a16:creationId xmlns:a16="http://schemas.microsoft.com/office/drawing/2014/main" id="{B6B656E3-431B-2949-B9B7-5FEE014F9150}"/>
              </a:ext>
            </a:extLst>
          </p:cNvPr>
          <p:cNvSpPr>
            <a:spLocks noGrp="1"/>
          </p:cNvSpPr>
          <p:nvPr>
            <p:ph idx="1"/>
          </p:nvPr>
        </p:nvSpPr>
        <p:spPr/>
        <p:txBody>
          <a:bodyPr/>
          <a:lstStyle/>
          <a:p>
            <a:r>
              <a:rPr lang="en-US" dirty="0">
                <a:solidFill>
                  <a:schemeClr val="bg1"/>
                </a:solidFill>
              </a:rPr>
              <a:t>Voltage over time</a:t>
            </a:r>
          </a:p>
          <a:p>
            <a:r>
              <a:rPr lang="en-US" dirty="0">
                <a:solidFill>
                  <a:schemeClr val="bg1"/>
                </a:solidFill>
              </a:rPr>
              <a:t>Oscilloscope </a:t>
            </a:r>
          </a:p>
        </p:txBody>
      </p:sp>
      <p:sp>
        <p:nvSpPr>
          <p:cNvPr id="4" name="Slide Number Placeholder 3">
            <a:extLst>
              <a:ext uri="{FF2B5EF4-FFF2-40B4-BE49-F238E27FC236}">
                <a16:creationId xmlns:a16="http://schemas.microsoft.com/office/drawing/2014/main" id="{C0BE65DA-CF34-E54B-ACD3-338847EF6FCB}"/>
              </a:ext>
            </a:extLst>
          </p:cNvPr>
          <p:cNvSpPr>
            <a:spLocks noGrp="1"/>
          </p:cNvSpPr>
          <p:nvPr>
            <p:ph type="sldNum" sz="quarter" idx="12"/>
          </p:nvPr>
        </p:nvSpPr>
        <p:spPr/>
        <p:txBody>
          <a:bodyPr/>
          <a:lstStyle/>
          <a:p>
            <a:fld id="{AA20D318-2F9B-4945-8E5C-870A2842AC2C}" type="slidenum">
              <a:rPr lang="en-US" sz="1600" smtClean="0">
                <a:solidFill>
                  <a:schemeClr val="bg1"/>
                </a:solidFill>
              </a:rPr>
              <a:t>41</a:t>
            </a:fld>
            <a:endParaRPr lang="en-US" dirty="0">
              <a:solidFill>
                <a:schemeClr val="bg1"/>
              </a:solidFill>
            </a:endParaRPr>
          </a:p>
        </p:txBody>
      </p:sp>
      <p:graphicFrame>
        <p:nvGraphicFramePr>
          <p:cNvPr id="5" name="Table 4">
            <a:extLst>
              <a:ext uri="{FF2B5EF4-FFF2-40B4-BE49-F238E27FC236}">
                <a16:creationId xmlns:a16="http://schemas.microsoft.com/office/drawing/2014/main" id="{AB456404-DA6E-E444-A301-7BA5B27D298A}"/>
              </a:ext>
            </a:extLst>
          </p:cNvPr>
          <p:cNvGraphicFramePr>
            <a:graphicFrameLocks noGrp="1"/>
          </p:cNvGraphicFramePr>
          <p:nvPr>
            <p:extLst>
              <p:ext uri="{D42A27DB-BD31-4B8C-83A1-F6EECF244321}">
                <p14:modId xmlns:p14="http://schemas.microsoft.com/office/powerpoint/2010/main" val="2908021845"/>
              </p:ext>
            </p:extLst>
          </p:nvPr>
        </p:nvGraphicFramePr>
        <p:xfrm>
          <a:off x="1372297" y="6343769"/>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p:pic>
        <p:nvPicPr>
          <p:cNvPr id="7" name="Picture 6">
            <a:extLst>
              <a:ext uri="{FF2B5EF4-FFF2-40B4-BE49-F238E27FC236}">
                <a16:creationId xmlns:a16="http://schemas.microsoft.com/office/drawing/2014/main" id="{813DDD0E-58D4-E348-BAD2-67AB11A55665}"/>
              </a:ext>
            </a:extLst>
          </p:cNvPr>
          <p:cNvPicPr>
            <a:picLocks noChangeAspect="1"/>
          </p:cNvPicPr>
          <p:nvPr/>
        </p:nvPicPr>
        <p:blipFill rotWithShape="1">
          <a:blip r:embed="rId3"/>
          <a:srcRect l="6216" r="5251" b="3995"/>
          <a:stretch/>
        </p:blipFill>
        <p:spPr>
          <a:xfrm rot="5400000">
            <a:off x="4406423" y="563752"/>
            <a:ext cx="5781269" cy="5370284"/>
          </a:xfrm>
          <a:prstGeom prst="rect">
            <a:avLst/>
          </a:prstGeom>
        </p:spPr>
      </p:pic>
    </p:spTree>
    <p:extLst>
      <p:ext uri="{BB962C8B-B14F-4D97-AF65-F5344CB8AC3E}">
        <p14:creationId xmlns:p14="http://schemas.microsoft.com/office/powerpoint/2010/main" val="3928859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B6F35F-F707-A74C-ABFE-DC5431AFEE53}"/>
              </a:ext>
            </a:extLst>
          </p:cNvPr>
          <p:cNvSpPr>
            <a:spLocks noGrp="1"/>
          </p:cNvSpPr>
          <p:nvPr>
            <p:ph type="sldNum" sz="quarter" idx="12"/>
          </p:nvPr>
        </p:nvSpPr>
        <p:spPr/>
        <p:txBody>
          <a:bodyPr/>
          <a:lstStyle/>
          <a:p>
            <a:fld id="{AA20D318-2F9B-4945-8E5C-870A2842AC2C}" type="slidenum">
              <a:rPr lang="en-US" sz="1600" smtClean="0">
                <a:solidFill>
                  <a:schemeClr val="bg1"/>
                </a:solidFill>
              </a:rPr>
              <a:t>42</a:t>
            </a:fld>
            <a:endParaRPr lang="en-US" dirty="0">
              <a:solidFill>
                <a:schemeClr val="bg1"/>
              </a:solidFill>
            </a:endParaRPr>
          </a:p>
        </p:txBody>
      </p:sp>
      <p:sp>
        <p:nvSpPr>
          <p:cNvPr id="5" name="TextBox 4">
            <a:extLst>
              <a:ext uri="{FF2B5EF4-FFF2-40B4-BE49-F238E27FC236}">
                <a16:creationId xmlns:a16="http://schemas.microsoft.com/office/drawing/2014/main" id="{4B5563BA-9046-8840-AEBB-8D50D6701329}"/>
              </a:ext>
            </a:extLst>
          </p:cNvPr>
          <p:cNvSpPr txBox="1"/>
          <p:nvPr/>
        </p:nvSpPr>
        <p:spPr>
          <a:xfrm>
            <a:off x="8957733" y="1464976"/>
            <a:ext cx="3234267" cy="523220"/>
          </a:xfrm>
          <a:prstGeom prst="rect">
            <a:avLst/>
          </a:prstGeom>
          <a:noFill/>
        </p:spPr>
        <p:txBody>
          <a:bodyPr wrap="square" rtlCol="0">
            <a:spAutoFit/>
          </a:bodyPr>
          <a:lstStyle/>
          <a:p>
            <a:r>
              <a:rPr lang="en-US" sz="2800" dirty="0">
                <a:solidFill>
                  <a:schemeClr val="bg1"/>
                </a:solidFill>
              </a:rPr>
              <a:t>Ball Mass = 0.010kg</a:t>
            </a:r>
          </a:p>
        </p:txBody>
      </p:sp>
      <p:graphicFrame>
        <p:nvGraphicFramePr>
          <p:cNvPr id="7" name="Table 6">
            <a:extLst>
              <a:ext uri="{FF2B5EF4-FFF2-40B4-BE49-F238E27FC236}">
                <a16:creationId xmlns:a16="http://schemas.microsoft.com/office/drawing/2014/main" id="{19FC6169-DAAA-E945-8ACA-322941B7AA01}"/>
              </a:ext>
            </a:extLst>
          </p:cNvPr>
          <p:cNvGraphicFramePr>
            <a:graphicFrameLocks noGrp="1"/>
          </p:cNvGraphicFramePr>
          <p:nvPr>
            <p:extLst/>
          </p:nvPr>
        </p:nvGraphicFramePr>
        <p:xfrm>
          <a:off x="1372297" y="6343769"/>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AB1602D-150A-EC45-85EF-F0AC4396978D}"/>
                  </a:ext>
                </a:extLst>
              </p:cNvPr>
              <p:cNvSpPr txBox="1"/>
              <p:nvPr/>
            </p:nvSpPr>
            <p:spPr>
              <a:xfrm>
                <a:off x="8107279" y="2172829"/>
                <a:ext cx="4588042" cy="8989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2800" b="0" i="1" smtClean="0">
                          <a:solidFill>
                            <a:schemeClr val="bg1"/>
                          </a:solidFill>
                          <a:latin typeface="Cambria Math" panose="02040503050406030204" pitchFamily="18" charset="0"/>
                        </a:rPr>
                        <m:t>𝑘</m:t>
                      </m:r>
                      <m:r>
                        <a:rPr lang="en-AU" sz="2800" b="0" i="1" smtClean="0">
                          <a:solidFill>
                            <a:schemeClr val="bg1"/>
                          </a:solidFill>
                          <a:latin typeface="Cambria Math" panose="02040503050406030204" pitchFamily="18" charset="0"/>
                        </a:rPr>
                        <m:t>=129000</m:t>
                      </m:r>
                      <m:r>
                        <a:rPr lang="en-US" sz="2800" b="0" i="1" smtClean="0">
                          <a:solidFill>
                            <a:schemeClr val="bg1"/>
                          </a:solidFill>
                          <a:latin typeface="Cambria Math" panose="02040503050406030204" pitchFamily="18" charset="0"/>
                        </a:rPr>
                        <m:t>𝑁</m:t>
                      </m:r>
                      <m:r>
                        <a:rPr lang="en-AU" sz="2800" b="0" i="1" smtClean="0">
                          <a:solidFill>
                            <a:schemeClr val="bg1"/>
                          </a:solidFill>
                          <a:latin typeface="Cambria Math" panose="02040503050406030204" pitchFamily="18" charset="0"/>
                        </a:rPr>
                        <m:t>/</m:t>
                      </m:r>
                      <m:r>
                        <a:rPr lang="en-AU" sz="2800" b="0" i="1" smtClean="0">
                          <a:solidFill>
                            <a:schemeClr val="bg1"/>
                          </a:solidFill>
                          <a:latin typeface="Cambria Math" panose="02040503050406030204" pitchFamily="18" charset="0"/>
                        </a:rPr>
                        <m:t>𝑚</m:t>
                      </m:r>
                      <m:r>
                        <a:rPr lang="en-AU" sz="2800" b="0" i="1" smtClean="0">
                          <a:solidFill>
                            <a:schemeClr val="bg1"/>
                          </a:solidFill>
                          <a:latin typeface="Cambria Math" panose="02040503050406030204" pitchFamily="18" charset="0"/>
                        </a:rPr>
                        <m:t>^(</m:t>
                      </m:r>
                      <m:f>
                        <m:fPr>
                          <m:ctrlPr>
                            <a:rPr lang="en-AU" sz="2800" b="0" i="1" smtClean="0">
                              <a:solidFill>
                                <a:schemeClr val="bg1"/>
                              </a:solidFill>
                              <a:latin typeface="Cambria Math" panose="02040503050406030204" pitchFamily="18" charset="0"/>
                            </a:rPr>
                          </m:ctrlPr>
                        </m:fPr>
                        <m:num>
                          <m:r>
                            <a:rPr lang="en-AU" sz="2800" b="0" i="1" smtClean="0">
                              <a:solidFill>
                                <a:schemeClr val="bg1"/>
                              </a:solidFill>
                              <a:latin typeface="Cambria Math" panose="02040503050406030204" pitchFamily="18" charset="0"/>
                            </a:rPr>
                            <m:t>3</m:t>
                          </m:r>
                        </m:num>
                        <m:den>
                          <m:r>
                            <a:rPr lang="en-AU" sz="2800" b="0" i="1" smtClean="0">
                              <a:solidFill>
                                <a:schemeClr val="bg1"/>
                              </a:solidFill>
                              <a:latin typeface="Cambria Math" panose="02040503050406030204" pitchFamily="18" charset="0"/>
                            </a:rPr>
                            <m:t>2</m:t>
                          </m:r>
                        </m:den>
                      </m:f>
                      <m:r>
                        <a:rPr lang="en-AU" sz="2800" b="0" i="1" smtClean="0">
                          <a:solidFill>
                            <a:schemeClr val="bg1"/>
                          </a:solidFill>
                          <a:latin typeface="Cambria Math" panose="02040503050406030204" pitchFamily="18" charset="0"/>
                        </a:rPr>
                        <m:t>)</m:t>
                      </m:r>
                    </m:oMath>
                  </m:oMathPara>
                </a14:m>
                <a:endParaRPr lang="en-US" sz="2800" dirty="0">
                  <a:solidFill>
                    <a:schemeClr val="bg1"/>
                  </a:solidFill>
                </a:endParaRPr>
              </a:p>
            </p:txBody>
          </p:sp>
        </mc:Choice>
        <mc:Fallback xmlns="">
          <p:sp>
            <p:nvSpPr>
              <p:cNvPr id="8" name="TextBox 7">
                <a:extLst>
                  <a:ext uri="{FF2B5EF4-FFF2-40B4-BE49-F238E27FC236}">
                    <a16:creationId xmlns:a16="http://schemas.microsoft.com/office/drawing/2014/main" id="{5AB1602D-150A-EC45-85EF-F0AC4396978D}"/>
                  </a:ext>
                </a:extLst>
              </p:cNvPr>
              <p:cNvSpPr txBox="1">
                <a:spLocks noRot="1" noChangeAspect="1" noMove="1" noResize="1" noEditPoints="1" noAdjustHandles="1" noChangeArrowheads="1" noChangeShapeType="1" noTextEdit="1"/>
              </p:cNvSpPr>
              <p:nvPr/>
            </p:nvSpPr>
            <p:spPr>
              <a:xfrm>
                <a:off x="8107279" y="2172829"/>
                <a:ext cx="4588042" cy="898964"/>
              </a:xfrm>
              <a:prstGeom prst="rect">
                <a:avLst/>
              </a:prstGeom>
              <a:blipFill>
                <a:blip r:embed="rId3"/>
                <a:stretch>
                  <a:fillRect b="-6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5B3DF04-9559-294F-AB32-93CA24C120AE}"/>
                  </a:ext>
                </a:extLst>
              </p:cNvPr>
              <p:cNvSpPr txBox="1"/>
              <p:nvPr/>
            </p:nvSpPr>
            <p:spPr>
              <a:xfrm>
                <a:off x="8470204" y="3071793"/>
                <a:ext cx="3862192" cy="141711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u="sng" dirty="0" smtClean="0">
                          <a:solidFill>
                            <a:schemeClr val="bg1"/>
                          </a:solidFill>
                          <a:latin typeface="Cambria Math" panose="02040503050406030204" pitchFamily="18" charset="0"/>
                        </a:rPr>
                        <m:t>𝑉𝑒𝑙𝑜𝑐𝑖𝑡𝑦</m:t>
                      </m:r>
                      <m:r>
                        <a:rPr lang="en-US" sz="2800" i="1" u="sng" dirty="0" smtClean="0">
                          <a:solidFill>
                            <a:schemeClr val="bg1"/>
                          </a:solidFill>
                          <a:latin typeface="Cambria Math" panose="02040503050406030204" pitchFamily="18" charset="0"/>
                        </a:rPr>
                        <m:t> (</m:t>
                      </m:r>
                      <m:r>
                        <a:rPr lang="en-US" sz="2800" i="1" u="sng" dirty="0" smtClean="0">
                          <a:solidFill>
                            <a:schemeClr val="bg1"/>
                          </a:solidFill>
                          <a:latin typeface="Cambria Math" panose="02040503050406030204" pitchFamily="18" charset="0"/>
                        </a:rPr>
                        <m:t>𝑉</m:t>
                      </m:r>
                      <m:r>
                        <a:rPr lang="en-US" sz="2800" i="1" u="sng" dirty="0" smtClean="0">
                          <a:solidFill>
                            <a:schemeClr val="bg1"/>
                          </a:solidFill>
                          <a:latin typeface="Cambria Math" panose="02040503050406030204" pitchFamily="18" charset="0"/>
                        </a:rPr>
                        <m:t>)=√2</m:t>
                      </m:r>
                      <m:r>
                        <a:rPr lang="en-AU" sz="2800" b="0" i="1" u="sng" dirty="0" smtClean="0">
                          <a:solidFill>
                            <a:schemeClr val="bg1"/>
                          </a:solidFill>
                          <a:latin typeface="Cambria Math" panose="02040503050406030204" pitchFamily="18" charset="0"/>
                          <a:ea typeface="Cambria Math" panose="02040503050406030204" pitchFamily="18" charset="0"/>
                        </a:rPr>
                        <m:t>𝑔h</m:t>
                      </m:r>
                    </m:oMath>
                  </m:oMathPara>
                </a14:m>
                <a:endParaRPr lang="en-US" sz="2800" u="sng" dirty="0">
                  <a:solidFill>
                    <a:schemeClr val="bg1"/>
                  </a:solidFill>
                </a:endParaRPr>
              </a:p>
              <a:p>
                <a:pPr/>
                <a14:m>
                  <m:oMathPara xmlns:m="http://schemas.openxmlformats.org/officeDocument/2006/math">
                    <m:oMathParaPr>
                      <m:jc m:val="centerGroup"/>
                    </m:oMathParaPr>
                    <m:oMath xmlns:m="http://schemas.openxmlformats.org/officeDocument/2006/math">
                      <m:r>
                        <a:rPr lang="en-US" sz="2800" i="1" dirty="0" smtClean="0">
                          <a:solidFill>
                            <a:schemeClr val="bg1"/>
                          </a:solidFill>
                          <a:latin typeface="Cambria Math" panose="02040503050406030204" pitchFamily="18" charset="0"/>
                        </a:rPr>
                        <m:t>𝑔</m:t>
                      </m:r>
                      <m:r>
                        <a:rPr lang="en-US" sz="2800" i="1" dirty="0" smtClean="0">
                          <a:solidFill>
                            <a:schemeClr val="bg1"/>
                          </a:solidFill>
                          <a:latin typeface="Cambria Math" panose="02040503050406030204" pitchFamily="18" charset="0"/>
                        </a:rPr>
                        <m:t> (</m:t>
                      </m:r>
                      <m:r>
                        <a:rPr lang="en-US" sz="2800" i="1" dirty="0" smtClean="0">
                          <a:solidFill>
                            <a:schemeClr val="bg1"/>
                          </a:solidFill>
                          <a:latin typeface="Cambria Math" panose="02040503050406030204" pitchFamily="18" charset="0"/>
                        </a:rPr>
                        <m:t>𝑔𝑟𝑎𝑣𝑖𝑡𝑦</m:t>
                      </m:r>
                      <m:r>
                        <a:rPr lang="en-US" sz="2800" i="1" dirty="0" smtClean="0">
                          <a:solidFill>
                            <a:schemeClr val="bg1"/>
                          </a:solidFill>
                          <a:latin typeface="Cambria Math" panose="02040503050406030204" pitchFamily="18" charset="0"/>
                        </a:rPr>
                        <m:t>) = 9.8</m:t>
                      </m:r>
                    </m:oMath>
                  </m:oMathPara>
                </a14:m>
                <a:endParaRPr lang="en-US" sz="2800" dirty="0">
                  <a:solidFill>
                    <a:schemeClr val="bg1"/>
                  </a:solidFill>
                </a:endParaRPr>
              </a:p>
              <a:p>
                <a:pPr/>
                <a14:m>
                  <m:oMathPara xmlns:m="http://schemas.openxmlformats.org/officeDocument/2006/math">
                    <m:oMathParaPr>
                      <m:jc m:val="centerGroup"/>
                    </m:oMathParaPr>
                    <m:oMath xmlns:m="http://schemas.openxmlformats.org/officeDocument/2006/math">
                      <m:r>
                        <a:rPr lang="en-US" sz="2800" i="1" dirty="0" smtClean="0">
                          <a:solidFill>
                            <a:schemeClr val="bg1"/>
                          </a:solidFill>
                          <a:latin typeface="Cambria Math" panose="02040503050406030204" pitchFamily="18" charset="0"/>
                        </a:rPr>
                        <m:t>h</m:t>
                      </m:r>
                      <m:r>
                        <a:rPr lang="en-US" sz="2800" i="1" dirty="0" smtClean="0">
                          <a:solidFill>
                            <a:schemeClr val="bg1"/>
                          </a:solidFill>
                          <a:latin typeface="Cambria Math" panose="02040503050406030204" pitchFamily="18" charset="0"/>
                        </a:rPr>
                        <m:t> = </m:t>
                      </m:r>
                      <m:r>
                        <a:rPr lang="en-US" sz="2800" i="1" dirty="0" smtClean="0">
                          <a:solidFill>
                            <a:schemeClr val="bg1"/>
                          </a:solidFill>
                          <a:latin typeface="Cambria Math" panose="02040503050406030204" pitchFamily="18" charset="0"/>
                        </a:rPr>
                        <m:t>𝑑𝑟𝑜𝑝</m:t>
                      </m:r>
                      <m:r>
                        <a:rPr lang="en-US" sz="2800" i="1" dirty="0" smtClean="0">
                          <a:solidFill>
                            <a:schemeClr val="bg1"/>
                          </a:solidFill>
                          <a:latin typeface="Cambria Math" panose="02040503050406030204" pitchFamily="18" charset="0"/>
                        </a:rPr>
                        <m:t> </m:t>
                      </m:r>
                      <m:r>
                        <a:rPr lang="en-US" sz="2800" i="1" dirty="0" smtClean="0">
                          <a:solidFill>
                            <a:schemeClr val="bg1"/>
                          </a:solidFill>
                          <a:latin typeface="Cambria Math" panose="02040503050406030204" pitchFamily="18" charset="0"/>
                        </a:rPr>
                        <m:t>h𝑒𝑖𝑔h𝑡</m:t>
                      </m:r>
                    </m:oMath>
                  </m:oMathPara>
                </a14:m>
                <a:endParaRPr lang="en-US" sz="2800" dirty="0">
                  <a:solidFill>
                    <a:schemeClr val="bg1"/>
                  </a:solidFill>
                </a:endParaRPr>
              </a:p>
            </p:txBody>
          </p:sp>
        </mc:Choice>
        <mc:Fallback xmlns="">
          <p:sp>
            <p:nvSpPr>
              <p:cNvPr id="9" name="TextBox 8">
                <a:extLst>
                  <a:ext uri="{FF2B5EF4-FFF2-40B4-BE49-F238E27FC236}">
                    <a16:creationId xmlns:a16="http://schemas.microsoft.com/office/drawing/2014/main" id="{A5B3DF04-9559-294F-AB32-93CA24C120AE}"/>
                  </a:ext>
                </a:extLst>
              </p:cNvPr>
              <p:cNvSpPr txBox="1">
                <a:spLocks noRot="1" noChangeAspect="1" noMove="1" noResize="1" noEditPoints="1" noAdjustHandles="1" noChangeArrowheads="1" noChangeShapeType="1" noTextEdit="1"/>
              </p:cNvSpPr>
              <p:nvPr/>
            </p:nvSpPr>
            <p:spPr>
              <a:xfrm>
                <a:off x="8470204" y="3071793"/>
                <a:ext cx="3862192" cy="1417119"/>
              </a:xfrm>
              <a:prstGeom prst="rect">
                <a:avLst/>
              </a:prstGeom>
              <a:blipFill>
                <a:blip r:embed="rId4"/>
                <a:stretch>
                  <a:fillRect b="-7143"/>
                </a:stretch>
              </a:blipFill>
            </p:spPr>
            <p:txBody>
              <a:bodyPr/>
              <a:lstStyle/>
              <a:p>
                <a:r>
                  <a:rPr lang="en-US">
                    <a:noFill/>
                  </a:rPr>
                  <a:t> </a:t>
                </a:r>
              </a:p>
            </p:txBody>
          </p:sp>
        </mc:Fallback>
      </mc:AlternateContent>
      <p:graphicFrame>
        <p:nvGraphicFramePr>
          <p:cNvPr id="10" name="Chart 9">
            <a:extLst>
              <a:ext uri="{FF2B5EF4-FFF2-40B4-BE49-F238E27FC236}">
                <a16:creationId xmlns:a16="http://schemas.microsoft.com/office/drawing/2014/main" id="{52E97D05-E9C2-4D44-82FC-845B44397924}"/>
              </a:ext>
            </a:extLst>
          </p:cNvPr>
          <p:cNvGraphicFramePr>
            <a:graphicFrameLocks noGrp="1"/>
          </p:cNvGraphicFramePr>
          <p:nvPr>
            <p:extLst>
              <p:ext uri="{D42A27DB-BD31-4B8C-83A1-F6EECF244321}">
                <p14:modId xmlns:p14="http://schemas.microsoft.com/office/powerpoint/2010/main" val="3159934973"/>
              </p:ext>
            </p:extLst>
          </p:nvPr>
        </p:nvGraphicFramePr>
        <p:xfrm>
          <a:off x="1" y="551145"/>
          <a:ext cx="8610599" cy="5805205"/>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10">
            <a:extLst>
              <a:ext uri="{FF2B5EF4-FFF2-40B4-BE49-F238E27FC236}">
                <a16:creationId xmlns:a16="http://schemas.microsoft.com/office/drawing/2014/main" id="{7F594315-4346-DF41-B4EC-E854153099DB}"/>
              </a:ext>
            </a:extLst>
          </p:cNvPr>
          <p:cNvPicPr>
            <a:picLocks noChangeAspect="1"/>
          </p:cNvPicPr>
          <p:nvPr/>
        </p:nvPicPr>
        <p:blipFill rotWithShape="1">
          <a:blip r:embed="rId6"/>
          <a:srcRect l="48953" t="7886" r="35109" b="66349"/>
          <a:stretch/>
        </p:blipFill>
        <p:spPr>
          <a:xfrm rot="5400000">
            <a:off x="8543841" y="4959256"/>
            <a:ext cx="1471987" cy="1338469"/>
          </a:xfrm>
          <a:prstGeom prst="rect">
            <a:avLst/>
          </a:prstGeom>
        </p:spPr>
      </p:pic>
    </p:spTree>
    <p:extLst>
      <p:ext uri="{BB962C8B-B14F-4D97-AF65-F5344CB8AC3E}">
        <p14:creationId xmlns:p14="http://schemas.microsoft.com/office/powerpoint/2010/main" val="301105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B6F35F-F707-A74C-ABFE-DC5431AFEE53}"/>
              </a:ext>
            </a:extLst>
          </p:cNvPr>
          <p:cNvSpPr>
            <a:spLocks noGrp="1"/>
          </p:cNvSpPr>
          <p:nvPr>
            <p:ph type="sldNum" sz="quarter" idx="12"/>
          </p:nvPr>
        </p:nvSpPr>
        <p:spPr/>
        <p:txBody>
          <a:bodyPr/>
          <a:lstStyle/>
          <a:p>
            <a:fld id="{AA20D318-2F9B-4945-8E5C-870A2842AC2C}" type="slidenum">
              <a:rPr lang="en-US" sz="1600" smtClean="0">
                <a:solidFill>
                  <a:schemeClr val="bg1"/>
                </a:solidFill>
              </a:rPr>
              <a:t>43</a:t>
            </a:fld>
            <a:endParaRPr lang="en-US" dirty="0">
              <a:solidFill>
                <a:schemeClr val="bg1"/>
              </a:solidFill>
            </a:endParaRPr>
          </a:p>
        </p:txBody>
      </p:sp>
      <p:sp>
        <p:nvSpPr>
          <p:cNvPr id="5" name="TextBox 4">
            <a:extLst>
              <a:ext uri="{FF2B5EF4-FFF2-40B4-BE49-F238E27FC236}">
                <a16:creationId xmlns:a16="http://schemas.microsoft.com/office/drawing/2014/main" id="{4B5563BA-9046-8840-AEBB-8D50D6701329}"/>
              </a:ext>
            </a:extLst>
          </p:cNvPr>
          <p:cNvSpPr txBox="1"/>
          <p:nvPr/>
        </p:nvSpPr>
        <p:spPr>
          <a:xfrm>
            <a:off x="8829240" y="1280442"/>
            <a:ext cx="3037043" cy="523220"/>
          </a:xfrm>
          <a:prstGeom prst="rect">
            <a:avLst/>
          </a:prstGeom>
          <a:noFill/>
        </p:spPr>
        <p:txBody>
          <a:bodyPr wrap="square" rtlCol="0">
            <a:spAutoFit/>
          </a:bodyPr>
          <a:lstStyle/>
          <a:p>
            <a:r>
              <a:rPr lang="en-US" sz="2800" dirty="0">
                <a:solidFill>
                  <a:schemeClr val="bg1"/>
                </a:solidFill>
              </a:rPr>
              <a:t>Ball Mass = 0.075kg</a:t>
            </a:r>
          </a:p>
        </p:txBody>
      </p:sp>
      <p:graphicFrame>
        <p:nvGraphicFramePr>
          <p:cNvPr id="8" name="Table 7">
            <a:extLst>
              <a:ext uri="{FF2B5EF4-FFF2-40B4-BE49-F238E27FC236}">
                <a16:creationId xmlns:a16="http://schemas.microsoft.com/office/drawing/2014/main" id="{C9E2716F-7F51-3A48-B73A-9B8AD3AD795C}"/>
              </a:ext>
            </a:extLst>
          </p:cNvPr>
          <p:cNvGraphicFramePr>
            <a:graphicFrameLocks noGrp="1"/>
          </p:cNvGraphicFramePr>
          <p:nvPr>
            <p:extLst/>
          </p:nvPr>
        </p:nvGraphicFramePr>
        <p:xfrm>
          <a:off x="1372297" y="6343769"/>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4219D2D-3F9D-7C4D-A572-CBE77B7E9171}"/>
                  </a:ext>
                </a:extLst>
              </p:cNvPr>
              <p:cNvSpPr txBox="1"/>
              <p:nvPr/>
            </p:nvSpPr>
            <p:spPr>
              <a:xfrm>
                <a:off x="8610600" y="2187388"/>
                <a:ext cx="3812627" cy="8989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2800" b="0" i="1" smtClean="0">
                          <a:solidFill>
                            <a:schemeClr val="bg1"/>
                          </a:solidFill>
                          <a:latin typeface="Cambria Math" panose="02040503050406030204" pitchFamily="18" charset="0"/>
                        </a:rPr>
                        <m:t>𝑘</m:t>
                      </m:r>
                      <m:r>
                        <a:rPr lang="en-AU" sz="2800" b="0" i="1" smtClean="0">
                          <a:solidFill>
                            <a:schemeClr val="bg1"/>
                          </a:solidFill>
                          <a:latin typeface="Cambria Math" panose="02040503050406030204" pitchFamily="18" charset="0"/>
                        </a:rPr>
                        <m:t>=761000</m:t>
                      </m:r>
                      <m:r>
                        <a:rPr lang="en-US" sz="2800" b="0" i="1" smtClean="0">
                          <a:solidFill>
                            <a:schemeClr val="bg1"/>
                          </a:solidFill>
                          <a:latin typeface="Cambria Math" panose="02040503050406030204" pitchFamily="18" charset="0"/>
                        </a:rPr>
                        <m:t>𝑁</m:t>
                      </m:r>
                      <m:r>
                        <a:rPr lang="en-AU" sz="2800" b="0" i="1" smtClean="0">
                          <a:solidFill>
                            <a:schemeClr val="bg1"/>
                          </a:solidFill>
                          <a:latin typeface="Cambria Math" panose="02040503050406030204" pitchFamily="18" charset="0"/>
                        </a:rPr>
                        <m:t>/</m:t>
                      </m:r>
                      <m:r>
                        <a:rPr lang="en-AU" sz="2800" b="0" i="1" smtClean="0">
                          <a:solidFill>
                            <a:schemeClr val="bg1"/>
                          </a:solidFill>
                          <a:latin typeface="Cambria Math" panose="02040503050406030204" pitchFamily="18" charset="0"/>
                        </a:rPr>
                        <m:t>𝑚</m:t>
                      </m:r>
                      <m:r>
                        <a:rPr lang="en-AU" sz="2800" b="0" i="1" smtClean="0">
                          <a:solidFill>
                            <a:schemeClr val="bg1"/>
                          </a:solidFill>
                          <a:latin typeface="Cambria Math" panose="02040503050406030204" pitchFamily="18" charset="0"/>
                        </a:rPr>
                        <m:t>^(</m:t>
                      </m:r>
                      <m:f>
                        <m:fPr>
                          <m:ctrlPr>
                            <a:rPr lang="en-AU" sz="2800" b="0" i="1" smtClean="0">
                              <a:solidFill>
                                <a:schemeClr val="bg1"/>
                              </a:solidFill>
                              <a:latin typeface="Cambria Math" panose="02040503050406030204" pitchFamily="18" charset="0"/>
                            </a:rPr>
                          </m:ctrlPr>
                        </m:fPr>
                        <m:num>
                          <m:r>
                            <a:rPr lang="en-AU" sz="2800" b="0" i="1" smtClean="0">
                              <a:solidFill>
                                <a:schemeClr val="bg1"/>
                              </a:solidFill>
                              <a:latin typeface="Cambria Math" panose="02040503050406030204" pitchFamily="18" charset="0"/>
                            </a:rPr>
                            <m:t>3</m:t>
                          </m:r>
                        </m:num>
                        <m:den>
                          <m:r>
                            <a:rPr lang="en-AU" sz="2800" b="0" i="1" smtClean="0">
                              <a:solidFill>
                                <a:schemeClr val="bg1"/>
                              </a:solidFill>
                              <a:latin typeface="Cambria Math" panose="02040503050406030204" pitchFamily="18" charset="0"/>
                            </a:rPr>
                            <m:t>2</m:t>
                          </m:r>
                        </m:den>
                      </m:f>
                      <m:r>
                        <a:rPr lang="en-AU" sz="2800" b="0" i="1" smtClean="0">
                          <a:solidFill>
                            <a:schemeClr val="bg1"/>
                          </a:solidFill>
                          <a:latin typeface="Cambria Math" panose="02040503050406030204" pitchFamily="18" charset="0"/>
                        </a:rPr>
                        <m:t>)</m:t>
                      </m:r>
                    </m:oMath>
                  </m:oMathPara>
                </a14:m>
                <a:endParaRPr lang="en-US" sz="2800" dirty="0">
                  <a:solidFill>
                    <a:schemeClr val="bg1"/>
                  </a:solidFill>
                </a:endParaRPr>
              </a:p>
            </p:txBody>
          </p:sp>
        </mc:Choice>
        <mc:Fallback xmlns="">
          <p:sp>
            <p:nvSpPr>
              <p:cNvPr id="9" name="TextBox 8">
                <a:extLst>
                  <a:ext uri="{FF2B5EF4-FFF2-40B4-BE49-F238E27FC236}">
                    <a16:creationId xmlns:a16="http://schemas.microsoft.com/office/drawing/2014/main" id="{24219D2D-3F9D-7C4D-A572-CBE77B7E9171}"/>
                  </a:ext>
                </a:extLst>
              </p:cNvPr>
              <p:cNvSpPr txBox="1">
                <a:spLocks noRot="1" noChangeAspect="1" noMove="1" noResize="1" noEditPoints="1" noAdjustHandles="1" noChangeArrowheads="1" noChangeShapeType="1" noTextEdit="1"/>
              </p:cNvSpPr>
              <p:nvPr/>
            </p:nvSpPr>
            <p:spPr>
              <a:xfrm>
                <a:off x="8610600" y="2187388"/>
                <a:ext cx="3812627" cy="898964"/>
              </a:xfrm>
              <a:prstGeom prst="rect">
                <a:avLst/>
              </a:prstGeom>
              <a:blipFill>
                <a:blip r:embed="rId3"/>
                <a:stretch>
                  <a:fillRect b="-6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4295017-692F-4041-9D6C-94881763CE5D}"/>
                  </a:ext>
                </a:extLst>
              </p:cNvPr>
              <p:cNvSpPr txBox="1"/>
              <p:nvPr/>
            </p:nvSpPr>
            <p:spPr>
              <a:xfrm>
                <a:off x="8749553" y="3086352"/>
                <a:ext cx="3002181" cy="12278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solidFill>
                            <a:schemeClr val="bg1"/>
                          </a:solidFill>
                          <a:latin typeface="Cambria Math" panose="02040503050406030204" pitchFamily="18" charset="0"/>
                        </a:rPr>
                        <m:t>𝑉𝑒𝑙𝑜𝑐𝑖𝑡𝑦</m:t>
                      </m:r>
                      <m:r>
                        <a:rPr lang="en-US" sz="2400" i="1" dirty="0" smtClean="0">
                          <a:solidFill>
                            <a:schemeClr val="bg1"/>
                          </a:solidFill>
                          <a:latin typeface="Cambria Math" panose="02040503050406030204" pitchFamily="18" charset="0"/>
                        </a:rPr>
                        <m:t> (</m:t>
                      </m:r>
                      <m:r>
                        <a:rPr lang="en-US" sz="2400" i="1" dirty="0" smtClean="0">
                          <a:solidFill>
                            <a:schemeClr val="bg1"/>
                          </a:solidFill>
                          <a:latin typeface="Cambria Math" panose="02040503050406030204" pitchFamily="18" charset="0"/>
                        </a:rPr>
                        <m:t>𝑉</m:t>
                      </m:r>
                      <m:r>
                        <a:rPr lang="en-US" sz="2400" i="1" dirty="0" smtClean="0">
                          <a:solidFill>
                            <a:schemeClr val="bg1"/>
                          </a:solidFill>
                          <a:latin typeface="Cambria Math" panose="02040503050406030204" pitchFamily="18" charset="0"/>
                        </a:rPr>
                        <m:t>)=√2</m:t>
                      </m:r>
                      <m:r>
                        <a:rPr lang="en-AU" sz="2400" b="0" i="1" dirty="0" smtClean="0">
                          <a:solidFill>
                            <a:schemeClr val="bg1"/>
                          </a:solidFill>
                          <a:latin typeface="Cambria Math" panose="02040503050406030204" pitchFamily="18" charset="0"/>
                          <a:ea typeface="Cambria Math" panose="02040503050406030204" pitchFamily="18" charset="0"/>
                        </a:rPr>
                        <m:t>𝑔h</m:t>
                      </m:r>
                    </m:oMath>
                  </m:oMathPara>
                </a14:m>
                <a:endParaRPr lang="en-US" sz="2400" dirty="0">
                  <a:solidFill>
                    <a:schemeClr val="bg1"/>
                  </a:solidFill>
                </a:endParaRPr>
              </a:p>
              <a:p>
                <a:pPr/>
                <a14:m>
                  <m:oMathPara xmlns:m="http://schemas.openxmlformats.org/officeDocument/2006/math">
                    <m:oMathParaPr>
                      <m:jc m:val="centerGroup"/>
                    </m:oMathParaPr>
                    <m:oMath xmlns:m="http://schemas.openxmlformats.org/officeDocument/2006/math">
                      <m:r>
                        <a:rPr lang="en-US" sz="2400" i="1" dirty="0" smtClean="0">
                          <a:solidFill>
                            <a:schemeClr val="bg1"/>
                          </a:solidFill>
                          <a:latin typeface="Cambria Math" panose="02040503050406030204" pitchFamily="18" charset="0"/>
                        </a:rPr>
                        <m:t>𝑔</m:t>
                      </m:r>
                      <m:r>
                        <a:rPr lang="en-US" sz="2400" i="1" dirty="0" smtClean="0">
                          <a:solidFill>
                            <a:schemeClr val="bg1"/>
                          </a:solidFill>
                          <a:latin typeface="Cambria Math" panose="02040503050406030204" pitchFamily="18" charset="0"/>
                        </a:rPr>
                        <m:t> (</m:t>
                      </m:r>
                      <m:r>
                        <a:rPr lang="en-US" sz="2400" i="1" dirty="0" smtClean="0">
                          <a:solidFill>
                            <a:schemeClr val="bg1"/>
                          </a:solidFill>
                          <a:latin typeface="Cambria Math" panose="02040503050406030204" pitchFamily="18" charset="0"/>
                        </a:rPr>
                        <m:t>𝑔𝑟𝑎𝑣𝑖𝑡𝑦</m:t>
                      </m:r>
                      <m:r>
                        <a:rPr lang="en-US" sz="2400" i="1" dirty="0" smtClean="0">
                          <a:solidFill>
                            <a:schemeClr val="bg1"/>
                          </a:solidFill>
                          <a:latin typeface="Cambria Math" panose="02040503050406030204" pitchFamily="18" charset="0"/>
                        </a:rPr>
                        <m:t>) = 9.8</m:t>
                      </m:r>
                    </m:oMath>
                  </m:oMathPara>
                </a14:m>
                <a:endParaRPr lang="en-US" sz="2400" dirty="0">
                  <a:solidFill>
                    <a:schemeClr val="bg1"/>
                  </a:solidFill>
                </a:endParaRPr>
              </a:p>
              <a:p>
                <a:pPr/>
                <a14:m>
                  <m:oMathPara xmlns:m="http://schemas.openxmlformats.org/officeDocument/2006/math">
                    <m:oMathParaPr>
                      <m:jc m:val="centerGroup"/>
                    </m:oMathParaPr>
                    <m:oMath xmlns:m="http://schemas.openxmlformats.org/officeDocument/2006/math">
                      <m:r>
                        <a:rPr lang="en-US" sz="2400" i="1" dirty="0" smtClean="0">
                          <a:solidFill>
                            <a:schemeClr val="bg1"/>
                          </a:solidFill>
                          <a:latin typeface="Cambria Math" panose="02040503050406030204" pitchFamily="18" charset="0"/>
                        </a:rPr>
                        <m:t>h</m:t>
                      </m:r>
                      <m:r>
                        <a:rPr lang="en-US" sz="2400" i="1" dirty="0" smtClean="0">
                          <a:solidFill>
                            <a:schemeClr val="bg1"/>
                          </a:solidFill>
                          <a:latin typeface="Cambria Math" panose="02040503050406030204" pitchFamily="18" charset="0"/>
                        </a:rPr>
                        <m:t> = </m:t>
                      </m:r>
                      <m:r>
                        <a:rPr lang="en-US" sz="2400" i="1" dirty="0" smtClean="0">
                          <a:solidFill>
                            <a:schemeClr val="bg1"/>
                          </a:solidFill>
                          <a:latin typeface="Cambria Math" panose="02040503050406030204" pitchFamily="18" charset="0"/>
                        </a:rPr>
                        <m:t>𝑑𝑟𝑜𝑝</m:t>
                      </m:r>
                      <m:r>
                        <a:rPr lang="en-US" sz="2400" i="1" dirty="0" smtClean="0">
                          <a:solidFill>
                            <a:schemeClr val="bg1"/>
                          </a:solidFill>
                          <a:latin typeface="Cambria Math" panose="02040503050406030204" pitchFamily="18" charset="0"/>
                        </a:rPr>
                        <m:t> </m:t>
                      </m:r>
                      <m:r>
                        <a:rPr lang="en-US" sz="2400" i="1" dirty="0" smtClean="0">
                          <a:solidFill>
                            <a:schemeClr val="bg1"/>
                          </a:solidFill>
                          <a:latin typeface="Cambria Math" panose="02040503050406030204" pitchFamily="18" charset="0"/>
                        </a:rPr>
                        <m:t>h𝑒𝑖𝑔h𝑡</m:t>
                      </m:r>
                    </m:oMath>
                  </m:oMathPara>
                </a14:m>
                <a:endParaRPr lang="en-US" sz="2400" dirty="0">
                  <a:solidFill>
                    <a:schemeClr val="bg1"/>
                  </a:solidFill>
                </a:endParaRPr>
              </a:p>
            </p:txBody>
          </p:sp>
        </mc:Choice>
        <mc:Fallback xmlns="">
          <p:sp>
            <p:nvSpPr>
              <p:cNvPr id="11" name="TextBox 10">
                <a:extLst>
                  <a:ext uri="{FF2B5EF4-FFF2-40B4-BE49-F238E27FC236}">
                    <a16:creationId xmlns:a16="http://schemas.microsoft.com/office/drawing/2014/main" id="{A4295017-692F-4041-9D6C-94881763CE5D}"/>
                  </a:ext>
                </a:extLst>
              </p:cNvPr>
              <p:cNvSpPr txBox="1">
                <a:spLocks noRot="1" noChangeAspect="1" noMove="1" noResize="1" noEditPoints="1" noAdjustHandles="1" noChangeArrowheads="1" noChangeShapeType="1" noTextEdit="1"/>
              </p:cNvSpPr>
              <p:nvPr/>
            </p:nvSpPr>
            <p:spPr>
              <a:xfrm>
                <a:off x="8749553" y="3086352"/>
                <a:ext cx="3002181" cy="1227837"/>
              </a:xfrm>
              <a:prstGeom prst="rect">
                <a:avLst/>
              </a:prstGeom>
              <a:blipFill>
                <a:blip r:embed="rId4"/>
                <a:stretch>
                  <a:fillRect l="-844" r="-844" b="-6122"/>
                </a:stretch>
              </a:blipFill>
            </p:spPr>
            <p:txBody>
              <a:bodyPr/>
              <a:lstStyle/>
              <a:p>
                <a:r>
                  <a:rPr lang="en-US">
                    <a:noFill/>
                  </a:rPr>
                  <a:t> </a:t>
                </a:r>
              </a:p>
            </p:txBody>
          </p:sp>
        </mc:Fallback>
      </mc:AlternateContent>
      <p:graphicFrame>
        <p:nvGraphicFramePr>
          <p:cNvPr id="10" name="Chart 9">
            <a:extLst>
              <a:ext uri="{FF2B5EF4-FFF2-40B4-BE49-F238E27FC236}">
                <a16:creationId xmlns:a16="http://schemas.microsoft.com/office/drawing/2014/main" id="{12D1E2D6-3A56-6C4B-8823-B6C1421308CB}"/>
              </a:ext>
            </a:extLst>
          </p:cNvPr>
          <p:cNvGraphicFramePr>
            <a:graphicFrameLocks noGrp="1"/>
          </p:cNvGraphicFramePr>
          <p:nvPr>
            <p:extLst>
              <p:ext uri="{D42A27DB-BD31-4B8C-83A1-F6EECF244321}">
                <p14:modId xmlns:p14="http://schemas.microsoft.com/office/powerpoint/2010/main" val="334973488"/>
              </p:ext>
            </p:extLst>
          </p:nvPr>
        </p:nvGraphicFramePr>
        <p:xfrm>
          <a:off x="-1" y="638827"/>
          <a:ext cx="8749553" cy="5717523"/>
        </p:xfrm>
        <a:graphic>
          <a:graphicData uri="http://schemas.openxmlformats.org/drawingml/2006/chart">
            <c:chart xmlns:c="http://schemas.openxmlformats.org/drawingml/2006/chart" xmlns:r="http://schemas.openxmlformats.org/officeDocument/2006/relationships" r:id="rId5"/>
          </a:graphicData>
        </a:graphic>
      </p:graphicFrame>
      <p:pic>
        <p:nvPicPr>
          <p:cNvPr id="12" name="Picture 11">
            <a:extLst>
              <a:ext uri="{FF2B5EF4-FFF2-40B4-BE49-F238E27FC236}">
                <a16:creationId xmlns:a16="http://schemas.microsoft.com/office/drawing/2014/main" id="{E74F152B-A805-2744-8149-68A3232BA403}"/>
              </a:ext>
            </a:extLst>
          </p:cNvPr>
          <p:cNvPicPr>
            <a:picLocks noChangeAspect="1"/>
          </p:cNvPicPr>
          <p:nvPr/>
        </p:nvPicPr>
        <p:blipFill rotWithShape="1">
          <a:blip r:embed="rId6"/>
          <a:srcRect l="42117" t="52201" r="34203" b="3483"/>
          <a:stretch/>
        </p:blipFill>
        <p:spPr>
          <a:xfrm rot="5400000">
            <a:off x="8792310" y="4676997"/>
            <a:ext cx="1624014" cy="1709531"/>
          </a:xfrm>
          <a:prstGeom prst="rect">
            <a:avLst/>
          </a:prstGeom>
        </p:spPr>
      </p:pic>
    </p:spTree>
    <p:extLst>
      <p:ext uri="{BB962C8B-B14F-4D97-AF65-F5344CB8AC3E}">
        <p14:creationId xmlns:p14="http://schemas.microsoft.com/office/powerpoint/2010/main" val="1501981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BA30-D2D7-7744-99E4-B42FA3FE8CA2}"/>
              </a:ext>
            </a:extLst>
          </p:cNvPr>
          <p:cNvSpPr>
            <a:spLocks noGrp="1"/>
          </p:cNvSpPr>
          <p:nvPr>
            <p:ph type="title"/>
          </p:nvPr>
        </p:nvSpPr>
        <p:spPr/>
        <p:txBody>
          <a:bodyPr/>
          <a:lstStyle/>
          <a:p>
            <a:r>
              <a:rPr lang="en-US" dirty="0">
                <a:solidFill>
                  <a:schemeClr val="bg1"/>
                </a:solidFill>
              </a:rPr>
              <a:t>Sound:</a:t>
            </a:r>
          </a:p>
        </p:txBody>
      </p:sp>
      <p:sp>
        <p:nvSpPr>
          <p:cNvPr id="4" name="Slide Number Placeholder 3">
            <a:extLst>
              <a:ext uri="{FF2B5EF4-FFF2-40B4-BE49-F238E27FC236}">
                <a16:creationId xmlns:a16="http://schemas.microsoft.com/office/drawing/2014/main" id="{80CEABC8-C296-8742-918D-9A5F4FB3BAB9}"/>
              </a:ext>
            </a:extLst>
          </p:cNvPr>
          <p:cNvSpPr>
            <a:spLocks noGrp="1"/>
          </p:cNvSpPr>
          <p:nvPr>
            <p:ph type="sldNum" sz="quarter" idx="12"/>
          </p:nvPr>
        </p:nvSpPr>
        <p:spPr/>
        <p:txBody>
          <a:bodyPr/>
          <a:lstStyle/>
          <a:p>
            <a:fld id="{AA20D318-2F9B-4945-8E5C-870A2842AC2C}" type="slidenum">
              <a:rPr lang="en-US" sz="1600" smtClean="0">
                <a:solidFill>
                  <a:schemeClr val="bg1"/>
                </a:solidFill>
              </a:rPr>
              <a:t>44</a:t>
            </a:fld>
            <a:endParaRPr lang="en-US" dirty="0">
              <a:solidFill>
                <a:schemeClr val="bg1"/>
              </a:solidFill>
            </a:endParaRPr>
          </a:p>
        </p:txBody>
      </p:sp>
      <p:pic>
        <p:nvPicPr>
          <p:cNvPr id="5" name="Content Placeholder 4">
            <a:extLst>
              <a:ext uri="{FF2B5EF4-FFF2-40B4-BE49-F238E27FC236}">
                <a16:creationId xmlns:a16="http://schemas.microsoft.com/office/drawing/2014/main" id="{A7CFA29B-9FB4-7741-A2AA-3545345B378F}"/>
              </a:ext>
            </a:extLst>
          </p:cNvPr>
          <p:cNvPicPr>
            <a:picLocks noGrp="1" noChangeAspect="1"/>
          </p:cNvPicPr>
          <p:nvPr>
            <p:ph idx="1"/>
          </p:nvPr>
        </p:nvPicPr>
        <p:blipFill>
          <a:blip r:embed="rId3"/>
          <a:stretch>
            <a:fillRect/>
          </a:stretch>
        </p:blipFill>
        <p:spPr>
          <a:xfrm>
            <a:off x="7722936" y="3697830"/>
            <a:ext cx="3193716" cy="598822"/>
          </a:xfrm>
        </p:spPr>
      </p:pic>
      <p:sp>
        <p:nvSpPr>
          <p:cNvPr id="9" name="TextBox 8">
            <a:extLst>
              <a:ext uri="{FF2B5EF4-FFF2-40B4-BE49-F238E27FC236}">
                <a16:creationId xmlns:a16="http://schemas.microsoft.com/office/drawing/2014/main" id="{041DFADA-7A20-414B-BDBD-DFBE2483DF0B}"/>
              </a:ext>
            </a:extLst>
          </p:cNvPr>
          <p:cNvSpPr txBox="1"/>
          <p:nvPr/>
        </p:nvSpPr>
        <p:spPr>
          <a:xfrm>
            <a:off x="1462839" y="3739683"/>
            <a:ext cx="4007519" cy="523220"/>
          </a:xfrm>
          <a:prstGeom prst="rect">
            <a:avLst/>
          </a:prstGeom>
          <a:noFill/>
        </p:spPr>
        <p:txBody>
          <a:bodyPr wrap="square" rtlCol="0">
            <a:spAutoFit/>
          </a:bodyPr>
          <a:lstStyle/>
          <a:p>
            <a:r>
              <a:rPr lang="en-US" sz="2800" dirty="0">
                <a:solidFill>
                  <a:schemeClr val="bg1"/>
                </a:solidFill>
              </a:rPr>
              <a:t>Sample rate (HZ) = 44100</a:t>
            </a:r>
          </a:p>
        </p:txBody>
      </p:sp>
      <p:sp>
        <p:nvSpPr>
          <p:cNvPr id="10" name="TextBox 9">
            <a:extLst>
              <a:ext uri="{FF2B5EF4-FFF2-40B4-BE49-F238E27FC236}">
                <a16:creationId xmlns:a16="http://schemas.microsoft.com/office/drawing/2014/main" id="{4F2C0940-8370-2342-AF42-4E02B4C7DB69}"/>
              </a:ext>
            </a:extLst>
          </p:cNvPr>
          <p:cNvSpPr txBox="1"/>
          <p:nvPr/>
        </p:nvSpPr>
        <p:spPr>
          <a:xfrm>
            <a:off x="802105" y="4865330"/>
            <a:ext cx="2951748" cy="584775"/>
          </a:xfrm>
          <a:prstGeom prst="rect">
            <a:avLst/>
          </a:prstGeom>
          <a:noFill/>
        </p:spPr>
        <p:txBody>
          <a:bodyPr wrap="square" rtlCol="0">
            <a:spAutoFit/>
          </a:bodyPr>
          <a:lstStyle/>
          <a:p>
            <a:r>
              <a:rPr lang="en-US" sz="3200" dirty="0">
                <a:solidFill>
                  <a:schemeClr val="bg1"/>
                </a:solidFill>
              </a:rPr>
              <a:t>Collision Time = </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9B853AE-D5AE-1341-9BB1-CA27D8D89FBC}"/>
                  </a:ext>
                </a:extLst>
              </p:cNvPr>
              <p:cNvSpPr txBox="1"/>
              <p:nvPr/>
            </p:nvSpPr>
            <p:spPr>
              <a:xfrm>
                <a:off x="3753853" y="4706826"/>
                <a:ext cx="3433010"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AU" sz="2800" b="0" i="1" dirty="0" smtClean="0">
                              <a:solidFill>
                                <a:schemeClr val="bg1"/>
                              </a:solidFill>
                              <a:latin typeface="Cambria Math" panose="02040503050406030204" pitchFamily="18" charset="0"/>
                            </a:rPr>
                          </m:ctrlPr>
                        </m:fPr>
                        <m:num>
                          <m:r>
                            <a:rPr lang="en-AU" sz="2800" b="0" i="1" dirty="0" smtClean="0">
                              <a:solidFill>
                                <a:schemeClr val="bg1"/>
                              </a:solidFill>
                              <a:latin typeface="Cambria Math" panose="02040503050406030204" pitchFamily="18" charset="0"/>
                            </a:rPr>
                            <m:t>101</m:t>
                          </m:r>
                        </m:num>
                        <m:den>
                          <m:r>
                            <a:rPr lang="en-AU" sz="2800" b="0" i="1" dirty="0" smtClean="0">
                              <a:solidFill>
                                <a:schemeClr val="bg1"/>
                              </a:solidFill>
                              <a:latin typeface="Cambria Math" panose="02040503050406030204" pitchFamily="18" charset="0"/>
                            </a:rPr>
                            <m:t>44100</m:t>
                          </m:r>
                        </m:den>
                      </m:f>
                      <m:r>
                        <a:rPr lang="en-US" sz="2800" i="1" dirty="0" smtClean="0">
                          <a:solidFill>
                            <a:schemeClr val="bg1"/>
                          </a:solidFill>
                          <a:latin typeface="Cambria Math" panose="02040503050406030204" pitchFamily="18" charset="0"/>
                        </a:rPr>
                        <m:t>=0.00229</m:t>
                      </m:r>
                      <m:r>
                        <a:rPr lang="en-US" sz="2800" i="1" dirty="0" smtClean="0">
                          <a:solidFill>
                            <a:schemeClr val="bg1"/>
                          </a:solidFill>
                          <a:latin typeface="Cambria Math" panose="02040503050406030204" pitchFamily="18" charset="0"/>
                        </a:rPr>
                        <m:t>𝑚𝑠</m:t>
                      </m:r>
                    </m:oMath>
                  </m:oMathPara>
                </a14:m>
                <a:endParaRPr lang="en-US" sz="2800" dirty="0">
                  <a:solidFill>
                    <a:schemeClr val="bg1"/>
                  </a:solidFill>
                </a:endParaRPr>
              </a:p>
            </p:txBody>
          </p:sp>
        </mc:Choice>
        <mc:Fallback xmlns="">
          <p:sp>
            <p:nvSpPr>
              <p:cNvPr id="11" name="TextBox 10">
                <a:extLst>
                  <a:ext uri="{FF2B5EF4-FFF2-40B4-BE49-F238E27FC236}">
                    <a16:creationId xmlns:a16="http://schemas.microsoft.com/office/drawing/2014/main" id="{79B853AE-D5AE-1341-9BB1-CA27D8D89FBC}"/>
                  </a:ext>
                </a:extLst>
              </p:cNvPr>
              <p:cNvSpPr txBox="1">
                <a:spLocks noRot="1" noChangeAspect="1" noMove="1" noResize="1" noEditPoints="1" noAdjustHandles="1" noChangeArrowheads="1" noChangeShapeType="1" noTextEdit="1"/>
              </p:cNvSpPr>
              <p:nvPr/>
            </p:nvSpPr>
            <p:spPr>
              <a:xfrm>
                <a:off x="3753853" y="4706826"/>
                <a:ext cx="3433010" cy="901785"/>
              </a:xfrm>
              <a:prstGeom prst="rect">
                <a:avLst/>
              </a:prstGeom>
              <a:blipFill>
                <a:blip r:embed="rId5"/>
                <a:stretch>
                  <a:fillRect b="-5556"/>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DDAAF450-117E-1147-BFAA-6581AE6DD3B3}"/>
              </a:ext>
            </a:extLst>
          </p:cNvPr>
          <p:cNvCxnSpPr/>
          <p:nvPr/>
        </p:nvCxnSpPr>
        <p:spPr>
          <a:xfrm>
            <a:off x="1591176" y="2356204"/>
            <a:ext cx="0" cy="770021"/>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B44F921-EE0A-0741-A7B7-2EC1AF71D646}"/>
              </a:ext>
            </a:extLst>
          </p:cNvPr>
          <p:cNvCxnSpPr/>
          <p:nvPr/>
        </p:nvCxnSpPr>
        <p:spPr>
          <a:xfrm>
            <a:off x="10916652" y="2364225"/>
            <a:ext cx="0" cy="770021"/>
          </a:xfrm>
          <a:prstGeom prst="line">
            <a:avLst/>
          </a:prstGeom>
        </p:spPr>
        <p:style>
          <a:lnRef idx="1">
            <a:schemeClr val="dk1"/>
          </a:lnRef>
          <a:fillRef idx="0">
            <a:schemeClr val="dk1"/>
          </a:fillRef>
          <a:effectRef idx="0">
            <a:schemeClr val="dk1"/>
          </a:effectRef>
          <a:fontRef idx="minor">
            <a:schemeClr val="tx1"/>
          </a:fontRef>
        </p:style>
      </p:cxnSp>
      <p:graphicFrame>
        <p:nvGraphicFramePr>
          <p:cNvPr id="3" name="Table 2">
            <a:extLst>
              <a:ext uri="{FF2B5EF4-FFF2-40B4-BE49-F238E27FC236}">
                <a16:creationId xmlns:a16="http://schemas.microsoft.com/office/drawing/2014/main" id="{5ED2F0F0-0777-084C-B5FE-FAA055F5196C}"/>
              </a:ext>
            </a:extLst>
          </p:cNvPr>
          <p:cNvGraphicFramePr>
            <a:graphicFrameLocks noGrp="1"/>
          </p:cNvGraphicFramePr>
          <p:nvPr>
            <p:extLst>
              <p:ext uri="{D42A27DB-BD31-4B8C-83A1-F6EECF244321}">
                <p14:modId xmlns:p14="http://schemas.microsoft.com/office/powerpoint/2010/main" val="3288022648"/>
              </p:ext>
            </p:extLst>
          </p:nvPr>
        </p:nvGraphicFramePr>
        <p:xfrm>
          <a:off x="1372297" y="6350635"/>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p:pic>
        <p:nvPicPr>
          <p:cNvPr id="8" name="Picture 7">
            <a:extLst>
              <a:ext uri="{FF2B5EF4-FFF2-40B4-BE49-F238E27FC236}">
                <a16:creationId xmlns:a16="http://schemas.microsoft.com/office/drawing/2014/main" id="{CAADFA1D-CA78-FB4F-AD44-22C0AD80FFFA}"/>
              </a:ext>
            </a:extLst>
          </p:cNvPr>
          <p:cNvPicPr>
            <a:picLocks noChangeAspect="1"/>
          </p:cNvPicPr>
          <p:nvPr/>
        </p:nvPicPr>
        <p:blipFill>
          <a:blip r:embed="rId6"/>
          <a:stretch>
            <a:fillRect/>
          </a:stretch>
        </p:blipFill>
        <p:spPr>
          <a:xfrm>
            <a:off x="-1" y="1774365"/>
            <a:ext cx="12192000" cy="1424392"/>
          </a:xfrm>
          <a:prstGeom prst="rect">
            <a:avLst/>
          </a:prstGeom>
        </p:spPr>
      </p:pic>
    </p:spTree>
    <p:extLst>
      <p:ext uri="{BB962C8B-B14F-4D97-AF65-F5344CB8AC3E}">
        <p14:creationId xmlns:p14="http://schemas.microsoft.com/office/powerpoint/2010/main" val="3867669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B6F35F-F707-A74C-ABFE-DC5431AFEE53}"/>
              </a:ext>
            </a:extLst>
          </p:cNvPr>
          <p:cNvSpPr>
            <a:spLocks noGrp="1"/>
          </p:cNvSpPr>
          <p:nvPr>
            <p:ph type="sldNum" sz="quarter" idx="12"/>
          </p:nvPr>
        </p:nvSpPr>
        <p:spPr/>
        <p:txBody>
          <a:bodyPr/>
          <a:lstStyle/>
          <a:p>
            <a:fld id="{AA20D318-2F9B-4945-8E5C-870A2842AC2C}" type="slidenum">
              <a:rPr lang="en-US" sz="1600" smtClean="0">
                <a:solidFill>
                  <a:schemeClr val="bg1"/>
                </a:solidFill>
              </a:rPr>
              <a:t>45</a:t>
            </a:fld>
            <a:endParaRPr lang="en-US" dirty="0">
              <a:solidFill>
                <a:schemeClr val="bg1"/>
              </a:solidFill>
            </a:endParaRPr>
          </a:p>
        </p:txBody>
      </p:sp>
      <p:sp>
        <p:nvSpPr>
          <p:cNvPr id="5" name="TextBox 4">
            <a:extLst>
              <a:ext uri="{FF2B5EF4-FFF2-40B4-BE49-F238E27FC236}">
                <a16:creationId xmlns:a16="http://schemas.microsoft.com/office/drawing/2014/main" id="{4B5563BA-9046-8840-AEBB-8D50D6701329}"/>
              </a:ext>
            </a:extLst>
          </p:cNvPr>
          <p:cNvSpPr txBox="1"/>
          <p:nvPr/>
        </p:nvSpPr>
        <p:spPr>
          <a:xfrm>
            <a:off x="8957733" y="1464976"/>
            <a:ext cx="3234267" cy="523220"/>
          </a:xfrm>
          <a:prstGeom prst="rect">
            <a:avLst/>
          </a:prstGeom>
          <a:noFill/>
        </p:spPr>
        <p:txBody>
          <a:bodyPr wrap="square" rtlCol="0">
            <a:spAutoFit/>
          </a:bodyPr>
          <a:lstStyle/>
          <a:p>
            <a:r>
              <a:rPr lang="en-US" sz="2800" dirty="0">
                <a:solidFill>
                  <a:schemeClr val="bg1"/>
                </a:solidFill>
              </a:rPr>
              <a:t>Ball Mass = 0.010kg</a:t>
            </a:r>
          </a:p>
        </p:txBody>
      </p:sp>
      <p:graphicFrame>
        <p:nvGraphicFramePr>
          <p:cNvPr id="7" name="Table 6">
            <a:extLst>
              <a:ext uri="{FF2B5EF4-FFF2-40B4-BE49-F238E27FC236}">
                <a16:creationId xmlns:a16="http://schemas.microsoft.com/office/drawing/2014/main" id="{19FC6169-DAAA-E945-8ACA-322941B7AA01}"/>
              </a:ext>
            </a:extLst>
          </p:cNvPr>
          <p:cNvGraphicFramePr>
            <a:graphicFrameLocks noGrp="1"/>
          </p:cNvGraphicFramePr>
          <p:nvPr>
            <p:extLst/>
          </p:nvPr>
        </p:nvGraphicFramePr>
        <p:xfrm>
          <a:off x="1372297" y="6343769"/>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AB1602D-150A-EC45-85EF-F0AC4396978D}"/>
                  </a:ext>
                </a:extLst>
              </p:cNvPr>
              <p:cNvSpPr txBox="1"/>
              <p:nvPr/>
            </p:nvSpPr>
            <p:spPr>
              <a:xfrm>
                <a:off x="8280845" y="2416706"/>
                <a:ext cx="4588042" cy="8989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2800" b="0" i="1" smtClean="0">
                          <a:solidFill>
                            <a:schemeClr val="bg1"/>
                          </a:solidFill>
                          <a:latin typeface="Cambria Math" panose="02040503050406030204" pitchFamily="18" charset="0"/>
                        </a:rPr>
                        <m:t>𝑘</m:t>
                      </m:r>
                      <m:r>
                        <a:rPr lang="en-AU" sz="2800" b="0" i="1" smtClean="0">
                          <a:solidFill>
                            <a:schemeClr val="bg1"/>
                          </a:solidFill>
                          <a:latin typeface="Cambria Math" panose="02040503050406030204" pitchFamily="18" charset="0"/>
                        </a:rPr>
                        <m:t>=129000</m:t>
                      </m:r>
                      <m:r>
                        <a:rPr lang="en-US" sz="2800" b="0" i="1" smtClean="0">
                          <a:solidFill>
                            <a:schemeClr val="bg1"/>
                          </a:solidFill>
                          <a:latin typeface="Cambria Math" panose="02040503050406030204" pitchFamily="18" charset="0"/>
                        </a:rPr>
                        <m:t>𝑁</m:t>
                      </m:r>
                      <m:r>
                        <a:rPr lang="en-AU" sz="2800" b="0" i="1" smtClean="0">
                          <a:solidFill>
                            <a:schemeClr val="bg1"/>
                          </a:solidFill>
                          <a:latin typeface="Cambria Math" panose="02040503050406030204" pitchFamily="18" charset="0"/>
                        </a:rPr>
                        <m:t>/</m:t>
                      </m:r>
                      <m:r>
                        <a:rPr lang="en-AU" sz="2800" b="0" i="1" smtClean="0">
                          <a:solidFill>
                            <a:schemeClr val="bg1"/>
                          </a:solidFill>
                          <a:latin typeface="Cambria Math" panose="02040503050406030204" pitchFamily="18" charset="0"/>
                        </a:rPr>
                        <m:t>𝑚</m:t>
                      </m:r>
                      <m:r>
                        <a:rPr lang="en-AU" sz="2800" b="0" i="1" smtClean="0">
                          <a:solidFill>
                            <a:schemeClr val="bg1"/>
                          </a:solidFill>
                          <a:latin typeface="Cambria Math" panose="02040503050406030204" pitchFamily="18" charset="0"/>
                        </a:rPr>
                        <m:t>^(</m:t>
                      </m:r>
                      <m:f>
                        <m:fPr>
                          <m:ctrlPr>
                            <a:rPr lang="en-AU" sz="2800" b="0" i="1" smtClean="0">
                              <a:solidFill>
                                <a:schemeClr val="bg1"/>
                              </a:solidFill>
                              <a:latin typeface="Cambria Math" panose="02040503050406030204" pitchFamily="18" charset="0"/>
                            </a:rPr>
                          </m:ctrlPr>
                        </m:fPr>
                        <m:num>
                          <m:r>
                            <a:rPr lang="en-AU" sz="2800" b="0" i="1" smtClean="0">
                              <a:solidFill>
                                <a:schemeClr val="bg1"/>
                              </a:solidFill>
                              <a:latin typeface="Cambria Math" panose="02040503050406030204" pitchFamily="18" charset="0"/>
                            </a:rPr>
                            <m:t>3</m:t>
                          </m:r>
                        </m:num>
                        <m:den>
                          <m:r>
                            <a:rPr lang="en-AU" sz="2800" b="0" i="1" smtClean="0">
                              <a:solidFill>
                                <a:schemeClr val="bg1"/>
                              </a:solidFill>
                              <a:latin typeface="Cambria Math" panose="02040503050406030204" pitchFamily="18" charset="0"/>
                            </a:rPr>
                            <m:t>2</m:t>
                          </m:r>
                        </m:den>
                      </m:f>
                      <m:r>
                        <a:rPr lang="en-AU" sz="2800" b="0" i="1" smtClean="0">
                          <a:solidFill>
                            <a:schemeClr val="bg1"/>
                          </a:solidFill>
                          <a:latin typeface="Cambria Math" panose="02040503050406030204" pitchFamily="18" charset="0"/>
                        </a:rPr>
                        <m:t>)</m:t>
                      </m:r>
                    </m:oMath>
                  </m:oMathPara>
                </a14:m>
                <a:endParaRPr lang="en-US" sz="2800" dirty="0">
                  <a:solidFill>
                    <a:schemeClr val="bg1"/>
                  </a:solidFill>
                </a:endParaRPr>
              </a:p>
            </p:txBody>
          </p:sp>
        </mc:Choice>
        <mc:Fallback xmlns="">
          <p:sp>
            <p:nvSpPr>
              <p:cNvPr id="8" name="TextBox 7">
                <a:extLst>
                  <a:ext uri="{FF2B5EF4-FFF2-40B4-BE49-F238E27FC236}">
                    <a16:creationId xmlns:a16="http://schemas.microsoft.com/office/drawing/2014/main" id="{5AB1602D-150A-EC45-85EF-F0AC4396978D}"/>
                  </a:ext>
                </a:extLst>
              </p:cNvPr>
              <p:cNvSpPr txBox="1">
                <a:spLocks noRot="1" noChangeAspect="1" noMove="1" noResize="1" noEditPoints="1" noAdjustHandles="1" noChangeArrowheads="1" noChangeShapeType="1" noTextEdit="1"/>
              </p:cNvSpPr>
              <p:nvPr/>
            </p:nvSpPr>
            <p:spPr>
              <a:xfrm>
                <a:off x="8280845" y="2416706"/>
                <a:ext cx="4588042" cy="898964"/>
              </a:xfrm>
              <a:prstGeom prst="rect">
                <a:avLst/>
              </a:prstGeom>
              <a:blipFill>
                <a:blip r:embed="rId3"/>
                <a:stretch>
                  <a:fillRect b="-6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5B3DF04-9559-294F-AB32-93CA24C120AE}"/>
                  </a:ext>
                </a:extLst>
              </p:cNvPr>
              <p:cNvSpPr txBox="1"/>
              <p:nvPr/>
            </p:nvSpPr>
            <p:spPr>
              <a:xfrm>
                <a:off x="8521700" y="3216710"/>
                <a:ext cx="3862192" cy="141711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u="sng" dirty="0" smtClean="0">
                          <a:solidFill>
                            <a:schemeClr val="bg1"/>
                          </a:solidFill>
                          <a:latin typeface="Cambria Math" panose="02040503050406030204" pitchFamily="18" charset="0"/>
                        </a:rPr>
                        <m:t>𝑉𝑒𝑙𝑜𝑐𝑖𝑡𝑦</m:t>
                      </m:r>
                      <m:r>
                        <a:rPr lang="en-US" sz="2800" i="1" u="sng" dirty="0" smtClean="0">
                          <a:solidFill>
                            <a:schemeClr val="bg1"/>
                          </a:solidFill>
                          <a:latin typeface="Cambria Math" panose="02040503050406030204" pitchFamily="18" charset="0"/>
                        </a:rPr>
                        <m:t> (</m:t>
                      </m:r>
                      <m:r>
                        <a:rPr lang="en-US" sz="2800" i="1" u="sng" dirty="0" smtClean="0">
                          <a:solidFill>
                            <a:schemeClr val="bg1"/>
                          </a:solidFill>
                          <a:latin typeface="Cambria Math" panose="02040503050406030204" pitchFamily="18" charset="0"/>
                        </a:rPr>
                        <m:t>𝑉</m:t>
                      </m:r>
                      <m:r>
                        <a:rPr lang="en-US" sz="2800" i="1" u="sng" dirty="0" smtClean="0">
                          <a:solidFill>
                            <a:schemeClr val="bg1"/>
                          </a:solidFill>
                          <a:latin typeface="Cambria Math" panose="02040503050406030204" pitchFamily="18" charset="0"/>
                        </a:rPr>
                        <m:t>)=√2</m:t>
                      </m:r>
                      <m:r>
                        <a:rPr lang="en-AU" sz="2800" b="0" i="1" u="sng" dirty="0" smtClean="0">
                          <a:solidFill>
                            <a:schemeClr val="bg1"/>
                          </a:solidFill>
                          <a:latin typeface="Cambria Math" panose="02040503050406030204" pitchFamily="18" charset="0"/>
                          <a:ea typeface="Cambria Math" panose="02040503050406030204" pitchFamily="18" charset="0"/>
                        </a:rPr>
                        <m:t>𝑔h</m:t>
                      </m:r>
                    </m:oMath>
                  </m:oMathPara>
                </a14:m>
                <a:endParaRPr lang="en-US" sz="2800" u="sng" dirty="0">
                  <a:solidFill>
                    <a:schemeClr val="bg1"/>
                  </a:solidFill>
                </a:endParaRPr>
              </a:p>
              <a:p>
                <a:pPr/>
                <a14:m>
                  <m:oMathPara xmlns:m="http://schemas.openxmlformats.org/officeDocument/2006/math">
                    <m:oMathParaPr>
                      <m:jc m:val="centerGroup"/>
                    </m:oMathParaPr>
                    <m:oMath xmlns:m="http://schemas.openxmlformats.org/officeDocument/2006/math">
                      <m:r>
                        <a:rPr lang="en-US" sz="2800" i="1" dirty="0" smtClean="0">
                          <a:solidFill>
                            <a:schemeClr val="bg1"/>
                          </a:solidFill>
                          <a:latin typeface="Cambria Math" panose="02040503050406030204" pitchFamily="18" charset="0"/>
                        </a:rPr>
                        <m:t>𝑔</m:t>
                      </m:r>
                      <m:r>
                        <a:rPr lang="en-US" sz="2800" i="1" dirty="0" smtClean="0">
                          <a:solidFill>
                            <a:schemeClr val="bg1"/>
                          </a:solidFill>
                          <a:latin typeface="Cambria Math" panose="02040503050406030204" pitchFamily="18" charset="0"/>
                        </a:rPr>
                        <m:t> (</m:t>
                      </m:r>
                      <m:r>
                        <a:rPr lang="en-US" sz="2800" i="1" dirty="0" smtClean="0">
                          <a:solidFill>
                            <a:schemeClr val="bg1"/>
                          </a:solidFill>
                          <a:latin typeface="Cambria Math" panose="02040503050406030204" pitchFamily="18" charset="0"/>
                        </a:rPr>
                        <m:t>𝑔𝑟𝑎𝑣𝑖𝑡𝑦</m:t>
                      </m:r>
                      <m:r>
                        <a:rPr lang="en-US" sz="2800" i="1" dirty="0" smtClean="0">
                          <a:solidFill>
                            <a:schemeClr val="bg1"/>
                          </a:solidFill>
                          <a:latin typeface="Cambria Math" panose="02040503050406030204" pitchFamily="18" charset="0"/>
                        </a:rPr>
                        <m:t>) = 9.8</m:t>
                      </m:r>
                    </m:oMath>
                  </m:oMathPara>
                </a14:m>
                <a:endParaRPr lang="en-US" sz="2800" dirty="0">
                  <a:solidFill>
                    <a:schemeClr val="bg1"/>
                  </a:solidFill>
                </a:endParaRPr>
              </a:p>
              <a:p>
                <a:pPr/>
                <a14:m>
                  <m:oMathPara xmlns:m="http://schemas.openxmlformats.org/officeDocument/2006/math">
                    <m:oMathParaPr>
                      <m:jc m:val="centerGroup"/>
                    </m:oMathParaPr>
                    <m:oMath xmlns:m="http://schemas.openxmlformats.org/officeDocument/2006/math">
                      <m:r>
                        <a:rPr lang="en-US" sz="2800" i="1" dirty="0" smtClean="0">
                          <a:solidFill>
                            <a:schemeClr val="bg1"/>
                          </a:solidFill>
                          <a:latin typeface="Cambria Math" panose="02040503050406030204" pitchFamily="18" charset="0"/>
                        </a:rPr>
                        <m:t>h</m:t>
                      </m:r>
                      <m:r>
                        <a:rPr lang="en-US" sz="2800" i="1" dirty="0" smtClean="0">
                          <a:solidFill>
                            <a:schemeClr val="bg1"/>
                          </a:solidFill>
                          <a:latin typeface="Cambria Math" panose="02040503050406030204" pitchFamily="18" charset="0"/>
                        </a:rPr>
                        <m:t> = </m:t>
                      </m:r>
                      <m:r>
                        <a:rPr lang="en-US" sz="2800" i="1" dirty="0" smtClean="0">
                          <a:solidFill>
                            <a:schemeClr val="bg1"/>
                          </a:solidFill>
                          <a:latin typeface="Cambria Math" panose="02040503050406030204" pitchFamily="18" charset="0"/>
                        </a:rPr>
                        <m:t>𝑑𝑟𝑜𝑝</m:t>
                      </m:r>
                      <m:r>
                        <a:rPr lang="en-US" sz="2800" i="1" dirty="0" smtClean="0">
                          <a:solidFill>
                            <a:schemeClr val="bg1"/>
                          </a:solidFill>
                          <a:latin typeface="Cambria Math" panose="02040503050406030204" pitchFamily="18" charset="0"/>
                        </a:rPr>
                        <m:t> </m:t>
                      </m:r>
                      <m:r>
                        <a:rPr lang="en-US" sz="2800" i="1" dirty="0" smtClean="0">
                          <a:solidFill>
                            <a:schemeClr val="bg1"/>
                          </a:solidFill>
                          <a:latin typeface="Cambria Math" panose="02040503050406030204" pitchFamily="18" charset="0"/>
                        </a:rPr>
                        <m:t>h𝑒𝑖𝑔h𝑡</m:t>
                      </m:r>
                    </m:oMath>
                  </m:oMathPara>
                </a14:m>
                <a:endParaRPr lang="en-US" sz="2800" dirty="0">
                  <a:solidFill>
                    <a:schemeClr val="bg1"/>
                  </a:solidFill>
                </a:endParaRPr>
              </a:p>
            </p:txBody>
          </p:sp>
        </mc:Choice>
        <mc:Fallback xmlns="">
          <p:sp>
            <p:nvSpPr>
              <p:cNvPr id="9" name="TextBox 8">
                <a:extLst>
                  <a:ext uri="{FF2B5EF4-FFF2-40B4-BE49-F238E27FC236}">
                    <a16:creationId xmlns:a16="http://schemas.microsoft.com/office/drawing/2014/main" id="{A5B3DF04-9559-294F-AB32-93CA24C120AE}"/>
                  </a:ext>
                </a:extLst>
              </p:cNvPr>
              <p:cNvSpPr txBox="1">
                <a:spLocks noRot="1" noChangeAspect="1" noMove="1" noResize="1" noEditPoints="1" noAdjustHandles="1" noChangeArrowheads="1" noChangeShapeType="1" noTextEdit="1"/>
              </p:cNvSpPr>
              <p:nvPr/>
            </p:nvSpPr>
            <p:spPr>
              <a:xfrm>
                <a:off x="8521700" y="3216710"/>
                <a:ext cx="3862192" cy="1417119"/>
              </a:xfrm>
              <a:prstGeom prst="rect">
                <a:avLst/>
              </a:prstGeom>
              <a:blipFill>
                <a:blip r:embed="rId4"/>
                <a:stretch>
                  <a:fillRect b="-7080"/>
                </a:stretch>
              </a:blipFill>
            </p:spPr>
            <p:txBody>
              <a:bodyPr/>
              <a:lstStyle/>
              <a:p>
                <a:r>
                  <a:rPr lang="en-US">
                    <a:noFill/>
                  </a:rPr>
                  <a:t> </a:t>
                </a:r>
              </a:p>
            </p:txBody>
          </p:sp>
        </mc:Fallback>
      </mc:AlternateContent>
      <p:graphicFrame>
        <p:nvGraphicFramePr>
          <p:cNvPr id="10" name="Chart 9">
            <a:extLst>
              <a:ext uri="{FF2B5EF4-FFF2-40B4-BE49-F238E27FC236}">
                <a16:creationId xmlns:a16="http://schemas.microsoft.com/office/drawing/2014/main" id="{714A2602-1EA5-1B44-BDAA-BB4E95CEE236}"/>
              </a:ext>
            </a:extLst>
          </p:cNvPr>
          <p:cNvGraphicFramePr>
            <a:graphicFrameLocks noGrp="1"/>
          </p:cNvGraphicFramePr>
          <p:nvPr>
            <p:extLst>
              <p:ext uri="{D42A27DB-BD31-4B8C-83A1-F6EECF244321}">
                <p14:modId xmlns:p14="http://schemas.microsoft.com/office/powerpoint/2010/main" val="2267983538"/>
              </p:ext>
            </p:extLst>
          </p:nvPr>
        </p:nvGraphicFramePr>
        <p:xfrm>
          <a:off x="1" y="609600"/>
          <a:ext cx="8521699" cy="5746750"/>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10">
            <a:extLst>
              <a:ext uri="{FF2B5EF4-FFF2-40B4-BE49-F238E27FC236}">
                <a16:creationId xmlns:a16="http://schemas.microsoft.com/office/drawing/2014/main" id="{DB2A7DE2-43D3-6044-94FD-C77261084898}"/>
              </a:ext>
            </a:extLst>
          </p:cNvPr>
          <p:cNvPicPr>
            <a:picLocks noChangeAspect="1"/>
          </p:cNvPicPr>
          <p:nvPr/>
        </p:nvPicPr>
        <p:blipFill rotWithShape="1">
          <a:blip r:embed="rId6"/>
          <a:srcRect l="48953" t="7886" r="35109" b="66349"/>
          <a:stretch/>
        </p:blipFill>
        <p:spPr>
          <a:xfrm rot="5400000">
            <a:off x="8454941" y="4951122"/>
            <a:ext cx="1471987" cy="1338469"/>
          </a:xfrm>
          <a:prstGeom prst="rect">
            <a:avLst/>
          </a:prstGeom>
        </p:spPr>
      </p:pic>
    </p:spTree>
    <p:extLst>
      <p:ext uri="{BB962C8B-B14F-4D97-AF65-F5344CB8AC3E}">
        <p14:creationId xmlns:p14="http://schemas.microsoft.com/office/powerpoint/2010/main" val="19670256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B6F35F-F707-A74C-ABFE-DC5431AFEE53}"/>
              </a:ext>
            </a:extLst>
          </p:cNvPr>
          <p:cNvSpPr>
            <a:spLocks noGrp="1"/>
          </p:cNvSpPr>
          <p:nvPr>
            <p:ph type="sldNum" sz="quarter" idx="12"/>
          </p:nvPr>
        </p:nvSpPr>
        <p:spPr/>
        <p:txBody>
          <a:bodyPr/>
          <a:lstStyle/>
          <a:p>
            <a:fld id="{AA20D318-2F9B-4945-8E5C-870A2842AC2C}" type="slidenum">
              <a:rPr lang="en-US" sz="1600" smtClean="0">
                <a:solidFill>
                  <a:schemeClr val="bg1"/>
                </a:solidFill>
              </a:rPr>
              <a:t>46</a:t>
            </a:fld>
            <a:endParaRPr lang="en-US" dirty="0">
              <a:solidFill>
                <a:schemeClr val="bg1"/>
              </a:solidFill>
            </a:endParaRPr>
          </a:p>
        </p:txBody>
      </p:sp>
      <p:sp>
        <p:nvSpPr>
          <p:cNvPr id="5" name="TextBox 4">
            <a:extLst>
              <a:ext uri="{FF2B5EF4-FFF2-40B4-BE49-F238E27FC236}">
                <a16:creationId xmlns:a16="http://schemas.microsoft.com/office/drawing/2014/main" id="{4B5563BA-9046-8840-AEBB-8D50D6701329}"/>
              </a:ext>
            </a:extLst>
          </p:cNvPr>
          <p:cNvSpPr txBox="1"/>
          <p:nvPr/>
        </p:nvSpPr>
        <p:spPr>
          <a:xfrm>
            <a:off x="8829240" y="1280442"/>
            <a:ext cx="3037043" cy="523220"/>
          </a:xfrm>
          <a:prstGeom prst="rect">
            <a:avLst/>
          </a:prstGeom>
          <a:noFill/>
        </p:spPr>
        <p:txBody>
          <a:bodyPr wrap="square" rtlCol="0">
            <a:spAutoFit/>
          </a:bodyPr>
          <a:lstStyle/>
          <a:p>
            <a:r>
              <a:rPr lang="en-US" sz="2800" dirty="0">
                <a:solidFill>
                  <a:schemeClr val="bg1"/>
                </a:solidFill>
              </a:rPr>
              <a:t>Ball Mass = 0.075kg</a:t>
            </a:r>
          </a:p>
        </p:txBody>
      </p:sp>
      <p:graphicFrame>
        <p:nvGraphicFramePr>
          <p:cNvPr id="8" name="Table 7">
            <a:extLst>
              <a:ext uri="{FF2B5EF4-FFF2-40B4-BE49-F238E27FC236}">
                <a16:creationId xmlns:a16="http://schemas.microsoft.com/office/drawing/2014/main" id="{C9E2716F-7F51-3A48-B73A-9B8AD3AD795C}"/>
              </a:ext>
            </a:extLst>
          </p:cNvPr>
          <p:cNvGraphicFramePr>
            <a:graphicFrameLocks noGrp="1"/>
          </p:cNvGraphicFramePr>
          <p:nvPr>
            <p:extLst/>
          </p:nvPr>
        </p:nvGraphicFramePr>
        <p:xfrm>
          <a:off x="1372297" y="6343769"/>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4219D2D-3F9D-7C4D-A572-CBE77B7E9171}"/>
                  </a:ext>
                </a:extLst>
              </p:cNvPr>
              <p:cNvSpPr txBox="1"/>
              <p:nvPr/>
            </p:nvSpPr>
            <p:spPr>
              <a:xfrm>
                <a:off x="8610600" y="2187388"/>
                <a:ext cx="3812627" cy="8989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2800" b="0" i="1" smtClean="0">
                          <a:solidFill>
                            <a:schemeClr val="bg1"/>
                          </a:solidFill>
                          <a:latin typeface="Cambria Math" panose="02040503050406030204" pitchFamily="18" charset="0"/>
                        </a:rPr>
                        <m:t>𝑘</m:t>
                      </m:r>
                      <m:r>
                        <a:rPr lang="en-AU" sz="2800" b="0" i="1" smtClean="0">
                          <a:solidFill>
                            <a:schemeClr val="bg1"/>
                          </a:solidFill>
                          <a:latin typeface="Cambria Math" panose="02040503050406030204" pitchFamily="18" charset="0"/>
                        </a:rPr>
                        <m:t>=761000</m:t>
                      </m:r>
                      <m:r>
                        <a:rPr lang="en-US" sz="2800" b="0" i="1" smtClean="0">
                          <a:solidFill>
                            <a:schemeClr val="bg1"/>
                          </a:solidFill>
                          <a:latin typeface="Cambria Math" panose="02040503050406030204" pitchFamily="18" charset="0"/>
                        </a:rPr>
                        <m:t>𝑁</m:t>
                      </m:r>
                      <m:r>
                        <a:rPr lang="en-AU" sz="2800" b="0" i="1" smtClean="0">
                          <a:solidFill>
                            <a:schemeClr val="bg1"/>
                          </a:solidFill>
                          <a:latin typeface="Cambria Math" panose="02040503050406030204" pitchFamily="18" charset="0"/>
                        </a:rPr>
                        <m:t>/</m:t>
                      </m:r>
                      <m:r>
                        <a:rPr lang="en-AU" sz="2800" b="0" i="1" smtClean="0">
                          <a:solidFill>
                            <a:schemeClr val="bg1"/>
                          </a:solidFill>
                          <a:latin typeface="Cambria Math" panose="02040503050406030204" pitchFamily="18" charset="0"/>
                        </a:rPr>
                        <m:t>𝑚</m:t>
                      </m:r>
                      <m:r>
                        <a:rPr lang="en-AU" sz="2800" b="0" i="1" smtClean="0">
                          <a:solidFill>
                            <a:schemeClr val="bg1"/>
                          </a:solidFill>
                          <a:latin typeface="Cambria Math" panose="02040503050406030204" pitchFamily="18" charset="0"/>
                        </a:rPr>
                        <m:t>^(</m:t>
                      </m:r>
                      <m:f>
                        <m:fPr>
                          <m:ctrlPr>
                            <a:rPr lang="en-AU" sz="2800" b="0" i="1" smtClean="0">
                              <a:solidFill>
                                <a:schemeClr val="bg1"/>
                              </a:solidFill>
                              <a:latin typeface="Cambria Math" panose="02040503050406030204" pitchFamily="18" charset="0"/>
                            </a:rPr>
                          </m:ctrlPr>
                        </m:fPr>
                        <m:num>
                          <m:r>
                            <a:rPr lang="en-AU" sz="2800" b="0" i="1" smtClean="0">
                              <a:solidFill>
                                <a:schemeClr val="bg1"/>
                              </a:solidFill>
                              <a:latin typeface="Cambria Math" panose="02040503050406030204" pitchFamily="18" charset="0"/>
                            </a:rPr>
                            <m:t>3</m:t>
                          </m:r>
                        </m:num>
                        <m:den>
                          <m:r>
                            <a:rPr lang="en-AU" sz="2800" b="0" i="1" smtClean="0">
                              <a:solidFill>
                                <a:schemeClr val="bg1"/>
                              </a:solidFill>
                              <a:latin typeface="Cambria Math" panose="02040503050406030204" pitchFamily="18" charset="0"/>
                            </a:rPr>
                            <m:t>2</m:t>
                          </m:r>
                        </m:den>
                      </m:f>
                      <m:r>
                        <a:rPr lang="en-AU" sz="2800" b="0" i="1" smtClean="0">
                          <a:solidFill>
                            <a:schemeClr val="bg1"/>
                          </a:solidFill>
                          <a:latin typeface="Cambria Math" panose="02040503050406030204" pitchFamily="18" charset="0"/>
                        </a:rPr>
                        <m:t>)</m:t>
                      </m:r>
                    </m:oMath>
                  </m:oMathPara>
                </a14:m>
                <a:endParaRPr lang="en-US" sz="2800" dirty="0">
                  <a:solidFill>
                    <a:schemeClr val="bg1"/>
                  </a:solidFill>
                </a:endParaRPr>
              </a:p>
            </p:txBody>
          </p:sp>
        </mc:Choice>
        <mc:Fallback xmlns="">
          <p:sp>
            <p:nvSpPr>
              <p:cNvPr id="9" name="TextBox 8">
                <a:extLst>
                  <a:ext uri="{FF2B5EF4-FFF2-40B4-BE49-F238E27FC236}">
                    <a16:creationId xmlns:a16="http://schemas.microsoft.com/office/drawing/2014/main" id="{24219D2D-3F9D-7C4D-A572-CBE77B7E9171}"/>
                  </a:ext>
                </a:extLst>
              </p:cNvPr>
              <p:cNvSpPr txBox="1">
                <a:spLocks noRot="1" noChangeAspect="1" noMove="1" noResize="1" noEditPoints="1" noAdjustHandles="1" noChangeArrowheads="1" noChangeShapeType="1" noTextEdit="1"/>
              </p:cNvSpPr>
              <p:nvPr/>
            </p:nvSpPr>
            <p:spPr>
              <a:xfrm>
                <a:off x="8610600" y="2187388"/>
                <a:ext cx="3812627" cy="898964"/>
              </a:xfrm>
              <a:prstGeom prst="rect">
                <a:avLst/>
              </a:prstGeom>
              <a:blipFill>
                <a:blip r:embed="rId3"/>
                <a:stretch>
                  <a:fillRect b="-6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4295017-692F-4041-9D6C-94881763CE5D}"/>
                  </a:ext>
                </a:extLst>
              </p:cNvPr>
              <p:cNvSpPr txBox="1"/>
              <p:nvPr/>
            </p:nvSpPr>
            <p:spPr>
              <a:xfrm>
                <a:off x="8749553" y="3086352"/>
                <a:ext cx="3002181" cy="12278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solidFill>
                            <a:schemeClr val="bg1"/>
                          </a:solidFill>
                          <a:latin typeface="Cambria Math" panose="02040503050406030204" pitchFamily="18" charset="0"/>
                        </a:rPr>
                        <m:t>𝑉𝑒𝑙𝑜𝑐𝑖𝑡𝑦</m:t>
                      </m:r>
                      <m:r>
                        <a:rPr lang="en-US" sz="2400" i="1" dirty="0" smtClean="0">
                          <a:solidFill>
                            <a:schemeClr val="bg1"/>
                          </a:solidFill>
                          <a:latin typeface="Cambria Math" panose="02040503050406030204" pitchFamily="18" charset="0"/>
                        </a:rPr>
                        <m:t> (</m:t>
                      </m:r>
                      <m:r>
                        <a:rPr lang="en-US" sz="2400" i="1" dirty="0" smtClean="0">
                          <a:solidFill>
                            <a:schemeClr val="bg1"/>
                          </a:solidFill>
                          <a:latin typeface="Cambria Math" panose="02040503050406030204" pitchFamily="18" charset="0"/>
                        </a:rPr>
                        <m:t>𝑉</m:t>
                      </m:r>
                      <m:r>
                        <a:rPr lang="en-US" sz="2400" i="1" dirty="0" smtClean="0">
                          <a:solidFill>
                            <a:schemeClr val="bg1"/>
                          </a:solidFill>
                          <a:latin typeface="Cambria Math" panose="02040503050406030204" pitchFamily="18" charset="0"/>
                        </a:rPr>
                        <m:t>)=√2</m:t>
                      </m:r>
                      <m:r>
                        <a:rPr lang="en-AU" sz="2400" b="0" i="1" dirty="0" smtClean="0">
                          <a:solidFill>
                            <a:schemeClr val="bg1"/>
                          </a:solidFill>
                          <a:latin typeface="Cambria Math" panose="02040503050406030204" pitchFamily="18" charset="0"/>
                          <a:ea typeface="Cambria Math" panose="02040503050406030204" pitchFamily="18" charset="0"/>
                        </a:rPr>
                        <m:t>𝑔h</m:t>
                      </m:r>
                    </m:oMath>
                  </m:oMathPara>
                </a14:m>
                <a:endParaRPr lang="en-US" sz="2400" dirty="0">
                  <a:solidFill>
                    <a:schemeClr val="bg1"/>
                  </a:solidFill>
                </a:endParaRPr>
              </a:p>
              <a:p>
                <a:pPr/>
                <a14:m>
                  <m:oMathPara xmlns:m="http://schemas.openxmlformats.org/officeDocument/2006/math">
                    <m:oMathParaPr>
                      <m:jc m:val="centerGroup"/>
                    </m:oMathParaPr>
                    <m:oMath xmlns:m="http://schemas.openxmlformats.org/officeDocument/2006/math">
                      <m:r>
                        <a:rPr lang="en-US" sz="2400" i="1" dirty="0" smtClean="0">
                          <a:solidFill>
                            <a:schemeClr val="bg1"/>
                          </a:solidFill>
                          <a:latin typeface="Cambria Math" panose="02040503050406030204" pitchFamily="18" charset="0"/>
                        </a:rPr>
                        <m:t>𝑔</m:t>
                      </m:r>
                      <m:r>
                        <a:rPr lang="en-US" sz="2400" i="1" dirty="0" smtClean="0">
                          <a:solidFill>
                            <a:schemeClr val="bg1"/>
                          </a:solidFill>
                          <a:latin typeface="Cambria Math" panose="02040503050406030204" pitchFamily="18" charset="0"/>
                        </a:rPr>
                        <m:t> (</m:t>
                      </m:r>
                      <m:r>
                        <a:rPr lang="en-US" sz="2400" i="1" dirty="0" smtClean="0">
                          <a:solidFill>
                            <a:schemeClr val="bg1"/>
                          </a:solidFill>
                          <a:latin typeface="Cambria Math" panose="02040503050406030204" pitchFamily="18" charset="0"/>
                        </a:rPr>
                        <m:t>𝑔𝑟𝑎𝑣𝑖𝑡𝑦</m:t>
                      </m:r>
                      <m:r>
                        <a:rPr lang="en-US" sz="2400" i="1" dirty="0" smtClean="0">
                          <a:solidFill>
                            <a:schemeClr val="bg1"/>
                          </a:solidFill>
                          <a:latin typeface="Cambria Math" panose="02040503050406030204" pitchFamily="18" charset="0"/>
                        </a:rPr>
                        <m:t>) = 9.8</m:t>
                      </m:r>
                    </m:oMath>
                  </m:oMathPara>
                </a14:m>
                <a:endParaRPr lang="en-US" sz="2400" dirty="0">
                  <a:solidFill>
                    <a:schemeClr val="bg1"/>
                  </a:solidFill>
                </a:endParaRPr>
              </a:p>
              <a:p>
                <a:pPr/>
                <a14:m>
                  <m:oMathPara xmlns:m="http://schemas.openxmlformats.org/officeDocument/2006/math">
                    <m:oMathParaPr>
                      <m:jc m:val="centerGroup"/>
                    </m:oMathParaPr>
                    <m:oMath xmlns:m="http://schemas.openxmlformats.org/officeDocument/2006/math">
                      <m:r>
                        <a:rPr lang="en-US" sz="2400" i="1" dirty="0" smtClean="0">
                          <a:solidFill>
                            <a:schemeClr val="bg1"/>
                          </a:solidFill>
                          <a:latin typeface="Cambria Math" panose="02040503050406030204" pitchFamily="18" charset="0"/>
                        </a:rPr>
                        <m:t>h</m:t>
                      </m:r>
                      <m:r>
                        <a:rPr lang="en-US" sz="2400" i="1" dirty="0" smtClean="0">
                          <a:solidFill>
                            <a:schemeClr val="bg1"/>
                          </a:solidFill>
                          <a:latin typeface="Cambria Math" panose="02040503050406030204" pitchFamily="18" charset="0"/>
                        </a:rPr>
                        <m:t> = </m:t>
                      </m:r>
                      <m:r>
                        <a:rPr lang="en-US" sz="2400" i="1" dirty="0" smtClean="0">
                          <a:solidFill>
                            <a:schemeClr val="bg1"/>
                          </a:solidFill>
                          <a:latin typeface="Cambria Math" panose="02040503050406030204" pitchFamily="18" charset="0"/>
                        </a:rPr>
                        <m:t>𝑑𝑟𝑜𝑝</m:t>
                      </m:r>
                      <m:r>
                        <a:rPr lang="en-US" sz="2400" i="1" dirty="0" smtClean="0">
                          <a:solidFill>
                            <a:schemeClr val="bg1"/>
                          </a:solidFill>
                          <a:latin typeface="Cambria Math" panose="02040503050406030204" pitchFamily="18" charset="0"/>
                        </a:rPr>
                        <m:t> </m:t>
                      </m:r>
                      <m:r>
                        <a:rPr lang="en-US" sz="2400" i="1" dirty="0" smtClean="0">
                          <a:solidFill>
                            <a:schemeClr val="bg1"/>
                          </a:solidFill>
                          <a:latin typeface="Cambria Math" panose="02040503050406030204" pitchFamily="18" charset="0"/>
                        </a:rPr>
                        <m:t>h𝑒𝑖𝑔h𝑡</m:t>
                      </m:r>
                    </m:oMath>
                  </m:oMathPara>
                </a14:m>
                <a:endParaRPr lang="en-US" sz="2400" dirty="0">
                  <a:solidFill>
                    <a:schemeClr val="bg1"/>
                  </a:solidFill>
                </a:endParaRPr>
              </a:p>
            </p:txBody>
          </p:sp>
        </mc:Choice>
        <mc:Fallback xmlns="">
          <p:sp>
            <p:nvSpPr>
              <p:cNvPr id="11" name="TextBox 10">
                <a:extLst>
                  <a:ext uri="{FF2B5EF4-FFF2-40B4-BE49-F238E27FC236}">
                    <a16:creationId xmlns:a16="http://schemas.microsoft.com/office/drawing/2014/main" id="{A4295017-692F-4041-9D6C-94881763CE5D}"/>
                  </a:ext>
                </a:extLst>
              </p:cNvPr>
              <p:cNvSpPr txBox="1">
                <a:spLocks noRot="1" noChangeAspect="1" noMove="1" noResize="1" noEditPoints="1" noAdjustHandles="1" noChangeArrowheads="1" noChangeShapeType="1" noTextEdit="1"/>
              </p:cNvSpPr>
              <p:nvPr/>
            </p:nvSpPr>
            <p:spPr>
              <a:xfrm>
                <a:off x="8749553" y="3086352"/>
                <a:ext cx="3002181" cy="1227837"/>
              </a:xfrm>
              <a:prstGeom prst="rect">
                <a:avLst/>
              </a:prstGeom>
              <a:blipFill>
                <a:blip r:embed="rId4"/>
                <a:stretch>
                  <a:fillRect l="-844" r="-844" b="-6122"/>
                </a:stretch>
              </a:blipFill>
            </p:spPr>
            <p:txBody>
              <a:bodyPr/>
              <a:lstStyle/>
              <a:p>
                <a:r>
                  <a:rPr lang="en-US">
                    <a:noFill/>
                  </a:rPr>
                  <a:t> </a:t>
                </a:r>
              </a:p>
            </p:txBody>
          </p:sp>
        </mc:Fallback>
      </mc:AlternateContent>
      <p:graphicFrame>
        <p:nvGraphicFramePr>
          <p:cNvPr id="10" name="Chart 9">
            <a:extLst>
              <a:ext uri="{FF2B5EF4-FFF2-40B4-BE49-F238E27FC236}">
                <a16:creationId xmlns:a16="http://schemas.microsoft.com/office/drawing/2014/main" id="{76714B25-DA04-8647-8526-29C1F0492BD8}"/>
              </a:ext>
            </a:extLst>
          </p:cNvPr>
          <p:cNvGraphicFramePr>
            <a:graphicFrameLocks noGrp="1"/>
          </p:cNvGraphicFramePr>
          <p:nvPr>
            <p:extLst>
              <p:ext uri="{D42A27DB-BD31-4B8C-83A1-F6EECF244321}">
                <p14:modId xmlns:p14="http://schemas.microsoft.com/office/powerpoint/2010/main" val="318582843"/>
              </p:ext>
            </p:extLst>
          </p:nvPr>
        </p:nvGraphicFramePr>
        <p:xfrm>
          <a:off x="0" y="393700"/>
          <a:ext cx="8829239" cy="5943202"/>
        </p:xfrm>
        <a:graphic>
          <a:graphicData uri="http://schemas.openxmlformats.org/drawingml/2006/chart">
            <c:chart xmlns:c="http://schemas.openxmlformats.org/drawingml/2006/chart" xmlns:r="http://schemas.openxmlformats.org/officeDocument/2006/relationships" r:id="rId5"/>
          </a:graphicData>
        </a:graphic>
      </p:graphicFrame>
      <p:pic>
        <p:nvPicPr>
          <p:cNvPr id="12" name="Picture 11">
            <a:extLst>
              <a:ext uri="{FF2B5EF4-FFF2-40B4-BE49-F238E27FC236}">
                <a16:creationId xmlns:a16="http://schemas.microsoft.com/office/drawing/2014/main" id="{01F54849-CEC2-C043-9A5B-5F2EDA2D5A6F}"/>
              </a:ext>
            </a:extLst>
          </p:cNvPr>
          <p:cNvPicPr>
            <a:picLocks noChangeAspect="1"/>
          </p:cNvPicPr>
          <p:nvPr/>
        </p:nvPicPr>
        <p:blipFill rotWithShape="1">
          <a:blip r:embed="rId6"/>
          <a:srcRect l="42117" t="52201" r="34203" b="3483"/>
          <a:stretch/>
        </p:blipFill>
        <p:spPr>
          <a:xfrm rot="5400000">
            <a:off x="8871997" y="4676997"/>
            <a:ext cx="1624014" cy="1709531"/>
          </a:xfrm>
          <a:prstGeom prst="rect">
            <a:avLst/>
          </a:prstGeom>
        </p:spPr>
      </p:pic>
    </p:spTree>
    <p:extLst>
      <p:ext uri="{BB962C8B-B14F-4D97-AF65-F5344CB8AC3E}">
        <p14:creationId xmlns:p14="http://schemas.microsoft.com/office/powerpoint/2010/main" val="1268858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F1A3-80A4-7445-9765-A75737D5F821}"/>
              </a:ext>
            </a:extLst>
          </p:cNvPr>
          <p:cNvSpPr>
            <a:spLocks noGrp="1"/>
          </p:cNvSpPr>
          <p:nvPr>
            <p:ph type="title"/>
          </p:nvPr>
        </p:nvSpPr>
        <p:spPr/>
        <p:txBody>
          <a:bodyPr/>
          <a:lstStyle/>
          <a:p>
            <a:r>
              <a:rPr lang="en-US" dirty="0">
                <a:solidFill>
                  <a:schemeClr val="bg1"/>
                </a:solidFill>
              </a:rPr>
              <a:t>High Speed Video</a:t>
            </a:r>
          </a:p>
        </p:txBody>
      </p:sp>
      <p:sp>
        <p:nvSpPr>
          <p:cNvPr id="3" name="Content Placeholder 2">
            <a:extLst>
              <a:ext uri="{FF2B5EF4-FFF2-40B4-BE49-F238E27FC236}">
                <a16:creationId xmlns:a16="http://schemas.microsoft.com/office/drawing/2014/main" id="{A340A980-C883-D841-8F45-B11368FB1F72}"/>
              </a:ext>
            </a:extLst>
          </p:cNvPr>
          <p:cNvSpPr>
            <a:spLocks noGrp="1"/>
          </p:cNvSpPr>
          <p:nvPr>
            <p:ph idx="1"/>
          </p:nvPr>
        </p:nvSpPr>
        <p:spPr>
          <a:xfrm>
            <a:off x="838200" y="1825625"/>
            <a:ext cx="3733800" cy="4351338"/>
          </a:xfrm>
        </p:spPr>
        <p:txBody>
          <a:bodyPr/>
          <a:lstStyle/>
          <a:p>
            <a:r>
              <a:rPr lang="en-US" dirty="0">
                <a:solidFill>
                  <a:schemeClr val="bg1"/>
                </a:solidFill>
              </a:rPr>
              <a:t>Frame Rate – 1000fps</a:t>
            </a:r>
          </a:p>
          <a:p>
            <a:r>
              <a:rPr lang="en-US" dirty="0">
                <a:solidFill>
                  <a:schemeClr val="bg1"/>
                </a:solidFill>
              </a:rPr>
              <a:t>Set up</a:t>
            </a:r>
          </a:p>
          <a:p>
            <a:endParaRPr lang="en-US" dirty="0">
              <a:solidFill>
                <a:schemeClr val="bg1"/>
              </a:solidFill>
            </a:endParaRPr>
          </a:p>
        </p:txBody>
      </p:sp>
      <p:sp>
        <p:nvSpPr>
          <p:cNvPr id="4" name="Slide Number Placeholder 3">
            <a:extLst>
              <a:ext uri="{FF2B5EF4-FFF2-40B4-BE49-F238E27FC236}">
                <a16:creationId xmlns:a16="http://schemas.microsoft.com/office/drawing/2014/main" id="{4792E858-7B30-B743-B51C-CB671FCE1B6C}"/>
              </a:ext>
            </a:extLst>
          </p:cNvPr>
          <p:cNvSpPr>
            <a:spLocks noGrp="1"/>
          </p:cNvSpPr>
          <p:nvPr>
            <p:ph type="sldNum" sz="quarter" idx="12"/>
          </p:nvPr>
        </p:nvSpPr>
        <p:spPr/>
        <p:txBody>
          <a:bodyPr/>
          <a:lstStyle/>
          <a:p>
            <a:fld id="{AA20D318-2F9B-4945-8E5C-870A2842AC2C}" type="slidenum">
              <a:rPr lang="en-US" sz="1600" smtClean="0">
                <a:solidFill>
                  <a:schemeClr val="bg1"/>
                </a:solidFill>
              </a:rPr>
              <a:t>47</a:t>
            </a:fld>
            <a:endParaRPr lang="en-US" dirty="0">
              <a:solidFill>
                <a:schemeClr val="bg1"/>
              </a:solidFill>
            </a:endParaRPr>
          </a:p>
        </p:txBody>
      </p:sp>
      <p:sp>
        <p:nvSpPr>
          <p:cNvPr id="5" name="Rectangle 4">
            <a:extLst>
              <a:ext uri="{FF2B5EF4-FFF2-40B4-BE49-F238E27FC236}">
                <a16:creationId xmlns:a16="http://schemas.microsoft.com/office/drawing/2014/main" id="{5BED5FBA-9E15-7A4E-AF53-0119FCBFE525}"/>
              </a:ext>
            </a:extLst>
          </p:cNvPr>
          <p:cNvSpPr/>
          <p:nvPr/>
        </p:nvSpPr>
        <p:spPr>
          <a:xfrm>
            <a:off x="6574971" y="4005943"/>
            <a:ext cx="798286" cy="1480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2837C870-ED79-FE48-B799-E9A7EEBDE7A8}"/>
              </a:ext>
            </a:extLst>
          </p:cNvPr>
          <p:cNvSpPr/>
          <p:nvPr/>
        </p:nvSpPr>
        <p:spPr>
          <a:xfrm>
            <a:off x="7373257" y="4528457"/>
            <a:ext cx="217714" cy="464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8EF427F8-FA15-6141-91DB-0A44F963A0ED}"/>
              </a:ext>
            </a:extLst>
          </p:cNvPr>
          <p:cNvCxnSpPr/>
          <p:nvPr/>
        </p:nvCxnSpPr>
        <p:spPr>
          <a:xfrm>
            <a:off x="8374743" y="5486400"/>
            <a:ext cx="2830286"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58B4C1F6-BAA4-5841-A448-1763CC285EB0}"/>
              </a:ext>
            </a:extLst>
          </p:cNvPr>
          <p:cNvSpPr/>
          <p:nvPr/>
        </p:nvSpPr>
        <p:spPr>
          <a:xfrm>
            <a:off x="9173029" y="3265714"/>
            <a:ext cx="885371" cy="85634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6FC5BD5-1B0D-5A4C-8A06-544A922E2D59}"/>
              </a:ext>
            </a:extLst>
          </p:cNvPr>
          <p:cNvSpPr/>
          <p:nvPr/>
        </p:nvSpPr>
        <p:spPr>
          <a:xfrm>
            <a:off x="9173028" y="4636861"/>
            <a:ext cx="885371" cy="85634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4510758-67F8-EF4D-8B85-C9F4B8D2EDED}"/>
              </a:ext>
            </a:extLst>
          </p:cNvPr>
          <p:cNvSpPr/>
          <p:nvPr/>
        </p:nvSpPr>
        <p:spPr>
          <a:xfrm>
            <a:off x="9173028" y="4985203"/>
            <a:ext cx="885371" cy="508001"/>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2821AC5-684F-D942-BFA2-BCF96E821BB5}"/>
              </a:ext>
            </a:extLst>
          </p:cNvPr>
          <p:cNvSpPr/>
          <p:nvPr/>
        </p:nvSpPr>
        <p:spPr>
          <a:xfrm>
            <a:off x="9173027" y="4100285"/>
            <a:ext cx="885371" cy="85634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89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B6F35F-F707-A74C-ABFE-DC5431AFEE53}"/>
              </a:ext>
            </a:extLst>
          </p:cNvPr>
          <p:cNvSpPr>
            <a:spLocks noGrp="1"/>
          </p:cNvSpPr>
          <p:nvPr>
            <p:ph type="sldNum" sz="quarter" idx="12"/>
          </p:nvPr>
        </p:nvSpPr>
        <p:spPr/>
        <p:txBody>
          <a:bodyPr/>
          <a:lstStyle/>
          <a:p>
            <a:fld id="{AA20D318-2F9B-4945-8E5C-870A2842AC2C}" type="slidenum">
              <a:rPr lang="en-US" sz="1600" smtClean="0">
                <a:solidFill>
                  <a:schemeClr val="bg1"/>
                </a:solidFill>
              </a:rPr>
              <a:t>48</a:t>
            </a:fld>
            <a:endParaRPr lang="en-US" dirty="0">
              <a:solidFill>
                <a:schemeClr val="bg1"/>
              </a:solidFill>
            </a:endParaRPr>
          </a:p>
        </p:txBody>
      </p:sp>
      <p:sp>
        <p:nvSpPr>
          <p:cNvPr id="5" name="TextBox 4">
            <a:extLst>
              <a:ext uri="{FF2B5EF4-FFF2-40B4-BE49-F238E27FC236}">
                <a16:creationId xmlns:a16="http://schemas.microsoft.com/office/drawing/2014/main" id="{4B5563BA-9046-8840-AEBB-8D50D6701329}"/>
              </a:ext>
            </a:extLst>
          </p:cNvPr>
          <p:cNvSpPr txBox="1"/>
          <p:nvPr/>
        </p:nvSpPr>
        <p:spPr>
          <a:xfrm>
            <a:off x="8957733" y="1464976"/>
            <a:ext cx="3234267" cy="523220"/>
          </a:xfrm>
          <a:prstGeom prst="rect">
            <a:avLst/>
          </a:prstGeom>
          <a:noFill/>
        </p:spPr>
        <p:txBody>
          <a:bodyPr wrap="square" rtlCol="0">
            <a:spAutoFit/>
          </a:bodyPr>
          <a:lstStyle/>
          <a:p>
            <a:r>
              <a:rPr lang="en-US" sz="2800" dirty="0">
                <a:solidFill>
                  <a:schemeClr val="bg1"/>
                </a:solidFill>
              </a:rPr>
              <a:t>Ball Mass = 0.010kg</a:t>
            </a:r>
          </a:p>
        </p:txBody>
      </p:sp>
      <p:graphicFrame>
        <p:nvGraphicFramePr>
          <p:cNvPr id="7" name="Table 6">
            <a:extLst>
              <a:ext uri="{FF2B5EF4-FFF2-40B4-BE49-F238E27FC236}">
                <a16:creationId xmlns:a16="http://schemas.microsoft.com/office/drawing/2014/main" id="{19FC6169-DAAA-E945-8ACA-322941B7AA01}"/>
              </a:ext>
            </a:extLst>
          </p:cNvPr>
          <p:cNvGraphicFramePr>
            <a:graphicFrameLocks noGrp="1"/>
          </p:cNvGraphicFramePr>
          <p:nvPr>
            <p:extLst>
              <p:ext uri="{D42A27DB-BD31-4B8C-83A1-F6EECF244321}">
                <p14:modId xmlns:p14="http://schemas.microsoft.com/office/powerpoint/2010/main" val="2908021845"/>
              </p:ext>
            </p:extLst>
          </p:nvPr>
        </p:nvGraphicFramePr>
        <p:xfrm>
          <a:off x="1372297" y="6343769"/>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AB1602D-150A-EC45-85EF-F0AC4396978D}"/>
                  </a:ext>
                </a:extLst>
              </p:cNvPr>
              <p:cNvSpPr txBox="1"/>
              <p:nvPr/>
            </p:nvSpPr>
            <p:spPr>
              <a:xfrm>
                <a:off x="8107280" y="2247691"/>
                <a:ext cx="4588042" cy="8989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2800" b="0" i="1" smtClean="0">
                          <a:solidFill>
                            <a:schemeClr val="bg1"/>
                          </a:solidFill>
                          <a:latin typeface="Cambria Math" panose="02040503050406030204" pitchFamily="18" charset="0"/>
                        </a:rPr>
                        <m:t>𝑘</m:t>
                      </m:r>
                      <m:r>
                        <a:rPr lang="en-AU" sz="2800" b="0" i="1" smtClean="0">
                          <a:solidFill>
                            <a:schemeClr val="bg1"/>
                          </a:solidFill>
                          <a:latin typeface="Cambria Math" panose="02040503050406030204" pitchFamily="18" charset="0"/>
                        </a:rPr>
                        <m:t>=129000</m:t>
                      </m:r>
                      <m:r>
                        <a:rPr lang="en-US" sz="2800" b="0" i="1" smtClean="0">
                          <a:solidFill>
                            <a:schemeClr val="bg1"/>
                          </a:solidFill>
                          <a:latin typeface="Cambria Math" panose="02040503050406030204" pitchFamily="18" charset="0"/>
                        </a:rPr>
                        <m:t>𝑁</m:t>
                      </m:r>
                      <m:r>
                        <a:rPr lang="en-AU" sz="2800" b="0" i="1" smtClean="0">
                          <a:solidFill>
                            <a:schemeClr val="bg1"/>
                          </a:solidFill>
                          <a:latin typeface="Cambria Math" panose="02040503050406030204" pitchFamily="18" charset="0"/>
                        </a:rPr>
                        <m:t>/</m:t>
                      </m:r>
                      <m:r>
                        <a:rPr lang="en-AU" sz="2800" b="0" i="1" smtClean="0">
                          <a:solidFill>
                            <a:schemeClr val="bg1"/>
                          </a:solidFill>
                          <a:latin typeface="Cambria Math" panose="02040503050406030204" pitchFamily="18" charset="0"/>
                        </a:rPr>
                        <m:t>𝑚</m:t>
                      </m:r>
                      <m:r>
                        <a:rPr lang="en-AU" sz="2800" b="0" i="1" smtClean="0">
                          <a:solidFill>
                            <a:schemeClr val="bg1"/>
                          </a:solidFill>
                          <a:latin typeface="Cambria Math" panose="02040503050406030204" pitchFamily="18" charset="0"/>
                        </a:rPr>
                        <m:t>^(</m:t>
                      </m:r>
                      <m:f>
                        <m:fPr>
                          <m:ctrlPr>
                            <a:rPr lang="en-AU" sz="2800" b="0" i="1" smtClean="0">
                              <a:solidFill>
                                <a:schemeClr val="bg1"/>
                              </a:solidFill>
                              <a:latin typeface="Cambria Math" panose="02040503050406030204" pitchFamily="18" charset="0"/>
                            </a:rPr>
                          </m:ctrlPr>
                        </m:fPr>
                        <m:num>
                          <m:r>
                            <a:rPr lang="en-AU" sz="2800" b="0" i="1" smtClean="0">
                              <a:solidFill>
                                <a:schemeClr val="bg1"/>
                              </a:solidFill>
                              <a:latin typeface="Cambria Math" panose="02040503050406030204" pitchFamily="18" charset="0"/>
                            </a:rPr>
                            <m:t>3</m:t>
                          </m:r>
                        </m:num>
                        <m:den>
                          <m:r>
                            <a:rPr lang="en-AU" sz="2800" b="0" i="1" smtClean="0">
                              <a:solidFill>
                                <a:schemeClr val="bg1"/>
                              </a:solidFill>
                              <a:latin typeface="Cambria Math" panose="02040503050406030204" pitchFamily="18" charset="0"/>
                            </a:rPr>
                            <m:t>2</m:t>
                          </m:r>
                        </m:den>
                      </m:f>
                      <m:r>
                        <a:rPr lang="en-AU" sz="2800" b="0" i="1" smtClean="0">
                          <a:solidFill>
                            <a:schemeClr val="bg1"/>
                          </a:solidFill>
                          <a:latin typeface="Cambria Math" panose="02040503050406030204" pitchFamily="18" charset="0"/>
                        </a:rPr>
                        <m:t>)</m:t>
                      </m:r>
                    </m:oMath>
                  </m:oMathPara>
                </a14:m>
                <a:endParaRPr lang="en-US" sz="2800" dirty="0">
                  <a:solidFill>
                    <a:schemeClr val="bg1"/>
                  </a:solidFill>
                </a:endParaRPr>
              </a:p>
            </p:txBody>
          </p:sp>
        </mc:Choice>
        <mc:Fallback xmlns="">
          <p:sp>
            <p:nvSpPr>
              <p:cNvPr id="8" name="TextBox 7">
                <a:extLst>
                  <a:ext uri="{FF2B5EF4-FFF2-40B4-BE49-F238E27FC236}">
                    <a16:creationId xmlns:a16="http://schemas.microsoft.com/office/drawing/2014/main" id="{5AB1602D-150A-EC45-85EF-F0AC4396978D}"/>
                  </a:ext>
                </a:extLst>
              </p:cNvPr>
              <p:cNvSpPr txBox="1">
                <a:spLocks noRot="1" noChangeAspect="1" noMove="1" noResize="1" noEditPoints="1" noAdjustHandles="1" noChangeArrowheads="1" noChangeShapeType="1" noTextEdit="1"/>
              </p:cNvSpPr>
              <p:nvPr/>
            </p:nvSpPr>
            <p:spPr>
              <a:xfrm>
                <a:off x="8107280" y="2247691"/>
                <a:ext cx="4588042" cy="898964"/>
              </a:xfrm>
              <a:prstGeom prst="rect">
                <a:avLst/>
              </a:prstGeom>
              <a:blipFill>
                <a:blip r:embed="rId3"/>
                <a:stretch>
                  <a:fillRect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5B3DF04-9559-294F-AB32-93CA24C120AE}"/>
                  </a:ext>
                </a:extLst>
              </p:cNvPr>
              <p:cNvSpPr txBox="1"/>
              <p:nvPr/>
            </p:nvSpPr>
            <p:spPr>
              <a:xfrm>
                <a:off x="8470204" y="3073576"/>
                <a:ext cx="3862192" cy="141711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u="sng" dirty="0" smtClean="0">
                          <a:solidFill>
                            <a:schemeClr val="bg1"/>
                          </a:solidFill>
                          <a:latin typeface="Cambria Math" panose="02040503050406030204" pitchFamily="18" charset="0"/>
                        </a:rPr>
                        <m:t>𝑉𝑒𝑙𝑜𝑐𝑖𝑡𝑦</m:t>
                      </m:r>
                      <m:r>
                        <a:rPr lang="en-US" sz="2800" i="1" u="sng" dirty="0" smtClean="0">
                          <a:solidFill>
                            <a:schemeClr val="bg1"/>
                          </a:solidFill>
                          <a:latin typeface="Cambria Math" panose="02040503050406030204" pitchFamily="18" charset="0"/>
                        </a:rPr>
                        <m:t> (</m:t>
                      </m:r>
                      <m:r>
                        <a:rPr lang="en-US" sz="2800" i="1" u="sng" dirty="0" smtClean="0">
                          <a:solidFill>
                            <a:schemeClr val="bg1"/>
                          </a:solidFill>
                          <a:latin typeface="Cambria Math" panose="02040503050406030204" pitchFamily="18" charset="0"/>
                        </a:rPr>
                        <m:t>𝑉</m:t>
                      </m:r>
                      <m:r>
                        <a:rPr lang="en-US" sz="2800" i="1" u="sng" dirty="0" smtClean="0">
                          <a:solidFill>
                            <a:schemeClr val="bg1"/>
                          </a:solidFill>
                          <a:latin typeface="Cambria Math" panose="02040503050406030204" pitchFamily="18" charset="0"/>
                        </a:rPr>
                        <m:t>)=√2</m:t>
                      </m:r>
                      <m:r>
                        <a:rPr lang="en-AU" sz="2800" b="0" i="1" u="sng" dirty="0" smtClean="0">
                          <a:solidFill>
                            <a:schemeClr val="bg1"/>
                          </a:solidFill>
                          <a:latin typeface="Cambria Math" panose="02040503050406030204" pitchFamily="18" charset="0"/>
                          <a:ea typeface="Cambria Math" panose="02040503050406030204" pitchFamily="18" charset="0"/>
                        </a:rPr>
                        <m:t>𝑔h</m:t>
                      </m:r>
                    </m:oMath>
                  </m:oMathPara>
                </a14:m>
                <a:endParaRPr lang="en-US" sz="2800" u="sng" dirty="0">
                  <a:solidFill>
                    <a:schemeClr val="bg1"/>
                  </a:solidFill>
                </a:endParaRPr>
              </a:p>
              <a:p>
                <a:pPr/>
                <a14:m>
                  <m:oMathPara xmlns:m="http://schemas.openxmlformats.org/officeDocument/2006/math">
                    <m:oMathParaPr>
                      <m:jc m:val="centerGroup"/>
                    </m:oMathParaPr>
                    <m:oMath xmlns:m="http://schemas.openxmlformats.org/officeDocument/2006/math">
                      <m:r>
                        <a:rPr lang="en-US" sz="2800" i="1" dirty="0" smtClean="0">
                          <a:solidFill>
                            <a:schemeClr val="bg1"/>
                          </a:solidFill>
                          <a:latin typeface="Cambria Math" panose="02040503050406030204" pitchFamily="18" charset="0"/>
                        </a:rPr>
                        <m:t>𝑔</m:t>
                      </m:r>
                      <m:r>
                        <a:rPr lang="en-US" sz="2800" i="1" dirty="0" smtClean="0">
                          <a:solidFill>
                            <a:schemeClr val="bg1"/>
                          </a:solidFill>
                          <a:latin typeface="Cambria Math" panose="02040503050406030204" pitchFamily="18" charset="0"/>
                        </a:rPr>
                        <m:t> (</m:t>
                      </m:r>
                      <m:r>
                        <a:rPr lang="en-US" sz="2800" i="1" dirty="0" smtClean="0">
                          <a:solidFill>
                            <a:schemeClr val="bg1"/>
                          </a:solidFill>
                          <a:latin typeface="Cambria Math" panose="02040503050406030204" pitchFamily="18" charset="0"/>
                        </a:rPr>
                        <m:t>𝑔𝑟𝑎𝑣𝑖𝑡𝑦</m:t>
                      </m:r>
                      <m:r>
                        <a:rPr lang="en-US" sz="2800" i="1" dirty="0" smtClean="0">
                          <a:solidFill>
                            <a:schemeClr val="bg1"/>
                          </a:solidFill>
                          <a:latin typeface="Cambria Math" panose="02040503050406030204" pitchFamily="18" charset="0"/>
                        </a:rPr>
                        <m:t>) = 9.8</m:t>
                      </m:r>
                    </m:oMath>
                  </m:oMathPara>
                </a14:m>
                <a:endParaRPr lang="en-US" sz="2800" dirty="0">
                  <a:solidFill>
                    <a:schemeClr val="bg1"/>
                  </a:solidFill>
                </a:endParaRPr>
              </a:p>
              <a:p>
                <a:pPr/>
                <a14:m>
                  <m:oMathPara xmlns:m="http://schemas.openxmlformats.org/officeDocument/2006/math">
                    <m:oMathParaPr>
                      <m:jc m:val="centerGroup"/>
                    </m:oMathParaPr>
                    <m:oMath xmlns:m="http://schemas.openxmlformats.org/officeDocument/2006/math">
                      <m:r>
                        <a:rPr lang="en-US" sz="2800" i="1" dirty="0" smtClean="0">
                          <a:solidFill>
                            <a:schemeClr val="bg1"/>
                          </a:solidFill>
                          <a:latin typeface="Cambria Math" panose="02040503050406030204" pitchFamily="18" charset="0"/>
                        </a:rPr>
                        <m:t>h</m:t>
                      </m:r>
                      <m:r>
                        <a:rPr lang="en-US" sz="2800" i="1" dirty="0" smtClean="0">
                          <a:solidFill>
                            <a:schemeClr val="bg1"/>
                          </a:solidFill>
                          <a:latin typeface="Cambria Math" panose="02040503050406030204" pitchFamily="18" charset="0"/>
                        </a:rPr>
                        <m:t> = </m:t>
                      </m:r>
                      <m:r>
                        <a:rPr lang="en-US" sz="2800" i="1" dirty="0" smtClean="0">
                          <a:solidFill>
                            <a:schemeClr val="bg1"/>
                          </a:solidFill>
                          <a:latin typeface="Cambria Math" panose="02040503050406030204" pitchFamily="18" charset="0"/>
                        </a:rPr>
                        <m:t>𝑑𝑟𝑜𝑝</m:t>
                      </m:r>
                      <m:r>
                        <a:rPr lang="en-US" sz="2800" i="1" dirty="0" smtClean="0">
                          <a:solidFill>
                            <a:schemeClr val="bg1"/>
                          </a:solidFill>
                          <a:latin typeface="Cambria Math" panose="02040503050406030204" pitchFamily="18" charset="0"/>
                        </a:rPr>
                        <m:t> </m:t>
                      </m:r>
                      <m:r>
                        <a:rPr lang="en-US" sz="2800" i="1" dirty="0" smtClean="0">
                          <a:solidFill>
                            <a:schemeClr val="bg1"/>
                          </a:solidFill>
                          <a:latin typeface="Cambria Math" panose="02040503050406030204" pitchFamily="18" charset="0"/>
                        </a:rPr>
                        <m:t>h𝑒𝑖𝑔h𝑡</m:t>
                      </m:r>
                    </m:oMath>
                  </m:oMathPara>
                </a14:m>
                <a:endParaRPr lang="en-US" sz="2800" dirty="0">
                  <a:solidFill>
                    <a:schemeClr val="bg1"/>
                  </a:solidFill>
                </a:endParaRPr>
              </a:p>
            </p:txBody>
          </p:sp>
        </mc:Choice>
        <mc:Fallback xmlns="">
          <p:sp>
            <p:nvSpPr>
              <p:cNvPr id="9" name="TextBox 8">
                <a:extLst>
                  <a:ext uri="{FF2B5EF4-FFF2-40B4-BE49-F238E27FC236}">
                    <a16:creationId xmlns:a16="http://schemas.microsoft.com/office/drawing/2014/main" id="{A5B3DF04-9559-294F-AB32-93CA24C120AE}"/>
                  </a:ext>
                </a:extLst>
              </p:cNvPr>
              <p:cNvSpPr txBox="1">
                <a:spLocks noRot="1" noChangeAspect="1" noMove="1" noResize="1" noEditPoints="1" noAdjustHandles="1" noChangeArrowheads="1" noChangeShapeType="1" noTextEdit="1"/>
              </p:cNvSpPr>
              <p:nvPr/>
            </p:nvSpPr>
            <p:spPr>
              <a:xfrm>
                <a:off x="8470204" y="3073576"/>
                <a:ext cx="3862192" cy="1417119"/>
              </a:xfrm>
              <a:prstGeom prst="rect">
                <a:avLst/>
              </a:prstGeom>
              <a:blipFill>
                <a:blip r:embed="rId4"/>
                <a:stretch>
                  <a:fillRect b="-6195"/>
                </a:stretch>
              </a:blipFill>
            </p:spPr>
            <p:txBody>
              <a:bodyPr/>
              <a:lstStyle/>
              <a:p>
                <a:r>
                  <a:rPr lang="en-US">
                    <a:noFill/>
                  </a:rPr>
                  <a:t> </a:t>
                </a:r>
              </a:p>
            </p:txBody>
          </p:sp>
        </mc:Fallback>
      </mc:AlternateContent>
      <p:graphicFrame>
        <p:nvGraphicFramePr>
          <p:cNvPr id="10" name="Chart 9">
            <a:extLst>
              <a:ext uri="{FF2B5EF4-FFF2-40B4-BE49-F238E27FC236}">
                <a16:creationId xmlns:a16="http://schemas.microsoft.com/office/drawing/2014/main" id="{A3DF5EC1-0048-BC46-8A83-CA069430718E}"/>
              </a:ext>
            </a:extLst>
          </p:cNvPr>
          <p:cNvGraphicFramePr>
            <a:graphicFrameLocks noGrp="1"/>
          </p:cNvGraphicFramePr>
          <p:nvPr>
            <p:extLst>
              <p:ext uri="{D42A27DB-BD31-4B8C-83A1-F6EECF244321}">
                <p14:modId xmlns:p14="http://schemas.microsoft.com/office/powerpoint/2010/main" val="1574650179"/>
              </p:ext>
            </p:extLst>
          </p:nvPr>
        </p:nvGraphicFramePr>
        <p:xfrm>
          <a:off x="1" y="413359"/>
          <a:ext cx="8610600" cy="5942991"/>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10">
            <a:extLst>
              <a:ext uri="{FF2B5EF4-FFF2-40B4-BE49-F238E27FC236}">
                <a16:creationId xmlns:a16="http://schemas.microsoft.com/office/drawing/2014/main" id="{D51EE38F-E6A6-8044-82A0-F7EBE6850A87}"/>
              </a:ext>
            </a:extLst>
          </p:cNvPr>
          <p:cNvPicPr>
            <a:picLocks noChangeAspect="1"/>
          </p:cNvPicPr>
          <p:nvPr/>
        </p:nvPicPr>
        <p:blipFill rotWithShape="1">
          <a:blip r:embed="rId6"/>
          <a:srcRect l="48953" t="7886" r="35109" b="66349"/>
          <a:stretch/>
        </p:blipFill>
        <p:spPr>
          <a:xfrm rot="5400000">
            <a:off x="8543841" y="4931675"/>
            <a:ext cx="1471987" cy="1338469"/>
          </a:xfrm>
          <a:prstGeom prst="rect">
            <a:avLst/>
          </a:prstGeom>
        </p:spPr>
      </p:pic>
    </p:spTree>
    <p:extLst>
      <p:ext uri="{BB962C8B-B14F-4D97-AF65-F5344CB8AC3E}">
        <p14:creationId xmlns:p14="http://schemas.microsoft.com/office/powerpoint/2010/main" val="4080476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B6F35F-F707-A74C-ABFE-DC5431AFEE53}"/>
              </a:ext>
            </a:extLst>
          </p:cNvPr>
          <p:cNvSpPr>
            <a:spLocks noGrp="1"/>
          </p:cNvSpPr>
          <p:nvPr>
            <p:ph type="sldNum" sz="quarter" idx="12"/>
          </p:nvPr>
        </p:nvSpPr>
        <p:spPr/>
        <p:txBody>
          <a:bodyPr/>
          <a:lstStyle/>
          <a:p>
            <a:fld id="{AA20D318-2F9B-4945-8E5C-870A2842AC2C}" type="slidenum">
              <a:rPr lang="en-US" sz="1600" smtClean="0">
                <a:solidFill>
                  <a:schemeClr val="bg1"/>
                </a:solidFill>
              </a:rPr>
              <a:t>49</a:t>
            </a:fld>
            <a:endParaRPr lang="en-US" dirty="0">
              <a:solidFill>
                <a:schemeClr val="bg1"/>
              </a:solidFill>
            </a:endParaRPr>
          </a:p>
        </p:txBody>
      </p:sp>
      <p:sp>
        <p:nvSpPr>
          <p:cNvPr id="5" name="TextBox 4">
            <a:extLst>
              <a:ext uri="{FF2B5EF4-FFF2-40B4-BE49-F238E27FC236}">
                <a16:creationId xmlns:a16="http://schemas.microsoft.com/office/drawing/2014/main" id="{4B5563BA-9046-8840-AEBB-8D50D6701329}"/>
              </a:ext>
            </a:extLst>
          </p:cNvPr>
          <p:cNvSpPr txBox="1"/>
          <p:nvPr/>
        </p:nvSpPr>
        <p:spPr>
          <a:xfrm>
            <a:off x="8829240" y="1280442"/>
            <a:ext cx="3037043" cy="523220"/>
          </a:xfrm>
          <a:prstGeom prst="rect">
            <a:avLst/>
          </a:prstGeom>
          <a:noFill/>
        </p:spPr>
        <p:txBody>
          <a:bodyPr wrap="square" rtlCol="0">
            <a:spAutoFit/>
          </a:bodyPr>
          <a:lstStyle/>
          <a:p>
            <a:r>
              <a:rPr lang="en-US" sz="2800" dirty="0">
                <a:solidFill>
                  <a:schemeClr val="bg1"/>
                </a:solidFill>
              </a:rPr>
              <a:t>Ball Mass = 0.075kg</a:t>
            </a:r>
          </a:p>
        </p:txBody>
      </p:sp>
      <p:graphicFrame>
        <p:nvGraphicFramePr>
          <p:cNvPr id="8" name="Table 7">
            <a:extLst>
              <a:ext uri="{FF2B5EF4-FFF2-40B4-BE49-F238E27FC236}">
                <a16:creationId xmlns:a16="http://schemas.microsoft.com/office/drawing/2014/main" id="{C9E2716F-7F51-3A48-B73A-9B8AD3AD795C}"/>
              </a:ext>
            </a:extLst>
          </p:cNvPr>
          <p:cNvGraphicFramePr>
            <a:graphicFrameLocks noGrp="1"/>
          </p:cNvGraphicFramePr>
          <p:nvPr>
            <p:extLst>
              <p:ext uri="{D42A27DB-BD31-4B8C-83A1-F6EECF244321}">
                <p14:modId xmlns:p14="http://schemas.microsoft.com/office/powerpoint/2010/main" val="2908021845"/>
              </p:ext>
            </p:extLst>
          </p:nvPr>
        </p:nvGraphicFramePr>
        <p:xfrm>
          <a:off x="1372297" y="6343769"/>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4219D2D-3F9D-7C4D-A572-CBE77B7E9171}"/>
                  </a:ext>
                </a:extLst>
              </p:cNvPr>
              <p:cNvSpPr txBox="1"/>
              <p:nvPr/>
            </p:nvSpPr>
            <p:spPr>
              <a:xfrm>
                <a:off x="8610600" y="2187388"/>
                <a:ext cx="3812627" cy="8989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2800" b="0" i="1" smtClean="0">
                          <a:solidFill>
                            <a:schemeClr val="bg1"/>
                          </a:solidFill>
                          <a:latin typeface="Cambria Math" panose="02040503050406030204" pitchFamily="18" charset="0"/>
                        </a:rPr>
                        <m:t>𝑘</m:t>
                      </m:r>
                      <m:r>
                        <a:rPr lang="en-AU" sz="2800" b="0" i="1" smtClean="0">
                          <a:solidFill>
                            <a:schemeClr val="bg1"/>
                          </a:solidFill>
                          <a:latin typeface="Cambria Math" panose="02040503050406030204" pitchFamily="18" charset="0"/>
                        </a:rPr>
                        <m:t>=761000</m:t>
                      </m:r>
                      <m:r>
                        <a:rPr lang="en-US" sz="2800" b="0" i="1" smtClean="0">
                          <a:solidFill>
                            <a:schemeClr val="bg1"/>
                          </a:solidFill>
                          <a:latin typeface="Cambria Math" panose="02040503050406030204" pitchFamily="18" charset="0"/>
                        </a:rPr>
                        <m:t>𝑁</m:t>
                      </m:r>
                      <m:r>
                        <a:rPr lang="en-AU" sz="2800" b="0" i="1" smtClean="0">
                          <a:solidFill>
                            <a:schemeClr val="bg1"/>
                          </a:solidFill>
                          <a:latin typeface="Cambria Math" panose="02040503050406030204" pitchFamily="18" charset="0"/>
                        </a:rPr>
                        <m:t>/</m:t>
                      </m:r>
                      <m:r>
                        <a:rPr lang="en-AU" sz="2800" b="0" i="1" smtClean="0">
                          <a:solidFill>
                            <a:schemeClr val="bg1"/>
                          </a:solidFill>
                          <a:latin typeface="Cambria Math" panose="02040503050406030204" pitchFamily="18" charset="0"/>
                        </a:rPr>
                        <m:t>𝑚</m:t>
                      </m:r>
                      <m:r>
                        <a:rPr lang="en-AU" sz="2800" b="0" i="1" smtClean="0">
                          <a:solidFill>
                            <a:schemeClr val="bg1"/>
                          </a:solidFill>
                          <a:latin typeface="Cambria Math" panose="02040503050406030204" pitchFamily="18" charset="0"/>
                        </a:rPr>
                        <m:t>^(</m:t>
                      </m:r>
                      <m:f>
                        <m:fPr>
                          <m:ctrlPr>
                            <a:rPr lang="en-AU" sz="2800" b="0" i="1" smtClean="0">
                              <a:solidFill>
                                <a:schemeClr val="bg1"/>
                              </a:solidFill>
                              <a:latin typeface="Cambria Math" panose="02040503050406030204" pitchFamily="18" charset="0"/>
                            </a:rPr>
                          </m:ctrlPr>
                        </m:fPr>
                        <m:num>
                          <m:r>
                            <a:rPr lang="en-AU" sz="2800" b="0" i="1" smtClean="0">
                              <a:solidFill>
                                <a:schemeClr val="bg1"/>
                              </a:solidFill>
                              <a:latin typeface="Cambria Math" panose="02040503050406030204" pitchFamily="18" charset="0"/>
                            </a:rPr>
                            <m:t>3</m:t>
                          </m:r>
                        </m:num>
                        <m:den>
                          <m:r>
                            <a:rPr lang="en-AU" sz="2800" b="0" i="1" smtClean="0">
                              <a:solidFill>
                                <a:schemeClr val="bg1"/>
                              </a:solidFill>
                              <a:latin typeface="Cambria Math" panose="02040503050406030204" pitchFamily="18" charset="0"/>
                            </a:rPr>
                            <m:t>2</m:t>
                          </m:r>
                        </m:den>
                      </m:f>
                      <m:r>
                        <a:rPr lang="en-AU" sz="2800" b="0" i="1" smtClean="0">
                          <a:solidFill>
                            <a:schemeClr val="bg1"/>
                          </a:solidFill>
                          <a:latin typeface="Cambria Math" panose="02040503050406030204" pitchFamily="18" charset="0"/>
                        </a:rPr>
                        <m:t>)</m:t>
                      </m:r>
                    </m:oMath>
                  </m:oMathPara>
                </a14:m>
                <a:endParaRPr lang="en-US" sz="2800" dirty="0">
                  <a:solidFill>
                    <a:schemeClr val="bg1"/>
                  </a:solidFill>
                </a:endParaRPr>
              </a:p>
            </p:txBody>
          </p:sp>
        </mc:Choice>
        <mc:Fallback xmlns="">
          <p:sp>
            <p:nvSpPr>
              <p:cNvPr id="9" name="TextBox 8">
                <a:extLst>
                  <a:ext uri="{FF2B5EF4-FFF2-40B4-BE49-F238E27FC236}">
                    <a16:creationId xmlns:a16="http://schemas.microsoft.com/office/drawing/2014/main" id="{24219D2D-3F9D-7C4D-A572-CBE77B7E9171}"/>
                  </a:ext>
                </a:extLst>
              </p:cNvPr>
              <p:cNvSpPr txBox="1">
                <a:spLocks noRot="1" noChangeAspect="1" noMove="1" noResize="1" noEditPoints="1" noAdjustHandles="1" noChangeArrowheads="1" noChangeShapeType="1" noTextEdit="1"/>
              </p:cNvSpPr>
              <p:nvPr/>
            </p:nvSpPr>
            <p:spPr>
              <a:xfrm>
                <a:off x="8610600" y="2187388"/>
                <a:ext cx="3812627" cy="898964"/>
              </a:xfrm>
              <a:prstGeom prst="rect">
                <a:avLst/>
              </a:prstGeom>
              <a:blipFill>
                <a:blip r:embed="rId3"/>
                <a:stretch>
                  <a:fillRect b="-6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4295017-692F-4041-9D6C-94881763CE5D}"/>
                  </a:ext>
                </a:extLst>
              </p:cNvPr>
              <p:cNvSpPr txBox="1"/>
              <p:nvPr/>
            </p:nvSpPr>
            <p:spPr>
              <a:xfrm>
                <a:off x="8749553" y="3086352"/>
                <a:ext cx="3002181" cy="12278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solidFill>
                            <a:schemeClr val="bg1"/>
                          </a:solidFill>
                          <a:latin typeface="Cambria Math" panose="02040503050406030204" pitchFamily="18" charset="0"/>
                        </a:rPr>
                        <m:t>𝑉𝑒𝑙𝑜𝑐𝑖𝑡𝑦</m:t>
                      </m:r>
                      <m:r>
                        <a:rPr lang="en-US" sz="2400" i="1" dirty="0" smtClean="0">
                          <a:solidFill>
                            <a:schemeClr val="bg1"/>
                          </a:solidFill>
                          <a:latin typeface="Cambria Math" panose="02040503050406030204" pitchFamily="18" charset="0"/>
                        </a:rPr>
                        <m:t> (</m:t>
                      </m:r>
                      <m:r>
                        <a:rPr lang="en-US" sz="2400" i="1" dirty="0" smtClean="0">
                          <a:solidFill>
                            <a:schemeClr val="bg1"/>
                          </a:solidFill>
                          <a:latin typeface="Cambria Math" panose="02040503050406030204" pitchFamily="18" charset="0"/>
                        </a:rPr>
                        <m:t>𝑉</m:t>
                      </m:r>
                      <m:r>
                        <a:rPr lang="en-US" sz="2400" i="1" dirty="0" smtClean="0">
                          <a:solidFill>
                            <a:schemeClr val="bg1"/>
                          </a:solidFill>
                          <a:latin typeface="Cambria Math" panose="02040503050406030204" pitchFamily="18" charset="0"/>
                        </a:rPr>
                        <m:t>)=√2</m:t>
                      </m:r>
                      <m:r>
                        <a:rPr lang="en-AU" sz="2400" b="0" i="1" dirty="0" smtClean="0">
                          <a:solidFill>
                            <a:schemeClr val="bg1"/>
                          </a:solidFill>
                          <a:latin typeface="Cambria Math" panose="02040503050406030204" pitchFamily="18" charset="0"/>
                          <a:ea typeface="Cambria Math" panose="02040503050406030204" pitchFamily="18" charset="0"/>
                        </a:rPr>
                        <m:t>𝑔h</m:t>
                      </m:r>
                    </m:oMath>
                  </m:oMathPara>
                </a14:m>
                <a:endParaRPr lang="en-US" sz="2400" dirty="0">
                  <a:solidFill>
                    <a:schemeClr val="bg1"/>
                  </a:solidFill>
                </a:endParaRPr>
              </a:p>
              <a:p>
                <a:pPr/>
                <a14:m>
                  <m:oMathPara xmlns:m="http://schemas.openxmlformats.org/officeDocument/2006/math">
                    <m:oMathParaPr>
                      <m:jc m:val="centerGroup"/>
                    </m:oMathParaPr>
                    <m:oMath xmlns:m="http://schemas.openxmlformats.org/officeDocument/2006/math">
                      <m:r>
                        <a:rPr lang="en-US" sz="2400" i="1" dirty="0" smtClean="0">
                          <a:solidFill>
                            <a:schemeClr val="bg1"/>
                          </a:solidFill>
                          <a:latin typeface="Cambria Math" panose="02040503050406030204" pitchFamily="18" charset="0"/>
                        </a:rPr>
                        <m:t>𝑔</m:t>
                      </m:r>
                      <m:r>
                        <a:rPr lang="en-US" sz="2400" i="1" dirty="0" smtClean="0">
                          <a:solidFill>
                            <a:schemeClr val="bg1"/>
                          </a:solidFill>
                          <a:latin typeface="Cambria Math" panose="02040503050406030204" pitchFamily="18" charset="0"/>
                        </a:rPr>
                        <m:t> (</m:t>
                      </m:r>
                      <m:r>
                        <a:rPr lang="en-US" sz="2400" i="1" dirty="0" smtClean="0">
                          <a:solidFill>
                            <a:schemeClr val="bg1"/>
                          </a:solidFill>
                          <a:latin typeface="Cambria Math" panose="02040503050406030204" pitchFamily="18" charset="0"/>
                        </a:rPr>
                        <m:t>𝑔𝑟𝑎𝑣𝑖𝑡𝑦</m:t>
                      </m:r>
                      <m:r>
                        <a:rPr lang="en-US" sz="2400" i="1" dirty="0" smtClean="0">
                          <a:solidFill>
                            <a:schemeClr val="bg1"/>
                          </a:solidFill>
                          <a:latin typeface="Cambria Math" panose="02040503050406030204" pitchFamily="18" charset="0"/>
                        </a:rPr>
                        <m:t>) = 9.8</m:t>
                      </m:r>
                    </m:oMath>
                  </m:oMathPara>
                </a14:m>
                <a:endParaRPr lang="en-US" sz="2400" dirty="0">
                  <a:solidFill>
                    <a:schemeClr val="bg1"/>
                  </a:solidFill>
                </a:endParaRPr>
              </a:p>
              <a:p>
                <a:pPr/>
                <a14:m>
                  <m:oMathPara xmlns:m="http://schemas.openxmlformats.org/officeDocument/2006/math">
                    <m:oMathParaPr>
                      <m:jc m:val="centerGroup"/>
                    </m:oMathParaPr>
                    <m:oMath xmlns:m="http://schemas.openxmlformats.org/officeDocument/2006/math">
                      <m:r>
                        <a:rPr lang="en-US" sz="2400" i="1" dirty="0" smtClean="0">
                          <a:solidFill>
                            <a:schemeClr val="bg1"/>
                          </a:solidFill>
                          <a:latin typeface="Cambria Math" panose="02040503050406030204" pitchFamily="18" charset="0"/>
                        </a:rPr>
                        <m:t>h</m:t>
                      </m:r>
                      <m:r>
                        <a:rPr lang="en-US" sz="2400" i="1" dirty="0" smtClean="0">
                          <a:solidFill>
                            <a:schemeClr val="bg1"/>
                          </a:solidFill>
                          <a:latin typeface="Cambria Math" panose="02040503050406030204" pitchFamily="18" charset="0"/>
                        </a:rPr>
                        <m:t> = </m:t>
                      </m:r>
                      <m:r>
                        <a:rPr lang="en-US" sz="2400" i="1" dirty="0" smtClean="0">
                          <a:solidFill>
                            <a:schemeClr val="bg1"/>
                          </a:solidFill>
                          <a:latin typeface="Cambria Math" panose="02040503050406030204" pitchFamily="18" charset="0"/>
                        </a:rPr>
                        <m:t>𝑑𝑟𝑜𝑝</m:t>
                      </m:r>
                      <m:r>
                        <a:rPr lang="en-US" sz="2400" i="1" dirty="0" smtClean="0">
                          <a:solidFill>
                            <a:schemeClr val="bg1"/>
                          </a:solidFill>
                          <a:latin typeface="Cambria Math" panose="02040503050406030204" pitchFamily="18" charset="0"/>
                        </a:rPr>
                        <m:t> </m:t>
                      </m:r>
                      <m:r>
                        <a:rPr lang="en-US" sz="2400" i="1" dirty="0" smtClean="0">
                          <a:solidFill>
                            <a:schemeClr val="bg1"/>
                          </a:solidFill>
                          <a:latin typeface="Cambria Math" panose="02040503050406030204" pitchFamily="18" charset="0"/>
                        </a:rPr>
                        <m:t>h𝑒𝑖𝑔h𝑡</m:t>
                      </m:r>
                    </m:oMath>
                  </m:oMathPara>
                </a14:m>
                <a:endParaRPr lang="en-US" sz="2400" dirty="0">
                  <a:solidFill>
                    <a:schemeClr val="bg1"/>
                  </a:solidFill>
                </a:endParaRPr>
              </a:p>
            </p:txBody>
          </p:sp>
        </mc:Choice>
        <mc:Fallback xmlns="">
          <p:sp>
            <p:nvSpPr>
              <p:cNvPr id="11" name="TextBox 10">
                <a:extLst>
                  <a:ext uri="{FF2B5EF4-FFF2-40B4-BE49-F238E27FC236}">
                    <a16:creationId xmlns:a16="http://schemas.microsoft.com/office/drawing/2014/main" id="{A4295017-692F-4041-9D6C-94881763CE5D}"/>
                  </a:ext>
                </a:extLst>
              </p:cNvPr>
              <p:cNvSpPr txBox="1">
                <a:spLocks noRot="1" noChangeAspect="1" noMove="1" noResize="1" noEditPoints="1" noAdjustHandles="1" noChangeArrowheads="1" noChangeShapeType="1" noTextEdit="1"/>
              </p:cNvSpPr>
              <p:nvPr/>
            </p:nvSpPr>
            <p:spPr>
              <a:xfrm>
                <a:off x="8749553" y="3086352"/>
                <a:ext cx="3002181" cy="1227837"/>
              </a:xfrm>
              <a:prstGeom prst="rect">
                <a:avLst/>
              </a:prstGeom>
              <a:blipFill>
                <a:blip r:embed="rId4"/>
                <a:stretch>
                  <a:fillRect l="-844" r="-844" b="-6122"/>
                </a:stretch>
              </a:blipFill>
            </p:spPr>
            <p:txBody>
              <a:bodyPr/>
              <a:lstStyle/>
              <a:p>
                <a:r>
                  <a:rPr lang="en-US">
                    <a:noFill/>
                  </a:rPr>
                  <a:t> </a:t>
                </a:r>
              </a:p>
            </p:txBody>
          </p:sp>
        </mc:Fallback>
      </mc:AlternateContent>
      <p:graphicFrame>
        <p:nvGraphicFramePr>
          <p:cNvPr id="10" name="Chart 9">
            <a:extLst>
              <a:ext uri="{FF2B5EF4-FFF2-40B4-BE49-F238E27FC236}">
                <a16:creationId xmlns:a16="http://schemas.microsoft.com/office/drawing/2014/main" id="{12F0706E-A448-0B41-971D-398F9AD5868E}"/>
              </a:ext>
            </a:extLst>
          </p:cNvPr>
          <p:cNvGraphicFramePr>
            <a:graphicFrameLocks noGrp="1"/>
          </p:cNvGraphicFramePr>
          <p:nvPr>
            <p:extLst>
              <p:ext uri="{D42A27DB-BD31-4B8C-83A1-F6EECF244321}">
                <p14:modId xmlns:p14="http://schemas.microsoft.com/office/powerpoint/2010/main" val="221427099"/>
              </p:ext>
            </p:extLst>
          </p:nvPr>
        </p:nvGraphicFramePr>
        <p:xfrm>
          <a:off x="0" y="563671"/>
          <a:ext cx="8749553" cy="5792679"/>
        </p:xfrm>
        <a:graphic>
          <a:graphicData uri="http://schemas.openxmlformats.org/drawingml/2006/chart">
            <c:chart xmlns:c="http://schemas.openxmlformats.org/drawingml/2006/chart" xmlns:r="http://schemas.openxmlformats.org/officeDocument/2006/relationships" r:id="rId5"/>
          </a:graphicData>
        </a:graphic>
      </p:graphicFrame>
      <p:pic>
        <p:nvPicPr>
          <p:cNvPr id="12" name="Picture 11">
            <a:extLst>
              <a:ext uri="{FF2B5EF4-FFF2-40B4-BE49-F238E27FC236}">
                <a16:creationId xmlns:a16="http://schemas.microsoft.com/office/drawing/2014/main" id="{E53AE107-ECD3-8942-B593-599DE096C465}"/>
              </a:ext>
            </a:extLst>
          </p:cNvPr>
          <p:cNvPicPr>
            <a:picLocks noChangeAspect="1"/>
          </p:cNvPicPr>
          <p:nvPr/>
        </p:nvPicPr>
        <p:blipFill rotWithShape="1">
          <a:blip r:embed="rId6"/>
          <a:srcRect l="42117" t="52201" r="34203" b="3483"/>
          <a:stretch/>
        </p:blipFill>
        <p:spPr>
          <a:xfrm rot="5400000">
            <a:off x="8792311" y="4693011"/>
            <a:ext cx="1624014" cy="1709531"/>
          </a:xfrm>
          <a:prstGeom prst="rect">
            <a:avLst/>
          </a:prstGeom>
        </p:spPr>
      </p:pic>
    </p:spTree>
    <p:extLst>
      <p:ext uri="{BB962C8B-B14F-4D97-AF65-F5344CB8AC3E}">
        <p14:creationId xmlns:p14="http://schemas.microsoft.com/office/powerpoint/2010/main" val="2054708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1AEF4-DF65-4349-AD94-20E62E83B365}"/>
              </a:ext>
            </a:extLst>
          </p:cNvPr>
          <p:cNvSpPr>
            <a:spLocks noGrp="1"/>
          </p:cNvSpPr>
          <p:nvPr>
            <p:ph type="title"/>
          </p:nvPr>
        </p:nvSpPr>
        <p:spPr/>
        <p:txBody>
          <a:bodyPr/>
          <a:lstStyle/>
          <a:p>
            <a:r>
              <a:rPr lang="en-US" dirty="0">
                <a:solidFill>
                  <a:schemeClr val="bg1"/>
                </a:solidFill>
              </a:rPr>
              <a:t>Theory</a:t>
            </a:r>
          </a:p>
        </p:txBody>
      </p:sp>
      <p:sp>
        <p:nvSpPr>
          <p:cNvPr id="3" name="Content Placeholder 2">
            <a:extLst>
              <a:ext uri="{FF2B5EF4-FFF2-40B4-BE49-F238E27FC236}">
                <a16:creationId xmlns:a16="http://schemas.microsoft.com/office/drawing/2014/main" id="{F638551C-E9FC-DD4D-9144-4BFFF48386D1}"/>
              </a:ext>
            </a:extLst>
          </p:cNvPr>
          <p:cNvSpPr>
            <a:spLocks noGrp="1"/>
          </p:cNvSpPr>
          <p:nvPr>
            <p:ph idx="1"/>
          </p:nvPr>
        </p:nvSpPr>
        <p:spPr/>
        <p:txBody>
          <a:bodyPr/>
          <a:lstStyle/>
          <a:p>
            <a:r>
              <a:rPr lang="en-US" dirty="0">
                <a:solidFill>
                  <a:schemeClr val="bg1"/>
                </a:solidFill>
              </a:rPr>
              <a:t>momentum</a:t>
            </a:r>
          </a:p>
        </p:txBody>
      </p:sp>
      <p:sp>
        <p:nvSpPr>
          <p:cNvPr id="4" name="Slide Number Placeholder 3">
            <a:extLst>
              <a:ext uri="{FF2B5EF4-FFF2-40B4-BE49-F238E27FC236}">
                <a16:creationId xmlns:a16="http://schemas.microsoft.com/office/drawing/2014/main" id="{5D03245F-FB24-F34F-816A-7B21E9A1D125}"/>
              </a:ext>
            </a:extLst>
          </p:cNvPr>
          <p:cNvSpPr>
            <a:spLocks noGrp="1"/>
          </p:cNvSpPr>
          <p:nvPr>
            <p:ph type="sldNum" sz="quarter" idx="12"/>
          </p:nvPr>
        </p:nvSpPr>
        <p:spPr/>
        <p:txBody>
          <a:bodyPr/>
          <a:lstStyle/>
          <a:p>
            <a:fld id="{AA20D318-2F9B-4945-8E5C-870A2842AC2C}" type="slidenum">
              <a:rPr lang="en-US" smtClean="0"/>
              <a:t>5</a:t>
            </a:fld>
            <a:endParaRPr lang="en-US"/>
          </a:p>
        </p:txBody>
      </p:sp>
    </p:spTree>
    <p:extLst>
      <p:ext uri="{BB962C8B-B14F-4D97-AF65-F5344CB8AC3E}">
        <p14:creationId xmlns:p14="http://schemas.microsoft.com/office/powerpoint/2010/main" val="42521184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77074B-B42B-2646-8EAE-3FDE5C7A150A}"/>
              </a:ext>
            </a:extLst>
          </p:cNvPr>
          <p:cNvSpPr>
            <a:spLocks noGrp="1"/>
          </p:cNvSpPr>
          <p:nvPr>
            <p:ph type="sldNum" sz="quarter" idx="12"/>
          </p:nvPr>
        </p:nvSpPr>
        <p:spPr/>
        <p:txBody>
          <a:bodyPr/>
          <a:lstStyle/>
          <a:p>
            <a:fld id="{AA20D318-2F9B-4945-8E5C-870A2842AC2C}" type="slidenum">
              <a:rPr lang="en-US" sz="1600" smtClean="0">
                <a:solidFill>
                  <a:schemeClr val="bg1"/>
                </a:solidFill>
              </a:rPr>
              <a:t>50</a:t>
            </a:fld>
            <a:endParaRPr lang="en-US" dirty="0">
              <a:solidFill>
                <a:schemeClr val="bg1"/>
              </a:solidFill>
            </a:endParaRPr>
          </a:p>
        </p:txBody>
      </p:sp>
      <p:cxnSp>
        <p:nvCxnSpPr>
          <p:cNvPr id="4" name="Straight Connector 3">
            <a:extLst>
              <a:ext uri="{FF2B5EF4-FFF2-40B4-BE49-F238E27FC236}">
                <a16:creationId xmlns:a16="http://schemas.microsoft.com/office/drawing/2014/main" id="{9BF93004-C1B4-4849-97D0-3E572067A752}"/>
              </a:ext>
            </a:extLst>
          </p:cNvPr>
          <p:cNvCxnSpPr>
            <a:cxnSpLocks/>
          </p:cNvCxnSpPr>
          <p:nvPr/>
        </p:nvCxnSpPr>
        <p:spPr>
          <a:xfrm>
            <a:off x="1913467" y="3742267"/>
            <a:ext cx="8636000" cy="31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343C227-7269-BD48-B33C-1A6C16EF4CC7}"/>
              </a:ext>
            </a:extLst>
          </p:cNvPr>
          <p:cNvCxnSpPr/>
          <p:nvPr/>
        </p:nvCxnSpPr>
        <p:spPr>
          <a:xfrm flipV="1">
            <a:off x="1913467" y="3386668"/>
            <a:ext cx="0" cy="36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6CECCF2-5340-164A-B9B8-8EAB969236BE}"/>
              </a:ext>
            </a:extLst>
          </p:cNvPr>
          <p:cNvCxnSpPr>
            <a:cxnSpLocks/>
          </p:cNvCxnSpPr>
          <p:nvPr/>
        </p:nvCxnSpPr>
        <p:spPr>
          <a:xfrm flipV="1">
            <a:off x="6214534" y="3403601"/>
            <a:ext cx="0" cy="360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C911AA0-AA62-0E4A-8063-640178356BB4}"/>
              </a:ext>
            </a:extLst>
          </p:cNvPr>
          <p:cNvCxnSpPr>
            <a:cxnSpLocks/>
          </p:cNvCxnSpPr>
          <p:nvPr/>
        </p:nvCxnSpPr>
        <p:spPr>
          <a:xfrm flipV="1">
            <a:off x="5164667" y="3379600"/>
            <a:ext cx="0" cy="36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91BA06A-426F-8842-971C-BBFB2AE0780E}"/>
              </a:ext>
            </a:extLst>
          </p:cNvPr>
          <p:cNvCxnSpPr>
            <a:cxnSpLocks/>
          </p:cNvCxnSpPr>
          <p:nvPr/>
        </p:nvCxnSpPr>
        <p:spPr>
          <a:xfrm flipV="1">
            <a:off x="2980267" y="3379600"/>
            <a:ext cx="0" cy="36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4F83D25-C19E-7748-8C12-55B9580E3368}"/>
              </a:ext>
            </a:extLst>
          </p:cNvPr>
          <p:cNvCxnSpPr>
            <a:cxnSpLocks/>
          </p:cNvCxnSpPr>
          <p:nvPr/>
        </p:nvCxnSpPr>
        <p:spPr>
          <a:xfrm flipV="1">
            <a:off x="4131733" y="3379600"/>
            <a:ext cx="0" cy="360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72C6D1F-F2CF-1E40-B7B1-5171741E66CD}"/>
              </a:ext>
            </a:extLst>
          </p:cNvPr>
          <p:cNvCxnSpPr>
            <a:cxnSpLocks/>
          </p:cNvCxnSpPr>
          <p:nvPr/>
        </p:nvCxnSpPr>
        <p:spPr>
          <a:xfrm flipV="1">
            <a:off x="7264400" y="3403601"/>
            <a:ext cx="0" cy="360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4557CDA-768B-0840-91F9-2DA97509809A}"/>
              </a:ext>
            </a:extLst>
          </p:cNvPr>
          <p:cNvCxnSpPr>
            <a:cxnSpLocks/>
          </p:cNvCxnSpPr>
          <p:nvPr/>
        </p:nvCxnSpPr>
        <p:spPr>
          <a:xfrm flipV="1">
            <a:off x="8398933" y="3386668"/>
            <a:ext cx="0" cy="36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894C602-4932-854E-A23E-EBDD1E5AB28C}"/>
              </a:ext>
            </a:extLst>
          </p:cNvPr>
          <p:cNvCxnSpPr>
            <a:cxnSpLocks/>
          </p:cNvCxnSpPr>
          <p:nvPr/>
        </p:nvCxnSpPr>
        <p:spPr>
          <a:xfrm flipV="1">
            <a:off x="9465733" y="3403601"/>
            <a:ext cx="0" cy="36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7C03B3-7C98-F34A-A6F3-6A2DCACBDE73}"/>
              </a:ext>
            </a:extLst>
          </p:cNvPr>
          <p:cNvCxnSpPr>
            <a:cxnSpLocks/>
          </p:cNvCxnSpPr>
          <p:nvPr/>
        </p:nvCxnSpPr>
        <p:spPr>
          <a:xfrm flipV="1">
            <a:off x="10549467" y="3413467"/>
            <a:ext cx="0" cy="36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4913996-FC71-9942-97C3-CAB336EA6499}"/>
              </a:ext>
            </a:extLst>
          </p:cNvPr>
          <p:cNvSpPr txBox="1"/>
          <p:nvPr/>
        </p:nvSpPr>
        <p:spPr>
          <a:xfrm>
            <a:off x="1549399" y="3757867"/>
            <a:ext cx="728133" cy="400110"/>
          </a:xfrm>
          <a:prstGeom prst="rect">
            <a:avLst/>
          </a:prstGeom>
          <a:noFill/>
        </p:spPr>
        <p:txBody>
          <a:bodyPr wrap="square" rtlCol="0">
            <a:spAutoFit/>
          </a:bodyPr>
          <a:lstStyle/>
          <a:p>
            <a:r>
              <a:rPr lang="en-US" dirty="0">
                <a:solidFill>
                  <a:schemeClr val="bg2"/>
                </a:solidFill>
              </a:rPr>
              <a:t>.</a:t>
            </a:r>
            <a:r>
              <a:rPr lang="en-US" sz="2000" dirty="0">
                <a:solidFill>
                  <a:schemeClr val="bg2"/>
                </a:solidFill>
              </a:rPr>
              <a:t>001</a:t>
            </a:r>
            <a:endParaRPr lang="en-US" dirty="0">
              <a:solidFill>
                <a:schemeClr val="bg2"/>
              </a:solidFill>
            </a:endParaRPr>
          </a:p>
        </p:txBody>
      </p:sp>
      <p:sp>
        <p:nvSpPr>
          <p:cNvPr id="32" name="TextBox 31">
            <a:extLst>
              <a:ext uri="{FF2B5EF4-FFF2-40B4-BE49-F238E27FC236}">
                <a16:creationId xmlns:a16="http://schemas.microsoft.com/office/drawing/2014/main" id="{C8AE5930-F098-8B4B-90C3-D92EFB052C60}"/>
              </a:ext>
            </a:extLst>
          </p:cNvPr>
          <p:cNvSpPr txBox="1"/>
          <p:nvPr/>
        </p:nvSpPr>
        <p:spPr>
          <a:xfrm>
            <a:off x="2666999" y="3739600"/>
            <a:ext cx="728133" cy="400110"/>
          </a:xfrm>
          <a:prstGeom prst="rect">
            <a:avLst/>
          </a:prstGeom>
          <a:noFill/>
        </p:spPr>
        <p:txBody>
          <a:bodyPr wrap="square" rtlCol="0">
            <a:spAutoFit/>
          </a:bodyPr>
          <a:lstStyle/>
          <a:p>
            <a:r>
              <a:rPr lang="en-US" dirty="0">
                <a:solidFill>
                  <a:schemeClr val="bg2"/>
                </a:solidFill>
              </a:rPr>
              <a:t>.</a:t>
            </a:r>
            <a:r>
              <a:rPr lang="en-US" sz="2000" dirty="0">
                <a:solidFill>
                  <a:schemeClr val="bg2"/>
                </a:solidFill>
              </a:rPr>
              <a:t>002</a:t>
            </a:r>
            <a:endParaRPr lang="en-US" dirty="0">
              <a:solidFill>
                <a:schemeClr val="bg2"/>
              </a:solidFill>
            </a:endParaRPr>
          </a:p>
        </p:txBody>
      </p:sp>
      <p:sp>
        <p:nvSpPr>
          <p:cNvPr id="33" name="TextBox 32">
            <a:extLst>
              <a:ext uri="{FF2B5EF4-FFF2-40B4-BE49-F238E27FC236}">
                <a16:creationId xmlns:a16="http://schemas.microsoft.com/office/drawing/2014/main" id="{69487A21-8B5E-114A-8287-F814283EBA91}"/>
              </a:ext>
            </a:extLst>
          </p:cNvPr>
          <p:cNvSpPr txBox="1"/>
          <p:nvPr/>
        </p:nvSpPr>
        <p:spPr>
          <a:xfrm>
            <a:off x="8001000" y="3773467"/>
            <a:ext cx="728133" cy="400110"/>
          </a:xfrm>
          <a:prstGeom prst="rect">
            <a:avLst/>
          </a:prstGeom>
          <a:noFill/>
        </p:spPr>
        <p:txBody>
          <a:bodyPr wrap="square" rtlCol="0">
            <a:spAutoFit/>
          </a:bodyPr>
          <a:lstStyle/>
          <a:p>
            <a:r>
              <a:rPr lang="en-US" dirty="0">
                <a:solidFill>
                  <a:schemeClr val="bg2"/>
                </a:solidFill>
              </a:rPr>
              <a:t>.</a:t>
            </a:r>
            <a:r>
              <a:rPr lang="en-US" sz="2000" dirty="0">
                <a:solidFill>
                  <a:schemeClr val="bg2"/>
                </a:solidFill>
              </a:rPr>
              <a:t>007</a:t>
            </a:r>
            <a:endParaRPr lang="en-US" dirty="0">
              <a:solidFill>
                <a:schemeClr val="bg2"/>
              </a:solidFill>
            </a:endParaRPr>
          </a:p>
        </p:txBody>
      </p:sp>
      <p:sp>
        <p:nvSpPr>
          <p:cNvPr id="34" name="TextBox 33">
            <a:extLst>
              <a:ext uri="{FF2B5EF4-FFF2-40B4-BE49-F238E27FC236}">
                <a16:creationId xmlns:a16="http://schemas.microsoft.com/office/drawing/2014/main" id="{BE1899CD-BD21-5440-A597-347793D85547}"/>
              </a:ext>
            </a:extLst>
          </p:cNvPr>
          <p:cNvSpPr txBox="1"/>
          <p:nvPr/>
        </p:nvSpPr>
        <p:spPr>
          <a:xfrm>
            <a:off x="6900333" y="3757867"/>
            <a:ext cx="728133" cy="369332"/>
          </a:xfrm>
          <a:prstGeom prst="rect">
            <a:avLst/>
          </a:prstGeom>
          <a:noFill/>
        </p:spPr>
        <p:txBody>
          <a:bodyPr wrap="square" rtlCol="0">
            <a:spAutoFit/>
          </a:bodyPr>
          <a:lstStyle/>
          <a:p>
            <a:r>
              <a:rPr lang="en-US" dirty="0">
                <a:solidFill>
                  <a:schemeClr val="bg2"/>
                </a:solidFill>
              </a:rPr>
              <a:t>.006</a:t>
            </a:r>
          </a:p>
        </p:txBody>
      </p:sp>
      <p:sp>
        <p:nvSpPr>
          <p:cNvPr id="35" name="TextBox 34">
            <a:extLst>
              <a:ext uri="{FF2B5EF4-FFF2-40B4-BE49-F238E27FC236}">
                <a16:creationId xmlns:a16="http://schemas.microsoft.com/office/drawing/2014/main" id="{484C28BD-4603-EF4D-A660-3B72D322B4E4}"/>
              </a:ext>
            </a:extLst>
          </p:cNvPr>
          <p:cNvSpPr txBox="1"/>
          <p:nvPr/>
        </p:nvSpPr>
        <p:spPr>
          <a:xfrm>
            <a:off x="5850467" y="3757867"/>
            <a:ext cx="728133" cy="400110"/>
          </a:xfrm>
          <a:prstGeom prst="rect">
            <a:avLst/>
          </a:prstGeom>
          <a:noFill/>
        </p:spPr>
        <p:txBody>
          <a:bodyPr wrap="square" rtlCol="0">
            <a:spAutoFit/>
          </a:bodyPr>
          <a:lstStyle/>
          <a:p>
            <a:r>
              <a:rPr lang="en-US" dirty="0">
                <a:solidFill>
                  <a:schemeClr val="bg2"/>
                </a:solidFill>
              </a:rPr>
              <a:t>.</a:t>
            </a:r>
            <a:r>
              <a:rPr lang="en-US" sz="2000" dirty="0">
                <a:solidFill>
                  <a:schemeClr val="bg2"/>
                </a:solidFill>
              </a:rPr>
              <a:t>005</a:t>
            </a:r>
            <a:endParaRPr lang="en-US" dirty="0">
              <a:solidFill>
                <a:schemeClr val="bg2"/>
              </a:solidFill>
            </a:endParaRPr>
          </a:p>
        </p:txBody>
      </p:sp>
      <p:sp>
        <p:nvSpPr>
          <p:cNvPr id="36" name="TextBox 35">
            <a:extLst>
              <a:ext uri="{FF2B5EF4-FFF2-40B4-BE49-F238E27FC236}">
                <a16:creationId xmlns:a16="http://schemas.microsoft.com/office/drawing/2014/main" id="{484A298E-1116-534F-B373-B82CAC4291B4}"/>
              </a:ext>
            </a:extLst>
          </p:cNvPr>
          <p:cNvSpPr txBox="1"/>
          <p:nvPr/>
        </p:nvSpPr>
        <p:spPr>
          <a:xfrm>
            <a:off x="4855632" y="3763601"/>
            <a:ext cx="728133" cy="400110"/>
          </a:xfrm>
          <a:prstGeom prst="rect">
            <a:avLst/>
          </a:prstGeom>
          <a:noFill/>
        </p:spPr>
        <p:txBody>
          <a:bodyPr wrap="square" rtlCol="0">
            <a:spAutoFit/>
          </a:bodyPr>
          <a:lstStyle/>
          <a:p>
            <a:r>
              <a:rPr lang="en-US" dirty="0">
                <a:solidFill>
                  <a:schemeClr val="bg2"/>
                </a:solidFill>
              </a:rPr>
              <a:t>.</a:t>
            </a:r>
            <a:r>
              <a:rPr lang="en-US" sz="2000" dirty="0">
                <a:solidFill>
                  <a:schemeClr val="bg2"/>
                </a:solidFill>
              </a:rPr>
              <a:t>004</a:t>
            </a:r>
            <a:endParaRPr lang="en-US" dirty="0">
              <a:solidFill>
                <a:schemeClr val="bg2"/>
              </a:solidFill>
            </a:endParaRPr>
          </a:p>
        </p:txBody>
      </p:sp>
      <p:sp>
        <p:nvSpPr>
          <p:cNvPr id="37" name="TextBox 36">
            <a:extLst>
              <a:ext uri="{FF2B5EF4-FFF2-40B4-BE49-F238E27FC236}">
                <a16:creationId xmlns:a16="http://schemas.microsoft.com/office/drawing/2014/main" id="{AB9600B9-CA1B-A348-A414-A98C2B54FC63}"/>
              </a:ext>
            </a:extLst>
          </p:cNvPr>
          <p:cNvSpPr txBox="1"/>
          <p:nvPr/>
        </p:nvSpPr>
        <p:spPr>
          <a:xfrm>
            <a:off x="3818466" y="3739600"/>
            <a:ext cx="728133" cy="400110"/>
          </a:xfrm>
          <a:prstGeom prst="rect">
            <a:avLst/>
          </a:prstGeom>
          <a:noFill/>
        </p:spPr>
        <p:txBody>
          <a:bodyPr wrap="square" rtlCol="0">
            <a:spAutoFit/>
          </a:bodyPr>
          <a:lstStyle/>
          <a:p>
            <a:r>
              <a:rPr lang="en-US" dirty="0">
                <a:solidFill>
                  <a:schemeClr val="bg2"/>
                </a:solidFill>
              </a:rPr>
              <a:t>.</a:t>
            </a:r>
            <a:r>
              <a:rPr lang="en-US" sz="2000" dirty="0">
                <a:solidFill>
                  <a:schemeClr val="bg2"/>
                </a:solidFill>
              </a:rPr>
              <a:t>003</a:t>
            </a:r>
            <a:endParaRPr lang="en-US" dirty="0">
              <a:solidFill>
                <a:schemeClr val="bg2"/>
              </a:solidFill>
            </a:endParaRPr>
          </a:p>
        </p:txBody>
      </p:sp>
      <p:sp>
        <p:nvSpPr>
          <p:cNvPr id="38" name="TextBox 37">
            <a:extLst>
              <a:ext uri="{FF2B5EF4-FFF2-40B4-BE49-F238E27FC236}">
                <a16:creationId xmlns:a16="http://schemas.microsoft.com/office/drawing/2014/main" id="{28C9B38A-E3A1-2348-A229-8A515DCA8D11}"/>
              </a:ext>
            </a:extLst>
          </p:cNvPr>
          <p:cNvSpPr txBox="1"/>
          <p:nvPr/>
        </p:nvSpPr>
        <p:spPr>
          <a:xfrm>
            <a:off x="10130368" y="3757867"/>
            <a:ext cx="728133" cy="400110"/>
          </a:xfrm>
          <a:prstGeom prst="rect">
            <a:avLst/>
          </a:prstGeom>
          <a:noFill/>
        </p:spPr>
        <p:txBody>
          <a:bodyPr wrap="square" rtlCol="0">
            <a:spAutoFit/>
          </a:bodyPr>
          <a:lstStyle/>
          <a:p>
            <a:r>
              <a:rPr lang="en-US" dirty="0">
                <a:solidFill>
                  <a:schemeClr val="bg2"/>
                </a:solidFill>
              </a:rPr>
              <a:t>.</a:t>
            </a:r>
            <a:r>
              <a:rPr lang="en-US" sz="2000" dirty="0">
                <a:solidFill>
                  <a:schemeClr val="bg2"/>
                </a:solidFill>
              </a:rPr>
              <a:t>009</a:t>
            </a:r>
            <a:endParaRPr lang="en-US" dirty="0">
              <a:solidFill>
                <a:schemeClr val="bg2"/>
              </a:solidFill>
            </a:endParaRPr>
          </a:p>
        </p:txBody>
      </p:sp>
      <p:sp>
        <p:nvSpPr>
          <p:cNvPr id="39" name="TextBox 38">
            <a:extLst>
              <a:ext uri="{FF2B5EF4-FFF2-40B4-BE49-F238E27FC236}">
                <a16:creationId xmlns:a16="http://schemas.microsoft.com/office/drawing/2014/main" id="{4B6CBE31-B6B4-5E4D-B599-6064F7A66BF4}"/>
              </a:ext>
            </a:extLst>
          </p:cNvPr>
          <p:cNvSpPr txBox="1"/>
          <p:nvPr/>
        </p:nvSpPr>
        <p:spPr>
          <a:xfrm>
            <a:off x="9084733" y="3757867"/>
            <a:ext cx="728133" cy="369332"/>
          </a:xfrm>
          <a:prstGeom prst="rect">
            <a:avLst/>
          </a:prstGeom>
          <a:noFill/>
        </p:spPr>
        <p:txBody>
          <a:bodyPr wrap="square" rtlCol="0">
            <a:spAutoFit/>
          </a:bodyPr>
          <a:lstStyle/>
          <a:p>
            <a:r>
              <a:rPr lang="en-US" dirty="0">
                <a:solidFill>
                  <a:schemeClr val="bg2"/>
                </a:solidFill>
              </a:rPr>
              <a:t>.008</a:t>
            </a:r>
          </a:p>
        </p:txBody>
      </p:sp>
      <p:cxnSp>
        <p:nvCxnSpPr>
          <p:cNvPr id="45" name="Straight Connector 44">
            <a:extLst>
              <a:ext uri="{FF2B5EF4-FFF2-40B4-BE49-F238E27FC236}">
                <a16:creationId xmlns:a16="http://schemas.microsoft.com/office/drawing/2014/main" id="{CB4A1B8F-15BA-2F42-9F9C-6B6FF9B82A4A}"/>
              </a:ext>
            </a:extLst>
          </p:cNvPr>
          <p:cNvCxnSpPr>
            <a:cxnSpLocks/>
          </p:cNvCxnSpPr>
          <p:nvPr/>
        </p:nvCxnSpPr>
        <p:spPr>
          <a:xfrm>
            <a:off x="3302000" y="3081867"/>
            <a:ext cx="165946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68C379C-79E1-1D48-8EFA-A06B6F3DBD8E}"/>
              </a:ext>
            </a:extLst>
          </p:cNvPr>
          <p:cNvCxnSpPr>
            <a:cxnSpLocks/>
          </p:cNvCxnSpPr>
          <p:nvPr/>
        </p:nvCxnSpPr>
        <p:spPr>
          <a:xfrm>
            <a:off x="6070600" y="3081867"/>
            <a:ext cx="165946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F12BEC0-2066-9E47-AF4B-1D369B7D31EF}"/>
              </a:ext>
            </a:extLst>
          </p:cNvPr>
          <p:cNvCxnSpPr/>
          <p:nvPr/>
        </p:nvCxnSpPr>
        <p:spPr>
          <a:xfrm>
            <a:off x="3302000" y="2884935"/>
            <a:ext cx="0" cy="360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51B0DE3-9444-F442-8CC8-A47655CF3A08}"/>
              </a:ext>
            </a:extLst>
          </p:cNvPr>
          <p:cNvCxnSpPr/>
          <p:nvPr/>
        </p:nvCxnSpPr>
        <p:spPr>
          <a:xfrm>
            <a:off x="4961465" y="2935735"/>
            <a:ext cx="0" cy="360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62A3CBA-2A1A-E343-B521-553FA8A7B1FE}"/>
              </a:ext>
            </a:extLst>
          </p:cNvPr>
          <p:cNvCxnSpPr/>
          <p:nvPr/>
        </p:nvCxnSpPr>
        <p:spPr>
          <a:xfrm>
            <a:off x="7730065" y="2901867"/>
            <a:ext cx="0" cy="360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448FE5-BB30-6A4F-BC5B-7D03AADB826B}"/>
              </a:ext>
            </a:extLst>
          </p:cNvPr>
          <p:cNvCxnSpPr>
            <a:cxnSpLocks/>
          </p:cNvCxnSpPr>
          <p:nvPr/>
        </p:nvCxnSpPr>
        <p:spPr>
          <a:xfrm>
            <a:off x="6070600" y="2901867"/>
            <a:ext cx="0" cy="3600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9898EB9-30D2-FF40-92C2-7E180A45CD29}"/>
              </a:ext>
            </a:extLst>
          </p:cNvPr>
          <p:cNvSpPr txBox="1"/>
          <p:nvPr/>
        </p:nvSpPr>
        <p:spPr>
          <a:xfrm>
            <a:off x="3748616" y="2695603"/>
            <a:ext cx="994835" cy="461665"/>
          </a:xfrm>
          <a:prstGeom prst="rect">
            <a:avLst/>
          </a:prstGeom>
          <a:noFill/>
        </p:spPr>
        <p:txBody>
          <a:bodyPr wrap="square" rtlCol="0">
            <a:spAutoFit/>
          </a:bodyPr>
          <a:lstStyle/>
          <a:p>
            <a:r>
              <a:rPr lang="en-US" sz="2400" dirty="0">
                <a:solidFill>
                  <a:schemeClr val="bg2"/>
                </a:solidFill>
              </a:rPr>
              <a:t>1.7ms</a:t>
            </a:r>
            <a:endParaRPr lang="en-US" dirty="0">
              <a:solidFill>
                <a:schemeClr val="bg2"/>
              </a:solidFill>
            </a:endParaRPr>
          </a:p>
        </p:txBody>
      </p:sp>
      <p:sp>
        <p:nvSpPr>
          <p:cNvPr id="56" name="TextBox 55">
            <a:extLst>
              <a:ext uri="{FF2B5EF4-FFF2-40B4-BE49-F238E27FC236}">
                <a16:creationId xmlns:a16="http://schemas.microsoft.com/office/drawing/2014/main" id="{E8333C1C-F96A-694C-BEC4-8318B12C8BCA}"/>
              </a:ext>
            </a:extLst>
          </p:cNvPr>
          <p:cNvSpPr txBox="1"/>
          <p:nvPr/>
        </p:nvSpPr>
        <p:spPr>
          <a:xfrm>
            <a:off x="6402914" y="2695603"/>
            <a:ext cx="994835" cy="461665"/>
          </a:xfrm>
          <a:prstGeom prst="rect">
            <a:avLst/>
          </a:prstGeom>
          <a:noFill/>
        </p:spPr>
        <p:txBody>
          <a:bodyPr wrap="square" rtlCol="0">
            <a:spAutoFit/>
          </a:bodyPr>
          <a:lstStyle/>
          <a:p>
            <a:r>
              <a:rPr lang="en-US" sz="2400" dirty="0">
                <a:solidFill>
                  <a:schemeClr val="bg2"/>
                </a:solidFill>
              </a:rPr>
              <a:t>1.7ms</a:t>
            </a:r>
            <a:endParaRPr lang="en-US" dirty="0">
              <a:solidFill>
                <a:schemeClr val="bg2"/>
              </a:solidFill>
            </a:endParaRPr>
          </a:p>
        </p:txBody>
      </p:sp>
      <p:sp>
        <p:nvSpPr>
          <p:cNvPr id="3" name="TextBox 2">
            <a:extLst>
              <a:ext uri="{FF2B5EF4-FFF2-40B4-BE49-F238E27FC236}">
                <a16:creationId xmlns:a16="http://schemas.microsoft.com/office/drawing/2014/main" id="{0D5322D0-D301-434D-81AA-0B40A52D48F4}"/>
              </a:ext>
            </a:extLst>
          </p:cNvPr>
          <p:cNvSpPr txBox="1"/>
          <p:nvPr/>
        </p:nvSpPr>
        <p:spPr>
          <a:xfrm>
            <a:off x="3302000" y="2161690"/>
            <a:ext cx="2099733" cy="523220"/>
          </a:xfrm>
          <a:prstGeom prst="rect">
            <a:avLst/>
          </a:prstGeom>
          <a:noFill/>
        </p:spPr>
        <p:txBody>
          <a:bodyPr wrap="square" rtlCol="0">
            <a:spAutoFit/>
          </a:bodyPr>
          <a:lstStyle/>
          <a:p>
            <a:r>
              <a:rPr lang="en-US" sz="2800" u="sng" dirty="0">
                <a:solidFill>
                  <a:schemeClr val="bg1"/>
                </a:solidFill>
              </a:rPr>
              <a:t>Option 1:</a:t>
            </a:r>
          </a:p>
        </p:txBody>
      </p:sp>
      <p:sp>
        <p:nvSpPr>
          <p:cNvPr id="40" name="TextBox 39">
            <a:extLst>
              <a:ext uri="{FF2B5EF4-FFF2-40B4-BE49-F238E27FC236}">
                <a16:creationId xmlns:a16="http://schemas.microsoft.com/office/drawing/2014/main" id="{EF9BF7D8-BC10-4440-8595-2F7EE316F281}"/>
              </a:ext>
            </a:extLst>
          </p:cNvPr>
          <p:cNvSpPr txBox="1"/>
          <p:nvPr/>
        </p:nvSpPr>
        <p:spPr>
          <a:xfrm>
            <a:off x="6070600" y="2142576"/>
            <a:ext cx="2099733" cy="523220"/>
          </a:xfrm>
          <a:prstGeom prst="rect">
            <a:avLst/>
          </a:prstGeom>
          <a:noFill/>
        </p:spPr>
        <p:txBody>
          <a:bodyPr wrap="square" rtlCol="0">
            <a:spAutoFit/>
          </a:bodyPr>
          <a:lstStyle/>
          <a:p>
            <a:r>
              <a:rPr lang="en-US" sz="2800" u="sng" dirty="0">
                <a:solidFill>
                  <a:schemeClr val="bg1"/>
                </a:solidFill>
              </a:rPr>
              <a:t>Option 2:</a:t>
            </a:r>
          </a:p>
        </p:txBody>
      </p:sp>
      <p:sp>
        <p:nvSpPr>
          <p:cNvPr id="5" name="TextBox 4">
            <a:extLst>
              <a:ext uri="{FF2B5EF4-FFF2-40B4-BE49-F238E27FC236}">
                <a16:creationId xmlns:a16="http://schemas.microsoft.com/office/drawing/2014/main" id="{E8F16C2F-748D-EE4E-BB4C-D3C4C9E4BEC1}"/>
              </a:ext>
            </a:extLst>
          </p:cNvPr>
          <p:cNvSpPr txBox="1"/>
          <p:nvPr/>
        </p:nvSpPr>
        <p:spPr>
          <a:xfrm>
            <a:off x="936568" y="4889186"/>
            <a:ext cx="4228099" cy="523220"/>
          </a:xfrm>
          <a:prstGeom prst="rect">
            <a:avLst/>
          </a:prstGeom>
          <a:noFill/>
        </p:spPr>
        <p:txBody>
          <a:bodyPr wrap="square" rtlCol="0">
            <a:spAutoFit/>
          </a:bodyPr>
          <a:lstStyle/>
          <a:p>
            <a:r>
              <a:rPr lang="en-US" sz="2800" dirty="0">
                <a:solidFill>
                  <a:schemeClr val="bg1"/>
                </a:solidFill>
              </a:rPr>
              <a:t>Option 1= 0.001sec or 1ms</a:t>
            </a:r>
          </a:p>
        </p:txBody>
      </p:sp>
      <p:sp>
        <p:nvSpPr>
          <p:cNvPr id="41" name="TextBox 40">
            <a:extLst>
              <a:ext uri="{FF2B5EF4-FFF2-40B4-BE49-F238E27FC236}">
                <a16:creationId xmlns:a16="http://schemas.microsoft.com/office/drawing/2014/main" id="{2B368A9F-BE7C-1A4E-9DC4-B22A30BF7177}"/>
              </a:ext>
            </a:extLst>
          </p:cNvPr>
          <p:cNvSpPr txBox="1"/>
          <p:nvPr/>
        </p:nvSpPr>
        <p:spPr>
          <a:xfrm>
            <a:off x="6352617" y="4959276"/>
            <a:ext cx="4652267" cy="523220"/>
          </a:xfrm>
          <a:prstGeom prst="rect">
            <a:avLst/>
          </a:prstGeom>
          <a:noFill/>
        </p:spPr>
        <p:txBody>
          <a:bodyPr wrap="square" rtlCol="0">
            <a:spAutoFit/>
          </a:bodyPr>
          <a:lstStyle/>
          <a:p>
            <a:r>
              <a:rPr lang="en-US" sz="2800" dirty="0">
                <a:solidFill>
                  <a:schemeClr val="bg1"/>
                </a:solidFill>
              </a:rPr>
              <a:t>Option 2 = 0.002sec or 2ms</a:t>
            </a:r>
          </a:p>
        </p:txBody>
      </p:sp>
      <p:graphicFrame>
        <p:nvGraphicFramePr>
          <p:cNvPr id="42" name="Table 41">
            <a:extLst>
              <a:ext uri="{FF2B5EF4-FFF2-40B4-BE49-F238E27FC236}">
                <a16:creationId xmlns:a16="http://schemas.microsoft.com/office/drawing/2014/main" id="{CCF1FDCF-FB90-AB43-8812-072A78957D1D}"/>
              </a:ext>
            </a:extLst>
          </p:cNvPr>
          <p:cNvGraphicFramePr>
            <a:graphicFrameLocks noGrp="1"/>
          </p:cNvGraphicFramePr>
          <p:nvPr>
            <p:extLst>
              <p:ext uri="{D42A27DB-BD31-4B8C-83A1-F6EECF244321}">
                <p14:modId xmlns:p14="http://schemas.microsoft.com/office/powerpoint/2010/main" val="2908021845"/>
              </p:ext>
            </p:extLst>
          </p:nvPr>
        </p:nvGraphicFramePr>
        <p:xfrm>
          <a:off x="1372297" y="6343769"/>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p:spTree>
    <p:extLst>
      <p:ext uri="{BB962C8B-B14F-4D97-AF65-F5344CB8AC3E}">
        <p14:creationId xmlns:p14="http://schemas.microsoft.com/office/powerpoint/2010/main" val="1221321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27CB59-47F7-DC44-88BD-503574059F4E}"/>
              </a:ext>
            </a:extLst>
          </p:cNvPr>
          <p:cNvSpPr>
            <a:spLocks noGrp="1"/>
          </p:cNvSpPr>
          <p:nvPr>
            <p:ph type="sldNum" sz="quarter" idx="12"/>
          </p:nvPr>
        </p:nvSpPr>
        <p:spPr/>
        <p:txBody>
          <a:bodyPr/>
          <a:lstStyle/>
          <a:p>
            <a:fld id="{AA20D318-2F9B-4945-8E5C-870A2842AC2C}" type="slidenum">
              <a:rPr lang="en-US" sz="1600" smtClean="0">
                <a:solidFill>
                  <a:schemeClr val="bg1"/>
                </a:solidFill>
              </a:rPr>
              <a:t>51</a:t>
            </a:fld>
            <a:endParaRPr lang="en-US" dirty="0">
              <a:solidFill>
                <a:schemeClr val="bg1"/>
              </a:solidFill>
            </a:endParaRPr>
          </a:p>
        </p:txBody>
      </p:sp>
      <p:graphicFrame>
        <p:nvGraphicFramePr>
          <p:cNvPr id="5" name="Table 4">
            <a:extLst>
              <a:ext uri="{FF2B5EF4-FFF2-40B4-BE49-F238E27FC236}">
                <a16:creationId xmlns:a16="http://schemas.microsoft.com/office/drawing/2014/main" id="{8837F4CE-8C63-5741-AAD0-3A7B92AED21F}"/>
              </a:ext>
            </a:extLst>
          </p:cNvPr>
          <p:cNvGraphicFramePr>
            <a:graphicFrameLocks noGrp="1"/>
          </p:cNvGraphicFramePr>
          <p:nvPr>
            <p:extLst/>
          </p:nvPr>
        </p:nvGraphicFramePr>
        <p:xfrm>
          <a:off x="1372297" y="6343769"/>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p:graphicFrame>
        <p:nvGraphicFramePr>
          <p:cNvPr id="6" name="Chart 5">
            <a:extLst>
              <a:ext uri="{FF2B5EF4-FFF2-40B4-BE49-F238E27FC236}">
                <a16:creationId xmlns:a16="http://schemas.microsoft.com/office/drawing/2014/main" id="{32BA723D-546E-A840-8F4D-8CFCC1ED6B48}"/>
              </a:ext>
            </a:extLst>
          </p:cNvPr>
          <p:cNvGraphicFramePr>
            <a:graphicFrameLocks noGrp="1"/>
          </p:cNvGraphicFramePr>
          <p:nvPr>
            <p:extLst>
              <p:ext uri="{D42A27DB-BD31-4B8C-83A1-F6EECF244321}">
                <p14:modId xmlns:p14="http://schemas.microsoft.com/office/powerpoint/2010/main" val="2332625684"/>
              </p:ext>
            </p:extLst>
          </p:nvPr>
        </p:nvGraphicFramePr>
        <p:xfrm>
          <a:off x="1372296" y="363255"/>
          <a:ext cx="9447405" cy="5993095"/>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C7AEBB5A-C6D4-DB44-9B96-20D6B3655366}"/>
              </a:ext>
            </a:extLst>
          </p:cNvPr>
          <p:cNvPicPr>
            <a:picLocks noChangeAspect="1"/>
          </p:cNvPicPr>
          <p:nvPr/>
        </p:nvPicPr>
        <p:blipFill rotWithShape="1">
          <a:blip r:embed="rId4"/>
          <a:srcRect l="48953" t="7886" r="35109" b="66349"/>
          <a:stretch/>
        </p:blipFill>
        <p:spPr>
          <a:xfrm rot="5400000">
            <a:off x="-68447" y="5417259"/>
            <a:ext cx="1509187" cy="1372295"/>
          </a:xfrm>
          <a:prstGeom prst="rect">
            <a:avLst/>
          </a:prstGeom>
        </p:spPr>
      </p:pic>
    </p:spTree>
    <p:extLst>
      <p:ext uri="{BB962C8B-B14F-4D97-AF65-F5344CB8AC3E}">
        <p14:creationId xmlns:p14="http://schemas.microsoft.com/office/powerpoint/2010/main" val="15231178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27CB59-47F7-DC44-88BD-503574059F4E}"/>
              </a:ext>
            </a:extLst>
          </p:cNvPr>
          <p:cNvSpPr>
            <a:spLocks noGrp="1"/>
          </p:cNvSpPr>
          <p:nvPr>
            <p:ph type="sldNum" sz="quarter" idx="12"/>
          </p:nvPr>
        </p:nvSpPr>
        <p:spPr/>
        <p:txBody>
          <a:bodyPr/>
          <a:lstStyle/>
          <a:p>
            <a:fld id="{AA20D318-2F9B-4945-8E5C-870A2842AC2C}" type="slidenum">
              <a:rPr lang="en-US" sz="1600" smtClean="0">
                <a:solidFill>
                  <a:schemeClr val="bg1"/>
                </a:solidFill>
              </a:rPr>
              <a:t>52</a:t>
            </a:fld>
            <a:endParaRPr lang="en-US" dirty="0">
              <a:solidFill>
                <a:schemeClr val="bg1"/>
              </a:solidFill>
            </a:endParaRPr>
          </a:p>
        </p:txBody>
      </p:sp>
      <p:graphicFrame>
        <p:nvGraphicFramePr>
          <p:cNvPr id="4" name="Chart 3">
            <a:extLst>
              <a:ext uri="{FF2B5EF4-FFF2-40B4-BE49-F238E27FC236}">
                <a16:creationId xmlns:a16="http://schemas.microsoft.com/office/drawing/2014/main" id="{E40D941D-EA41-2B43-92EC-43684759924F}"/>
              </a:ext>
            </a:extLst>
          </p:cNvPr>
          <p:cNvGraphicFramePr>
            <a:graphicFrameLocks noGrp="1"/>
          </p:cNvGraphicFramePr>
          <p:nvPr>
            <p:extLst>
              <p:ext uri="{D42A27DB-BD31-4B8C-83A1-F6EECF244321}">
                <p14:modId xmlns:p14="http://schemas.microsoft.com/office/powerpoint/2010/main" val="177230065"/>
              </p:ext>
            </p:extLst>
          </p:nvPr>
        </p:nvGraphicFramePr>
        <p:xfrm>
          <a:off x="1372297" y="438411"/>
          <a:ext cx="9447405" cy="58984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a:extLst>
              <a:ext uri="{FF2B5EF4-FFF2-40B4-BE49-F238E27FC236}">
                <a16:creationId xmlns:a16="http://schemas.microsoft.com/office/drawing/2014/main" id="{F0AEA08D-53BD-D94B-96E2-2B9A819CD2DB}"/>
              </a:ext>
            </a:extLst>
          </p:cNvPr>
          <p:cNvGraphicFramePr>
            <a:graphicFrameLocks noGrp="1"/>
          </p:cNvGraphicFramePr>
          <p:nvPr>
            <p:extLst/>
          </p:nvPr>
        </p:nvGraphicFramePr>
        <p:xfrm>
          <a:off x="1372297" y="6343769"/>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p:pic>
        <p:nvPicPr>
          <p:cNvPr id="6" name="Picture 5">
            <a:extLst>
              <a:ext uri="{FF2B5EF4-FFF2-40B4-BE49-F238E27FC236}">
                <a16:creationId xmlns:a16="http://schemas.microsoft.com/office/drawing/2014/main" id="{6829C9CB-E473-BA4A-BED8-1EAEEDF59CD7}"/>
              </a:ext>
            </a:extLst>
          </p:cNvPr>
          <p:cNvPicPr>
            <a:picLocks noChangeAspect="1"/>
          </p:cNvPicPr>
          <p:nvPr/>
        </p:nvPicPr>
        <p:blipFill rotWithShape="1">
          <a:blip r:embed="rId4"/>
          <a:srcRect l="42117" t="52201" r="34203" b="3483"/>
          <a:stretch/>
        </p:blipFill>
        <p:spPr>
          <a:xfrm rot="5400000">
            <a:off x="42758" y="4670131"/>
            <a:ext cx="1624014" cy="1709531"/>
          </a:xfrm>
          <a:prstGeom prst="rect">
            <a:avLst/>
          </a:prstGeom>
        </p:spPr>
      </p:pic>
    </p:spTree>
    <p:extLst>
      <p:ext uri="{BB962C8B-B14F-4D97-AF65-F5344CB8AC3E}">
        <p14:creationId xmlns:p14="http://schemas.microsoft.com/office/powerpoint/2010/main" val="653666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023CC-E0E7-A547-8F53-9E33175D13BA}"/>
              </a:ext>
            </a:extLst>
          </p:cNvPr>
          <p:cNvSpPr>
            <a:spLocks noGrp="1"/>
          </p:cNvSpPr>
          <p:nvPr>
            <p:ph type="title"/>
          </p:nvPr>
        </p:nvSpPr>
        <p:spPr>
          <a:xfrm>
            <a:off x="838200" y="150813"/>
            <a:ext cx="10515600" cy="1325563"/>
          </a:xfrm>
        </p:spPr>
        <p:txBody>
          <a:bodyPr/>
          <a:lstStyle/>
          <a:p>
            <a:r>
              <a:rPr lang="en-US" dirty="0">
                <a:solidFill>
                  <a:schemeClr val="bg1"/>
                </a:solidFill>
              </a:rPr>
              <a:t>Conclusion:</a:t>
            </a:r>
          </a:p>
        </p:txBody>
      </p:sp>
      <p:sp>
        <p:nvSpPr>
          <p:cNvPr id="3" name="Content Placeholder 2">
            <a:extLst>
              <a:ext uri="{FF2B5EF4-FFF2-40B4-BE49-F238E27FC236}">
                <a16:creationId xmlns:a16="http://schemas.microsoft.com/office/drawing/2014/main" id="{B056C119-C4ED-604E-B450-45882B7FA554}"/>
              </a:ext>
            </a:extLst>
          </p:cNvPr>
          <p:cNvSpPr>
            <a:spLocks noGrp="1"/>
          </p:cNvSpPr>
          <p:nvPr>
            <p:ph idx="1"/>
          </p:nvPr>
        </p:nvSpPr>
        <p:spPr>
          <a:xfrm>
            <a:off x="838200" y="1339850"/>
            <a:ext cx="10515600" cy="1203325"/>
          </a:xfrm>
        </p:spPr>
        <p:txBody>
          <a:bodyPr>
            <a:normAutofit lnSpcReduction="10000"/>
          </a:bodyPr>
          <a:lstStyle/>
          <a:p>
            <a:pPr marL="0" indent="0">
              <a:buNone/>
            </a:pPr>
            <a:r>
              <a:rPr lang="en-NZ" dirty="0">
                <a:solidFill>
                  <a:schemeClr val="bg1"/>
                </a:solidFill>
              </a:rPr>
              <a:t>“A highly elastic Super Ball collides with a rigid surface. How can one determine the collision time? Propose various techniques and compare the experimental results.” </a:t>
            </a:r>
          </a:p>
          <a:p>
            <a:endParaRPr lang="en-US" dirty="0"/>
          </a:p>
        </p:txBody>
      </p:sp>
      <p:sp>
        <p:nvSpPr>
          <p:cNvPr id="4" name="Slide Number Placeholder 3">
            <a:extLst>
              <a:ext uri="{FF2B5EF4-FFF2-40B4-BE49-F238E27FC236}">
                <a16:creationId xmlns:a16="http://schemas.microsoft.com/office/drawing/2014/main" id="{D63975CA-7579-504B-BE53-DD7795FC885A}"/>
              </a:ext>
            </a:extLst>
          </p:cNvPr>
          <p:cNvSpPr>
            <a:spLocks noGrp="1"/>
          </p:cNvSpPr>
          <p:nvPr>
            <p:ph type="sldNum" sz="quarter" idx="12"/>
          </p:nvPr>
        </p:nvSpPr>
        <p:spPr/>
        <p:txBody>
          <a:bodyPr/>
          <a:lstStyle/>
          <a:p>
            <a:fld id="{AA20D318-2F9B-4945-8E5C-870A2842AC2C}" type="slidenum">
              <a:rPr lang="en-US" sz="1600" smtClean="0">
                <a:solidFill>
                  <a:schemeClr val="bg1"/>
                </a:solidFill>
              </a:rPr>
              <a:t>53</a:t>
            </a:fld>
            <a:endParaRPr lang="en-US" dirty="0">
              <a:solidFill>
                <a:schemeClr val="bg1"/>
              </a:solidFill>
            </a:endParaRPr>
          </a:p>
        </p:txBody>
      </p:sp>
      <p:sp>
        <p:nvSpPr>
          <p:cNvPr id="5" name="TextBox 4">
            <a:extLst>
              <a:ext uri="{FF2B5EF4-FFF2-40B4-BE49-F238E27FC236}">
                <a16:creationId xmlns:a16="http://schemas.microsoft.com/office/drawing/2014/main" id="{915E2675-FF72-1541-9B57-CC2C970FCC07}"/>
              </a:ext>
            </a:extLst>
          </p:cNvPr>
          <p:cNvSpPr txBox="1"/>
          <p:nvPr/>
        </p:nvSpPr>
        <p:spPr>
          <a:xfrm>
            <a:off x="485774" y="2922588"/>
            <a:ext cx="2643188"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2"/>
                </a:solidFill>
              </a:rPr>
              <a:t>High speed video</a:t>
            </a:r>
          </a:p>
          <a:p>
            <a:pPr marL="285750" indent="-285750">
              <a:buFont typeface="Arial" panose="020B0604020202020204" pitchFamily="34" charset="0"/>
              <a:buChar char="•"/>
            </a:pPr>
            <a:r>
              <a:rPr lang="en-US" sz="2400" dirty="0">
                <a:solidFill>
                  <a:schemeClr val="bg2"/>
                </a:solidFill>
              </a:rPr>
              <a:t>Piezo disk – Voltage over time</a:t>
            </a:r>
          </a:p>
          <a:p>
            <a:pPr marL="285750" indent="-285750">
              <a:buFont typeface="Arial" panose="020B0604020202020204" pitchFamily="34" charset="0"/>
              <a:buChar char="•"/>
            </a:pPr>
            <a:r>
              <a:rPr lang="en-US" sz="2400" dirty="0">
                <a:solidFill>
                  <a:schemeClr val="bg2"/>
                </a:solidFill>
              </a:rPr>
              <a:t>Sound</a:t>
            </a:r>
          </a:p>
          <a:p>
            <a:pPr marL="285750" indent="-285750">
              <a:buFont typeface="Arial" panose="020B0604020202020204" pitchFamily="34" charset="0"/>
              <a:buChar char="•"/>
            </a:pPr>
            <a:r>
              <a:rPr lang="en-US" sz="2400" dirty="0">
                <a:solidFill>
                  <a:schemeClr val="bg2"/>
                </a:solidFill>
              </a:rPr>
              <a:t>Motion sensor</a:t>
            </a:r>
          </a:p>
        </p:txBody>
      </p:sp>
      <p:sp>
        <p:nvSpPr>
          <p:cNvPr id="6" name="Oval 5">
            <a:extLst>
              <a:ext uri="{FF2B5EF4-FFF2-40B4-BE49-F238E27FC236}">
                <a16:creationId xmlns:a16="http://schemas.microsoft.com/office/drawing/2014/main" id="{B29D0264-1F15-F64A-82A4-C68BD80FCB65}"/>
              </a:ext>
            </a:extLst>
          </p:cNvPr>
          <p:cNvSpPr/>
          <p:nvPr/>
        </p:nvSpPr>
        <p:spPr>
          <a:xfrm>
            <a:off x="4667249" y="2892627"/>
            <a:ext cx="1219200" cy="11514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Down Arrow 6">
            <a:extLst>
              <a:ext uri="{FF2B5EF4-FFF2-40B4-BE49-F238E27FC236}">
                <a16:creationId xmlns:a16="http://schemas.microsoft.com/office/drawing/2014/main" id="{FA473221-EFEF-454F-8865-FF515E352A68}"/>
              </a:ext>
            </a:extLst>
          </p:cNvPr>
          <p:cNvSpPr/>
          <p:nvPr/>
        </p:nvSpPr>
        <p:spPr>
          <a:xfrm>
            <a:off x="5963874" y="3002369"/>
            <a:ext cx="264251" cy="910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6F71445-0916-D341-98A2-33C21150FE5E}"/>
              </a:ext>
            </a:extLst>
          </p:cNvPr>
          <p:cNvSpPr txBox="1"/>
          <p:nvPr/>
        </p:nvSpPr>
        <p:spPr>
          <a:xfrm>
            <a:off x="5849936" y="3910895"/>
            <a:ext cx="1574800" cy="461665"/>
          </a:xfrm>
          <a:prstGeom prst="rect">
            <a:avLst/>
          </a:prstGeom>
          <a:noFill/>
        </p:spPr>
        <p:txBody>
          <a:bodyPr wrap="square" rtlCol="0">
            <a:spAutoFit/>
          </a:bodyPr>
          <a:lstStyle/>
          <a:p>
            <a:r>
              <a:rPr lang="en-US" sz="2400" dirty="0">
                <a:solidFill>
                  <a:schemeClr val="bg2"/>
                </a:solidFill>
              </a:rPr>
              <a:t>Fw</a:t>
            </a:r>
          </a:p>
        </p:txBody>
      </p:sp>
      <p:cxnSp>
        <p:nvCxnSpPr>
          <p:cNvPr id="9" name="Straight Connector 8">
            <a:extLst>
              <a:ext uri="{FF2B5EF4-FFF2-40B4-BE49-F238E27FC236}">
                <a16:creationId xmlns:a16="http://schemas.microsoft.com/office/drawing/2014/main" id="{A3B17D6D-3FF8-514D-B50C-AB8612901571}"/>
              </a:ext>
            </a:extLst>
          </p:cNvPr>
          <p:cNvCxnSpPr>
            <a:cxnSpLocks/>
          </p:cNvCxnSpPr>
          <p:nvPr/>
        </p:nvCxnSpPr>
        <p:spPr>
          <a:xfrm>
            <a:off x="3867992" y="5545014"/>
            <a:ext cx="323681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202E5FD-9B22-794B-8779-B94F73BF5972}"/>
              </a:ext>
            </a:extLst>
          </p:cNvPr>
          <p:cNvPicPr>
            <a:picLocks noChangeAspect="1"/>
          </p:cNvPicPr>
          <p:nvPr/>
        </p:nvPicPr>
        <p:blipFill>
          <a:blip r:embed="rId3"/>
          <a:stretch>
            <a:fillRect/>
          </a:stretch>
        </p:blipFill>
        <p:spPr>
          <a:xfrm>
            <a:off x="7634287" y="2632986"/>
            <a:ext cx="4557713" cy="2848571"/>
          </a:xfrm>
          <a:prstGeom prst="rect">
            <a:avLst/>
          </a:prstGeom>
        </p:spPr>
      </p:pic>
    </p:spTree>
    <p:extLst>
      <p:ext uri="{BB962C8B-B14F-4D97-AF65-F5344CB8AC3E}">
        <p14:creationId xmlns:p14="http://schemas.microsoft.com/office/powerpoint/2010/main" val="131302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12F4-7070-E745-8ED2-6EA161CFD500}"/>
              </a:ext>
            </a:extLst>
          </p:cNvPr>
          <p:cNvSpPr>
            <a:spLocks noGrp="1"/>
          </p:cNvSpPr>
          <p:nvPr>
            <p:ph type="title"/>
          </p:nvPr>
        </p:nvSpPr>
        <p:spPr/>
        <p:txBody>
          <a:bodyPr/>
          <a:lstStyle/>
          <a:p>
            <a:r>
              <a:rPr lang="en-US" dirty="0">
                <a:solidFill>
                  <a:schemeClr val="bg1"/>
                </a:solidFill>
              </a:rPr>
              <a:t>Acknowledgments: </a:t>
            </a:r>
          </a:p>
        </p:txBody>
      </p:sp>
      <p:graphicFrame>
        <p:nvGraphicFramePr>
          <p:cNvPr id="5" name="Content Placeholder 4">
            <a:extLst>
              <a:ext uri="{FF2B5EF4-FFF2-40B4-BE49-F238E27FC236}">
                <a16:creationId xmlns:a16="http://schemas.microsoft.com/office/drawing/2014/main" id="{ACDEB759-3D5A-E341-9B5C-A5CADD691CC2}"/>
              </a:ext>
            </a:extLst>
          </p:cNvPr>
          <p:cNvGraphicFramePr>
            <a:graphicFrameLocks noGrp="1"/>
          </p:cNvGraphicFramePr>
          <p:nvPr>
            <p:ph idx="1"/>
            <p:extLst>
              <p:ext uri="{D42A27DB-BD31-4B8C-83A1-F6EECF244321}">
                <p14:modId xmlns:p14="http://schemas.microsoft.com/office/powerpoint/2010/main" val="3421522721"/>
              </p:ext>
            </p:extLst>
          </p:nvPr>
        </p:nvGraphicFramePr>
        <p:xfrm>
          <a:off x="1372297" y="6350635"/>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1678368660"/>
                    </a:ext>
                  </a:extLst>
                </a:gridCol>
                <a:gridCol w="2014940">
                  <a:extLst>
                    <a:ext uri="{9D8B030D-6E8A-4147-A177-3AD203B41FA5}">
                      <a16:colId xmlns:a16="http://schemas.microsoft.com/office/drawing/2014/main" val="3586661996"/>
                    </a:ext>
                  </a:extLst>
                </a:gridCol>
                <a:gridCol w="1990774">
                  <a:extLst>
                    <a:ext uri="{9D8B030D-6E8A-4147-A177-3AD203B41FA5}">
                      <a16:colId xmlns:a16="http://schemas.microsoft.com/office/drawing/2014/main" val="1358753018"/>
                    </a:ext>
                  </a:extLst>
                </a:gridCol>
                <a:gridCol w="2002857">
                  <a:extLst>
                    <a:ext uri="{9D8B030D-6E8A-4147-A177-3AD203B41FA5}">
                      <a16:colId xmlns:a16="http://schemas.microsoft.com/office/drawing/2014/main" val="292671808"/>
                    </a:ext>
                  </a:extLst>
                </a:gridCol>
                <a:gridCol w="2002857">
                  <a:extLst>
                    <a:ext uri="{9D8B030D-6E8A-4147-A177-3AD203B41FA5}">
                      <a16:colId xmlns:a16="http://schemas.microsoft.com/office/drawing/2014/main" val="175150463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75000"/>
                      </a:schemeClr>
                    </a:solidFill>
                  </a:tcPr>
                </a:tc>
                <a:extLst>
                  <a:ext uri="{0D108BD9-81ED-4DB2-BD59-A6C34878D82A}">
                    <a16:rowId xmlns:a16="http://schemas.microsoft.com/office/drawing/2014/main" val="2935148556"/>
                  </a:ext>
                </a:extLst>
              </a:tr>
            </a:tbl>
          </a:graphicData>
        </a:graphic>
      </p:graphicFrame>
      <p:sp>
        <p:nvSpPr>
          <p:cNvPr id="4" name="Slide Number Placeholder 3">
            <a:extLst>
              <a:ext uri="{FF2B5EF4-FFF2-40B4-BE49-F238E27FC236}">
                <a16:creationId xmlns:a16="http://schemas.microsoft.com/office/drawing/2014/main" id="{7F066C93-9CB7-DF48-B1D3-E5AE034D4896}"/>
              </a:ext>
            </a:extLst>
          </p:cNvPr>
          <p:cNvSpPr>
            <a:spLocks noGrp="1"/>
          </p:cNvSpPr>
          <p:nvPr>
            <p:ph type="sldNum" sz="quarter" idx="12"/>
          </p:nvPr>
        </p:nvSpPr>
        <p:spPr/>
        <p:txBody>
          <a:bodyPr/>
          <a:lstStyle/>
          <a:p>
            <a:fld id="{AA20D318-2F9B-4945-8E5C-870A2842AC2C}" type="slidenum">
              <a:rPr lang="en-US" sz="1600" smtClean="0">
                <a:solidFill>
                  <a:schemeClr val="bg1"/>
                </a:solidFill>
              </a:rPr>
              <a:t>54</a:t>
            </a:fld>
            <a:endParaRPr lang="en-US" dirty="0">
              <a:solidFill>
                <a:schemeClr val="bg1"/>
              </a:solidFill>
            </a:endParaRPr>
          </a:p>
        </p:txBody>
      </p:sp>
      <p:sp>
        <p:nvSpPr>
          <p:cNvPr id="3" name="TextBox 2">
            <a:extLst>
              <a:ext uri="{FF2B5EF4-FFF2-40B4-BE49-F238E27FC236}">
                <a16:creationId xmlns:a16="http://schemas.microsoft.com/office/drawing/2014/main" id="{2F8707C5-B718-6548-8670-C3C01A29AF5B}"/>
              </a:ext>
            </a:extLst>
          </p:cNvPr>
          <p:cNvSpPr txBox="1"/>
          <p:nvPr/>
        </p:nvSpPr>
        <p:spPr>
          <a:xfrm>
            <a:off x="1233714" y="1828800"/>
            <a:ext cx="5834743"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Murray Chisholm</a:t>
            </a:r>
          </a:p>
          <a:p>
            <a:pPr marL="285750" indent="-285750">
              <a:buFont typeface="Arial" panose="020B0604020202020204" pitchFamily="34" charset="0"/>
              <a:buChar char="•"/>
            </a:pPr>
            <a:r>
              <a:rPr lang="en-US" sz="2400" dirty="0">
                <a:solidFill>
                  <a:schemeClr val="bg1"/>
                </a:solidFill>
              </a:rPr>
              <a:t>Family</a:t>
            </a:r>
          </a:p>
          <a:p>
            <a:pPr marL="285750" indent="-285750">
              <a:buFont typeface="Arial" panose="020B0604020202020204" pitchFamily="34" charset="0"/>
              <a:buChar char="•"/>
            </a:pPr>
            <a:r>
              <a:rPr lang="en-US" sz="2400" dirty="0">
                <a:solidFill>
                  <a:schemeClr val="bg1"/>
                </a:solidFill>
              </a:rPr>
              <a:t>Ryan ‘Hell Fire’ Bright &amp; other minions </a:t>
            </a:r>
          </a:p>
          <a:p>
            <a:pPr marL="285750" indent="-285750">
              <a:buFont typeface="Arial" panose="020B0604020202020204" pitchFamily="34" charset="0"/>
              <a:buChar char="•"/>
            </a:pPr>
            <a:r>
              <a:rPr lang="en-US" sz="2400" dirty="0">
                <a:solidFill>
                  <a:schemeClr val="bg2"/>
                </a:solidFill>
              </a:rPr>
              <a:t>The NZ IYNT Team </a:t>
            </a:r>
          </a:p>
        </p:txBody>
      </p:sp>
    </p:spTree>
    <p:extLst>
      <p:ext uri="{BB962C8B-B14F-4D97-AF65-F5344CB8AC3E}">
        <p14:creationId xmlns:p14="http://schemas.microsoft.com/office/powerpoint/2010/main" val="14660139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DBD6-324F-CE45-A59C-F628DAB8C0A9}"/>
              </a:ext>
            </a:extLst>
          </p:cNvPr>
          <p:cNvSpPr>
            <a:spLocks noGrp="1"/>
          </p:cNvSpPr>
          <p:nvPr>
            <p:ph type="title"/>
          </p:nvPr>
        </p:nvSpPr>
        <p:spPr>
          <a:xfrm>
            <a:off x="838200" y="0"/>
            <a:ext cx="10515600" cy="1325563"/>
          </a:xfrm>
        </p:spPr>
        <p:txBody>
          <a:bodyPr/>
          <a:lstStyle/>
          <a:p>
            <a:r>
              <a:rPr lang="en-US" dirty="0">
                <a:solidFill>
                  <a:schemeClr val="bg1"/>
                </a:solidFill>
              </a:rPr>
              <a:t>References:</a:t>
            </a:r>
          </a:p>
        </p:txBody>
      </p:sp>
      <p:sp>
        <p:nvSpPr>
          <p:cNvPr id="3" name="Content Placeholder 2">
            <a:extLst>
              <a:ext uri="{FF2B5EF4-FFF2-40B4-BE49-F238E27FC236}">
                <a16:creationId xmlns:a16="http://schemas.microsoft.com/office/drawing/2014/main" id="{025DFF3C-EAA0-2849-8603-784AD5933EC5}"/>
              </a:ext>
            </a:extLst>
          </p:cNvPr>
          <p:cNvSpPr>
            <a:spLocks noGrp="1"/>
          </p:cNvSpPr>
          <p:nvPr>
            <p:ph idx="1"/>
          </p:nvPr>
        </p:nvSpPr>
        <p:spPr>
          <a:xfrm>
            <a:off x="642939" y="857250"/>
            <a:ext cx="10710862" cy="5351189"/>
          </a:xfrm>
        </p:spPr>
        <p:txBody>
          <a:bodyPr>
            <a:normAutofit/>
          </a:bodyPr>
          <a:lstStyle/>
          <a:p>
            <a:pPr marL="0" indent="0">
              <a:buNone/>
            </a:pPr>
            <a:r>
              <a:rPr lang="en-US" sz="1800" u="sng" dirty="0">
                <a:solidFill>
                  <a:schemeClr val="bg1"/>
                </a:solidFill>
              </a:rPr>
              <a:t>https://www.khanacademy.org/science/physics/work-and-energy/hookes-law/a/what-is-hookes-law</a:t>
            </a:r>
          </a:p>
          <a:p>
            <a:pPr marL="0" indent="0">
              <a:buNone/>
            </a:pPr>
            <a:r>
              <a:rPr lang="en-US" sz="1800" u="sng" dirty="0">
                <a:solidFill>
                  <a:schemeClr val="bg1"/>
                </a:solidFill>
              </a:rPr>
              <a:t>https://</a:t>
            </a:r>
            <a:r>
              <a:rPr lang="en-US" sz="1800" u="sng" dirty="0" err="1">
                <a:solidFill>
                  <a:schemeClr val="bg1"/>
                </a:solidFill>
              </a:rPr>
              <a:t>www.google.com</a:t>
            </a:r>
            <a:r>
              <a:rPr lang="en-US" sz="1800" u="sng" dirty="0">
                <a:solidFill>
                  <a:schemeClr val="bg1"/>
                </a:solidFill>
              </a:rPr>
              <a:t>/</a:t>
            </a:r>
            <a:r>
              <a:rPr lang="en-US" sz="1800" u="sng" dirty="0" err="1">
                <a:solidFill>
                  <a:schemeClr val="bg1"/>
                </a:solidFill>
              </a:rPr>
              <a:t>url?q</a:t>
            </a:r>
            <a:r>
              <a:rPr lang="en-US" sz="1800" u="sng" dirty="0">
                <a:solidFill>
                  <a:schemeClr val="bg1"/>
                </a:solidFill>
              </a:rPr>
              <a:t>=https://</a:t>
            </a:r>
            <a:r>
              <a:rPr lang="en-US" sz="1800" u="sng" dirty="0" err="1">
                <a:solidFill>
                  <a:schemeClr val="bg1"/>
                </a:solidFill>
              </a:rPr>
              <a:t>www.khanacademy.org</a:t>
            </a:r>
            <a:r>
              <a:rPr lang="en-US" sz="1800" u="sng" dirty="0">
                <a:solidFill>
                  <a:schemeClr val="bg1"/>
                </a:solidFill>
              </a:rPr>
              <a:t>/science/physics/linear-momentum/elastic-and-inelastic-collisions/a/</a:t>
            </a:r>
            <a:r>
              <a:rPr lang="en-US" sz="1800" u="sng" dirty="0" err="1">
                <a:solidFill>
                  <a:schemeClr val="bg1"/>
                </a:solidFill>
              </a:rPr>
              <a:t>what-are-elastic-and-inelastic-collisions&amp;source</a:t>
            </a:r>
            <a:r>
              <a:rPr lang="en-US" sz="1800" u="sng" dirty="0">
                <a:solidFill>
                  <a:schemeClr val="bg1"/>
                </a:solidFill>
              </a:rPr>
              <a:t>=</a:t>
            </a:r>
            <a:r>
              <a:rPr lang="en-US" sz="1800" u="sng" dirty="0" err="1">
                <a:solidFill>
                  <a:schemeClr val="bg1"/>
                </a:solidFill>
              </a:rPr>
              <a:t>gmail&amp;ust</a:t>
            </a:r>
            <a:r>
              <a:rPr lang="en-US" sz="1800" u="sng" dirty="0">
                <a:solidFill>
                  <a:schemeClr val="bg1"/>
                </a:solidFill>
              </a:rPr>
              <a:t>=1530332829232000&amp;usg=AFQjCNHGWgs526nu4jBELjt6HMoXmwukwg</a:t>
            </a:r>
          </a:p>
          <a:p>
            <a:pPr marL="0" indent="0">
              <a:buNone/>
            </a:pPr>
            <a:r>
              <a:rPr lang="en-US" sz="1800" u="sng" dirty="0">
                <a:solidFill>
                  <a:schemeClr val="bg1"/>
                </a:solidFill>
              </a:rPr>
              <a:t>https://www.khanacademy.org/science/physics/work-and-energy/hookes-law/a/what-is-hookes-law</a:t>
            </a:r>
          </a:p>
          <a:p>
            <a:pPr marL="0" indent="0">
              <a:buNone/>
            </a:pPr>
            <a:r>
              <a:rPr lang="en-US" sz="1800" u="sng" dirty="0">
                <a:solidFill>
                  <a:schemeClr val="bg1"/>
                </a:solidFill>
              </a:rPr>
              <a:t>http://</a:t>
            </a:r>
            <a:r>
              <a:rPr lang="en-US" sz="1800" u="sng" dirty="0" err="1">
                <a:solidFill>
                  <a:schemeClr val="bg1"/>
                </a:solidFill>
              </a:rPr>
              <a:t>www.physicscentral.com</a:t>
            </a:r>
            <a:r>
              <a:rPr lang="en-US" sz="1800" u="sng" dirty="0">
                <a:solidFill>
                  <a:schemeClr val="bg1"/>
                </a:solidFill>
              </a:rPr>
              <a:t>/experiment/</a:t>
            </a:r>
            <a:r>
              <a:rPr lang="en-US" sz="1800" u="sng" dirty="0" err="1">
                <a:solidFill>
                  <a:schemeClr val="bg1"/>
                </a:solidFill>
              </a:rPr>
              <a:t>askaphysicist</a:t>
            </a:r>
            <a:r>
              <a:rPr lang="en-US" sz="1800" u="sng" dirty="0">
                <a:solidFill>
                  <a:schemeClr val="bg1"/>
                </a:solidFill>
              </a:rPr>
              <a:t>/</a:t>
            </a:r>
            <a:r>
              <a:rPr lang="en-US" sz="1800" u="sng" dirty="0" err="1">
                <a:solidFill>
                  <a:schemeClr val="bg1"/>
                </a:solidFill>
              </a:rPr>
              <a:t>physics-answer.cfm?uid</a:t>
            </a:r>
            <a:r>
              <a:rPr lang="en-US" sz="1800" u="sng" dirty="0">
                <a:solidFill>
                  <a:schemeClr val="bg1"/>
                </a:solidFill>
              </a:rPr>
              <a:t>=20080509042817</a:t>
            </a:r>
          </a:p>
          <a:p>
            <a:pPr marL="0" indent="0">
              <a:buNone/>
            </a:pPr>
            <a:r>
              <a:rPr lang="en-US" sz="1800" u="sng" dirty="0">
                <a:solidFill>
                  <a:schemeClr val="bg1"/>
                </a:solidFill>
              </a:rPr>
              <a:t>https://</a:t>
            </a:r>
            <a:r>
              <a:rPr lang="en-US" sz="1800" u="sng" dirty="0" err="1">
                <a:solidFill>
                  <a:schemeClr val="bg1"/>
                </a:solidFill>
              </a:rPr>
              <a:t>physics.stackexchange.com</a:t>
            </a:r>
            <a:r>
              <a:rPr lang="en-US" sz="1800" u="sng" dirty="0">
                <a:solidFill>
                  <a:schemeClr val="bg1"/>
                </a:solidFill>
              </a:rPr>
              <a:t>/questions/141822/are-there-perfect-elastic-collisions-in-nature</a:t>
            </a:r>
          </a:p>
          <a:p>
            <a:pPr marL="0" indent="0">
              <a:buNone/>
            </a:pPr>
            <a:r>
              <a:rPr lang="en-US" sz="1800" u="sng" dirty="0">
                <a:solidFill>
                  <a:schemeClr val="bg1"/>
                </a:solidFill>
              </a:rPr>
              <a:t>https://</a:t>
            </a:r>
            <a:r>
              <a:rPr lang="en-US" sz="1800" u="sng" dirty="0" err="1">
                <a:solidFill>
                  <a:schemeClr val="bg1"/>
                </a:solidFill>
              </a:rPr>
              <a:t>pdfs.semanticscholar.org</a:t>
            </a:r>
            <a:r>
              <a:rPr lang="en-US" sz="1800" u="sng" dirty="0">
                <a:solidFill>
                  <a:schemeClr val="bg1"/>
                </a:solidFill>
              </a:rPr>
              <a:t>/d542/6e2ee5da56d87ca2004f77e0521c26580b71.pdf</a:t>
            </a:r>
          </a:p>
          <a:p>
            <a:pPr marL="0" indent="0">
              <a:buNone/>
            </a:pPr>
            <a:r>
              <a:rPr lang="en-US" sz="1800" u="sng" dirty="0">
                <a:solidFill>
                  <a:schemeClr val="bg1"/>
                </a:solidFill>
              </a:rPr>
              <a:t>https://arxiv.org/pdf/physics/0402036.pdf</a:t>
            </a:r>
          </a:p>
          <a:p>
            <a:pPr marL="0" indent="0">
              <a:buNone/>
            </a:pPr>
            <a:r>
              <a:rPr lang="en-US" sz="1800" u="sng" dirty="0">
                <a:solidFill>
                  <a:schemeClr val="bg1"/>
                </a:solidFill>
              </a:rPr>
              <a:t>https://</a:t>
            </a:r>
            <a:r>
              <a:rPr lang="en-US" sz="1800" u="sng" dirty="0" err="1">
                <a:solidFill>
                  <a:schemeClr val="bg1"/>
                </a:solidFill>
              </a:rPr>
              <a:t>www.nde-ed.org</a:t>
            </a:r>
            <a:r>
              <a:rPr lang="en-US" sz="1800" u="sng" dirty="0">
                <a:solidFill>
                  <a:schemeClr val="bg1"/>
                </a:solidFill>
              </a:rPr>
              <a:t>/</a:t>
            </a:r>
            <a:r>
              <a:rPr lang="en-US" sz="1800" u="sng" dirty="0" err="1">
                <a:solidFill>
                  <a:schemeClr val="bg1"/>
                </a:solidFill>
              </a:rPr>
              <a:t>EducationResources</a:t>
            </a:r>
            <a:r>
              <a:rPr lang="en-US" sz="1800" u="sng" dirty="0">
                <a:solidFill>
                  <a:schemeClr val="bg1"/>
                </a:solidFill>
              </a:rPr>
              <a:t>/</a:t>
            </a:r>
            <a:r>
              <a:rPr lang="en-US" sz="1800" u="sng" dirty="0" err="1">
                <a:solidFill>
                  <a:schemeClr val="bg1"/>
                </a:solidFill>
              </a:rPr>
              <a:t>HighSchool</a:t>
            </a:r>
            <a:r>
              <a:rPr lang="en-US" sz="1800" u="sng" dirty="0">
                <a:solidFill>
                  <a:schemeClr val="bg1"/>
                </a:solidFill>
              </a:rPr>
              <a:t>/Sound/</a:t>
            </a:r>
            <a:r>
              <a:rPr lang="en-US" sz="1800" u="sng" dirty="0" err="1">
                <a:solidFill>
                  <a:schemeClr val="bg1"/>
                </a:solidFill>
              </a:rPr>
              <a:t>tempandspeed.htm</a:t>
            </a:r>
            <a:endParaRPr lang="en-US" sz="1800" u="sng" dirty="0">
              <a:solidFill>
                <a:schemeClr val="bg1"/>
              </a:solidFill>
            </a:endParaRPr>
          </a:p>
          <a:p>
            <a:pPr marL="0" indent="0">
              <a:buNone/>
            </a:pPr>
            <a:r>
              <a:rPr lang="en-US" sz="1800" u="sng" dirty="0">
                <a:solidFill>
                  <a:schemeClr val="bg1"/>
                </a:solidFill>
              </a:rPr>
              <a:t>http://</a:t>
            </a:r>
            <a:r>
              <a:rPr lang="en-US" sz="1800" u="sng" dirty="0" err="1">
                <a:solidFill>
                  <a:schemeClr val="bg1"/>
                </a:solidFill>
              </a:rPr>
              <a:t>www.softschools.com</a:t>
            </a:r>
            <a:r>
              <a:rPr lang="en-US" sz="1800" u="sng" dirty="0">
                <a:solidFill>
                  <a:schemeClr val="bg1"/>
                </a:solidFill>
              </a:rPr>
              <a:t>/formulas/physics/</a:t>
            </a:r>
            <a:r>
              <a:rPr lang="en-US" sz="1800" u="sng" dirty="0" err="1">
                <a:solidFill>
                  <a:schemeClr val="bg1"/>
                </a:solidFill>
              </a:rPr>
              <a:t>inelastic_collision_formula</a:t>
            </a:r>
            <a:r>
              <a:rPr lang="en-US" sz="1800" u="sng" dirty="0">
                <a:solidFill>
                  <a:schemeClr val="bg1"/>
                </a:solidFill>
              </a:rPr>
              <a:t>/91/</a:t>
            </a:r>
          </a:p>
          <a:p>
            <a:pPr marL="0" indent="0">
              <a:buNone/>
            </a:pPr>
            <a:r>
              <a:rPr lang="en-US" sz="1800" u="sng" dirty="0">
                <a:solidFill>
                  <a:schemeClr val="bg1"/>
                </a:solidFill>
              </a:rPr>
              <a:t>http://</a:t>
            </a:r>
            <a:r>
              <a:rPr lang="en-US" sz="1800" u="sng" dirty="0" err="1">
                <a:solidFill>
                  <a:schemeClr val="bg1"/>
                </a:solidFill>
              </a:rPr>
              <a:t>www.physicsclassroom.com</a:t>
            </a:r>
            <a:r>
              <a:rPr lang="en-US" sz="1800" u="sng" dirty="0">
                <a:solidFill>
                  <a:schemeClr val="bg1"/>
                </a:solidFill>
              </a:rPr>
              <a:t>/class/momentum/Lesson-2/Momentum-Conservation-Principle</a:t>
            </a:r>
          </a:p>
          <a:p>
            <a:pPr marL="0" indent="0">
              <a:buNone/>
            </a:pPr>
            <a:r>
              <a:rPr lang="en-US" sz="1800" u="sng" dirty="0">
                <a:solidFill>
                  <a:schemeClr val="bg1"/>
                </a:solidFill>
              </a:rPr>
              <a:t>http://</a:t>
            </a:r>
            <a:r>
              <a:rPr lang="en-US" sz="1800" u="sng" dirty="0" err="1">
                <a:solidFill>
                  <a:schemeClr val="bg1"/>
                </a:solidFill>
              </a:rPr>
              <a:t>hyperphysics.phy-astr.gsu.edu</a:t>
            </a:r>
            <a:r>
              <a:rPr lang="en-US" sz="1800" u="sng" dirty="0">
                <a:solidFill>
                  <a:schemeClr val="bg1"/>
                </a:solidFill>
              </a:rPr>
              <a:t>/</a:t>
            </a:r>
            <a:r>
              <a:rPr lang="en-US" sz="1800" u="sng" dirty="0" err="1">
                <a:solidFill>
                  <a:schemeClr val="bg1"/>
                </a:solidFill>
              </a:rPr>
              <a:t>hbase</a:t>
            </a:r>
            <a:r>
              <a:rPr lang="en-US" sz="1800" u="sng" dirty="0">
                <a:solidFill>
                  <a:schemeClr val="bg1"/>
                </a:solidFill>
              </a:rPr>
              <a:t>/</a:t>
            </a:r>
            <a:r>
              <a:rPr lang="en-US" sz="1800" u="sng" dirty="0" err="1">
                <a:solidFill>
                  <a:schemeClr val="bg1"/>
                </a:solidFill>
              </a:rPr>
              <a:t>elacol.html</a:t>
            </a:r>
            <a:endParaRPr lang="en-US" sz="1800" u="sng" dirty="0">
              <a:solidFill>
                <a:schemeClr val="bg1"/>
              </a:solidFill>
            </a:endParaRPr>
          </a:p>
          <a:p>
            <a:pPr marL="0" indent="0">
              <a:buNone/>
            </a:pPr>
            <a:r>
              <a:rPr lang="en-US" sz="1800" u="sng" dirty="0">
                <a:solidFill>
                  <a:schemeClr val="bg1"/>
                </a:solidFill>
              </a:rPr>
              <a:t>http://www.physicsclassroom.com/class/newtlaws/Lesson-1/Inertia-and-Mass</a:t>
            </a:r>
          </a:p>
          <a:p>
            <a:pPr marL="0" indent="0">
              <a:buNone/>
            </a:pPr>
            <a:r>
              <a:rPr lang="en-US" sz="1800" u="sng" dirty="0">
                <a:solidFill>
                  <a:schemeClr val="bg1"/>
                </a:solidFill>
              </a:rPr>
              <a:t>http://</a:t>
            </a:r>
            <a:r>
              <a:rPr lang="en-US" sz="1800" u="sng" dirty="0" err="1">
                <a:solidFill>
                  <a:schemeClr val="bg1"/>
                </a:solidFill>
              </a:rPr>
              <a:t>hyperphysics.phy-astr.gsu.edu</a:t>
            </a:r>
            <a:r>
              <a:rPr lang="en-US" sz="1800" u="sng" dirty="0">
                <a:solidFill>
                  <a:schemeClr val="bg1"/>
                </a:solidFill>
              </a:rPr>
              <a:t>/</a:t>
            </a:r>
            <a:r>
              <a:rPr lang="en-US" sz="1800" u="sng" dirty="0" err="1">
                <a:solidFill>
                  <a:schemeClr val="bg1"/>
                </a:solidFill>
              </a:rPr>
              <a:t>hbase</a:t>
            </a:r>
            <a:r>
              <a:rPr lang="en-US" sz="1800" u="sng" dirty="0">
                <a:solidFill>
                  <a:schemeClr val="bg1"/>
                </a:solidFill>
              </a:rPr>
              <a:t>/</a:t>
            </a:r>
            <a:r>
              <a:rPr lang="en-US" sz="1800" u="sng" dirty="0" err="1">
                <a:solidFill>
                  <a:schemeClr val="bg1"/>
                </a:solidFill>
              </a:rPr>
              <a:t>mi.html</a:t>
            </a:r>
            <a:endParaRPr lang="en-US" sz="1800" u="sng" dirty="0">
              <a:solidFill>
                <a:schemeClr val="bg1"/>
              </a:solidFill>
            </a:endParaRPr>
          </a:p>
        </p:txBody>
      </p:sp>
      <p:sp>
        <p:nvSpPr>
          <p:cNvPr id="4" name="Slide Number Placeholder 3">
            <a:extLst>
              <a:ext uri="{FF2B5EF4-FFF2-40B4-BE49-F238E27FC236}">
                <a16:creationId xmlns:a16="http://schemas.microsoft.com/office/drawing/2014/main" id="{29E449F2-A93D-124D-BDFA-5BED8894AE23}"/>
              </a:ext>
            </a:extLst>
          </p:cNvPr>
          <p:cNvSpPr>
            <a:spLocks noGrp="1"/>
          </p:cNvSpPr>
          <p:nvPr>
            <p:ph type="sldNum" sz="quarter" idx="12"/>
          </p:nvPr>
        </p:nvSpPr>
        <p:spPr/>
        <p:txBody>
          <a:bodyPr/>
          <a:lstStyle/>
          <a:p>
            <a:fld id="{AA20D318-2F9B-4945-8E5C-870A2842AC2C}" type="slidenum">
              <a:rPr lang="en-US" sz="1600" smtClean="0">
                <a:solidFill>
                  <a:schemeClr val="bg1"/>
                </a:solidFill>
              </a:rPr>
              <a:t>55</a:t>
            </a:fld>
            <a:endParaRPr lang="en-US" dirty="0">
              <a:solidFill>
                <a:schemeClr val="bg1"/>
              </a:solidFill>
            </a:endParaRPr>
          </a:p>
        </p:txBody>
      </p:sp>
      <p:graphicFrame>
        <p:nvGraphicFramePr>
          <p:cNvPr id="5" name="Table 4">
            <a:extLst>
              <a:ext uri="{FF2B5EF4-FFF2-40B4-BE49-F238E27FC236}">
                <a16:creationId xmlns:a16="http://schemas.microsoft.com/office/drawing/2014/main" id="{7EEED87F-88C7-F746-BCB9-7FA794C761D3}"/>
              </a:ext>
            </a:extLst>
          </p:cNvPr>
          <p:cNvGraphicFramePr>
            <a:graphicFrameLocks noGrp="1"/>
          </p:cNvGraphicFramePr>
          <p:nvPr>
            <p:extLst>
              <p:ext uri="{D42A27DB-BD31-4B8C-83A1-F6EECF244321}">
                <p14:modId xmlns:p14="http://schemas.microsoft.com/office/powerpoint/2010/main" val="693678179"/>
              </p:ext>
            </p:extLst>
          </p:nvPr>
        </p:nvGraphicFramePr>
        <p:xfrm>
          <a:off x="1372297" y="6208440"/>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1678368660"/>
                    </a:ext>
                  </a:extLst>
                </a:gridCol>
                <a:gridCol w="2014940">
                  <a:extLst>
                    <a:ext uri="{9D8B030D-6E8A-4147-A177-3AD203B41FA5}">
                      <a16:colId xmlns:a16="http://schemas.microsoft.com/office/drawing/2014/main" val="3586661996"/>
                    </a:ext>
                  </a:extLst>
                </a:gridCol>
                <a:gridCol w="1990774">
                  <a:extLst>
                    <a:ext uri="{9D8B030D-6E8A-4147-A177-3AD203B41FA5}">
                      <a16:colId xmlns:a16="http://schemas.microsoft.com/office/drawing/2014/main" val="1358753018"/>
                    </a:ext>
                  </a:extLst>
                </a:gridCol>
                <a:gridCol w="2002857">
                  <a:extLst>
                    <a:ext uri="{9D8B030D-6E8A-4147-A177-3AD203B41FA5}">
                      <a16:colId xmlns:a16="http://schemas.microsoft.com/office/drawing/2014/main" val="292671808"/>
                    </a:ext>
                  </a:extLst>
                </a:gridCol>
                <a:gridCol w="2002857">
                  <a:extLst>
                    <a:ext uri="{9D8B030D-6E8A-4147-A177-3AD203B41FA5}">
                      <a16:colId xmlns:a16="http://schemas.microsoft.com/office/drawing/2014/main" val="175150463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75000"/>
                      </a:schemeClr>
                    </a:solidFill>
                  </a:tcPr>
                </a:tc>
                <a:extLst>
                  <a:ext uri="{0D108BD9-81ED-4DB2-BD59-A6C34878D82A}">
                    <a16:rowId xmlns:a16="http://schemas.microsoft.com/office/drawing/2014/main" val="2935148556"/>
                  </a:ext>
                </a:extLst>
              </a:tr>
            </a:tbl>
          </a:graphicData>
        </a:graphic>
      </p:graphicFrame>
    </p:spTree>
    <p:extLst>
      <p:ext uri="{BB962C8B-B14F-4D97-AF65-F5344CB8AC3E}">
        <p14:creationId xmlns:p14="http://schemas.microsoft.com/office/powerpoint/2010/main" val="70552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ACF9-4CFE-A543-BBC8-83DC60E416E1}"/>
              </a:ext>
            </a:extLst>
          </p:cNvPr>
          <p:cNvSpPr>
            <a:spLocks noGrp="1"/>
          </p:cNvSpPr>
          <p:nvPr>
            <p:ph type="ctrTitle"/>
          </p:nvPr>
        </p:nvSpPr>
        <p:spPr/>
        <p:txBody>
          <a:bodyPr/>
          <a:lstStyle/>
          <a:p>
            <a:r>
              <a:rPr lang="en-US">
                <a:solidFill>
                  <a:schemeClr val="bg2"/>
                </a:solidFill>
              </a:rPr>
              <a:t>5. Collision</a:t>
            </a:r>
            <a:endParaRPr lang="en-US" dirty="0">
              <a:solidFill>
                <a:schemeClr val="bg2"/>
              </a:solidFill>
            </a:endParaRPr>
          </a:p>
        </p:txBody>
      </p:sp>
      <p:sp>
        <p:nvSpPr>
          <p:cNvPr id="3" name="Subtitle 2">
            <a:extLst>
              <a:ext uri="{FF2B5EF4-FFF2-40B4-BE49-F238E27FC236}">
                <a16:creationId xmlns:a16="http://schemas.microsoft.com/office/drawing/2014/main" id="{417C171B-3FEC-C948-9667-589427038A67}"/>
              </a:ext>
            </a:extLst>
          </p:cNvPr>
          <p:cNvSpPr>
            <a:spLocks noGrp="1"/>
          </p:cNvSpPr>
          <p:nvPr>
            <p:ph type="subTitle" idx="1"/>
          </p:nvPr>
        </p:nvSpPr>
        <p:spPr>
          <a:xfrm>
            <a:off x="1524000" y="3788017"/>
            <a:ext cx="9144000" cy="1655762"/>
          </a:xfrm>
        </p:spPr>
        <p:txBody>
          <a:bodyPr/>
          <a:lstStyle/>
          <a:p>
            <a:r>
              <a:rPr lang="en-US" dirty="0">
                <a:solidFill>
                  <a:schemeClr val="bg2"/>
                </a:solidFill>
              </a:rPr>
              <a:t>Ella Blakely </a:t>
            </a:r>
          </a:p>
          <a:p>
            <a:r>
              <a:rPr lang="en-US" dirty="0">
                <a:solidFill>
                  <a:schemeClr val="bg2"/>
                </a:solidFill>
              </a:rPr>
              <a:t>New Zealand</a:t>
            </a:r>
          </a:p>
        </p:txBody>
      </p:sp>
      <p:sp>
        <p:nvSpPr>
          <p:cNvPr id="4" name="Slide Number Placeholder 3">
            <a:extLst>
              <a:ext uri="{FF2B5EF4-FFF2-40B4-BE49-F238E27FC236}">
                <a16:creationId xmlns:a16="http://schemas.microsoft.com/office/drawing/2014/main" id="{E0011D17-3399-5F44-881D-1D8C56A7E6AD}"/>
              </a:ext>
            </a:extLst>
          </p:cNvPr>
          <p:cNvSpPr>
            <a:spLocks noGrp="1"/>
          </p:cNvSpPr>
          <p:nvPr>
            <p:ph type="sldNum" sz="quarter" idx="12"/>
          </p:nvPr>
        </p:nvSpPr>
        <p:spPr/>
        <p:txBody>
          <a:bodyPr/>
          <a:lstStyle/>
          <a:p>
            <a:fld id="{AA20D318-2F9B-4945-8E5C-870A2842AC2C}" type="slidenum">
              <a:rPr lang="en-US" sz="1600" smtClean="0">
                <a:solidFill>
                  <a:schemeClr val="bg1"/>
                </a:solidFill>
              </a:rPr>
              <a:t>56</a:t>
            </a:fld>
            <a:endParaRPr lang="en-US" dirty="0">
              <a:solidFill>
                <a:schemeClr val="bg1"/>
              </a:solidFill>
            </a:endParaRPr>
          </a:p>
        </p:txBody>
      </p:sp>
    </p:spTree>
    <p:extLst>
      <p:ext uri="{BB962C8B-B14F-4D97-AF65-F5344CB8AC3E}">
        <p14:creationId xmlns:p14="http://schemas.microsoft.com/office/powerpoint/2010/main" val="576295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F4C223-3DEF-E748-A396-30BDE85F6116}"/>
              </a:ext>
            </a:extLst>
          </p:cNvPr>
          <p:cNvSpPr>
            <a:spLocks noGrp="1"/>
          </p:cNvSpPr>
          <p:nvPr>
            <p:ph type="sldNum" sz="quarter" idx="12"/>
          </p:nvPr>
        </p:nvSpPr>
        <p:spPr/>
        <p:txBody>
          <a:bodyPr/>
          <a:lstStyle/>
          <a:p>
            <a:fld id="{AA20D318-2F9B-4945-8E5C-870A2842AC2C}" type="slidenum">
              <a:rPr lang="en-US" smtClean="0"/>
              <a:t>57</a:t>
            </a:fld>
            <a:endParaRPr lang="en-US"/>
          </a:p>
        </p:txBody>
      </p:sp>
      <p:graphicFrame>
        <p:nvGraphicFramePr>
          <p:cNvPr id="3" name="Chart 2">
            <a:extLst>
              <a:ext uri="{FF2B5EF4-FFF2-40B4-BE49-F238E27FC236}">
                <a16:creationId xmlns:a16="http://schemas.microsoft.com/office/drawing/2014/main" id="{2D42B172-BCA4-4247-8E92-E0F0F462B622}"/>
              </a:ext>
            </a:extLst>
          </p:cNvPr>
          <p:cNvGraphicFramePr>
            <a:graphicFrameLocks/>
          </p:cNvGraphicFramePr>
          <p:nvPr>
            <p:extLst>
              <p:ext uri="{D42A27DB-BD31-4B8C-83A1-F6EECF244321}">
                <p14:modId xmlns:p14="http://schemas.microsoft.com/office/powerpoint/2010/main" val="146852969"/>
              </p:ext>
            </p:extLst>
          </p:nvPr>
        </p:nvGraphicFramePr>
        <p:xfrm>
          <a:off x="0" y="495946"/>
          <a:ext cx="12192000" cy="63620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348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32B268-9FF8-624A-959D-E0CD0AC694BB}"/>
              </a:ext>
            </a:extLst>
          </p:cNvPr>
          <p:cNvSpPr>
            <a:spLocks noGrp="1"/>
          </p:cNvSpPr>
          <p:nvPr>
            <p:ph type="sldNum" sz="quarter" idx="12"/>
          </p:nvPr>
        </p:nvSpPr>
        <p:spPr/>
        <p:txBody>
          <a:bodyPr/>
          <a:lstStyle/>
          <a:p>
            <a:fld id="{AA20D318-2F9B-4945-8E5C-870A2842AC2C}" type="slidenum">
              <a:rPr lang="en-US" smtClean="0"/>
              <a:t>58</a:t>
            </a:fld>
            <a:endParaRPr lang="en-US"/>
          </a:p>
        </p:txBody>
      </p:sp>
      <p:graphicFrame>
        <p:nvGraphicFramePr>
          <p:cNvPr id="3" name="Chart 2">
            <a:extLst>
              <a:ext uri="{FF2B5EF4-FFF2-40B4-BE49-F238E27FC236}">
                <a16:creationId xmlns:a16="http://schemas.microsoft.com/office/drawing/2014/main" id="{347C303C-8AB2-4B4F-B0CF-72A8B43D4FA5}"/>
              </a:ext>
            </a:extLst>
          </p:cNvPr>
          <p:cNvGraphicFramePr>
            <a:graphicFrameLocks/>
          </p:cNvGraphicFramePr>
          <p:nvPr>
            <p:extLst>
              <p:ext uri="{D42A27DB-BD31-4B8C-83A1-F6EECF244321}">
                <p14:modId xmlns:p14="http://schemas.microsoft.com/office/powerpoint/2010/main" val="1597228915"/>
              </p:ext>
            </p:extLst>
          </p:nvPr>
        </p:nvGraphicFramePr>
        <p:xfrm>
          <a:off x="0" y="418454"/>
          <a:ext cx="12192000" cy="64395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73569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A46AD8-BC7C-4442-A65D-FA978EA8406A}"/>
              </a:ext>
            </a:extLst>
          </p:cNvPr>
          <p:cNvSpPr>
            <a:spLocks noGrp="1"/>
          </p:cNvSpPr>
          <p:nvPr>
            <p:ph type="sldNum" sz="quarter" idx="12"/>
          </p:nvPr>
        </p:nvSpPr>
        <p:spPr/>
        <p:txBody>
          <a:bodyPr/>
          <a:lstStyle/>
          <a:p>
            <a:fld id="{AA20D318-2F9B-4945-8E5C-870A2842AC2C}" type="slidenum">
              <a:rPr lang="en-US" smtClean="0"/>
              <a:t>59</a:t>
            </a:fld>
            <a:endParaRPr lang="en-US"/>
          </a:p>
        </p:txBody>
      </p:sp>
    </p:spTree>
    <p:extLst>
      <p:ext uri="{BB962C8B-B14F-4D97-AF65-F5344CB8AC3E}">
        <p14:creationId xmlns:p14="http://schemas.microsoft.com/office/powerpoint/2010/main" val="1636072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78A11-F046-504B-991D-E748B640CEA7}"/>
              </a:ext>
            </a:extLst>
          </p:cNvPr>
          <p:cNvSpPr>
            <a:spLocks noGrp="1"/>
          </p:cNvSpPr>
          <p:nvPr>
            <p:ph type="title"/>
          </p:nvPr>
        </p:nvSpPr>
        <p:spPr/>
        <p:txBody>
          <a:bodyPr/>
          <a:lstStyle/>
          <a:p>
            <a:r>
              <a:rPr lang="en-US" dirty="0">
                <a:solidFill>
                  <a:schemeClr val="bg2"/>
                </a:solidFill>
              </a:rPr>
              <a:t>Different methods of testing</a:t>
            </a:r>
          </a:p>
        </p:txBody>
      </p:sp>
      <p:sp>
        <p:nvSpPr>
          <p:cNvPr id="3" name="Content Placeholder 2">
            <a:extLst>
              <a:ext uri="{FF2B5EF4-FFF2-40B4-BE49-F238E27FC236}">
                <a16:creationId xmlns:a16="http://schemas.microsoft.com/office/drawing/2014/main" id="{AA554A1B-07C5-C44F-BF76-14A29E871019}"/>
              </a:ext>
            </a:extLst>
          </p:cNvPr>
          <p:cNvSpPr>
            <a:spLocks noGrp="1"/>
          </p:cNvSpPr>
          <p:nvPr>
            <p:ph idx="1"/>
          </p:nvPr>
        </p:nvSpPr>
        <p:spPr/>
        <p:txBody>
          <a:bodyPr/>
          <a:lstStyle/>
          <a:p>
            <a:r>
              <a:rPr lang="en-US" dirty="0">
                <a:solidFill>
                  <a:schemeClr val="bg2"/>
                </a:solidFill>
              </a:rPr>
              <a:t>High speed video</a:t>
            </a:r>
          </a:p>
          <a:p>
            <a:r>
              <a:rPr lang="en-US" dirty="0">
                <a:solidFill>
                  <a:schemeClr val="bg2"/>
                </a:solidFill>
              </a:rPr>
              <a:t>Piezo disk– Voltage over time</a:t>
            </a:r>
          </a:p>
          <a:p>
            <a:r>
              <a:rPr lang="en-US" dirty="0">
                <a:solidFill>
                  <a:schemeClr val="bg2"/>
                </a:solidFill>
              </a:rPr>
              <a:t>Sound</a:t>
            </a:r>
          </a:p>
          <a:p>
            <a:r>
              <a:rPr lang="en-US" dirty="0">
                <a:solidFill>
                  <a:schemeClr val="bg2"/>
                </a:solidFill>
              </a:rPr>
              <a:t>Motion sensor</a:t>
            </a:r>
          </a:p>
          <a:p>
            <a:pPr marL="0" indent="0">
              <a:buNone/>
            </a:pPr>
            <a:endParaRPr lang="en-US" dirty="0">
              <a:solidFill>
                <a:schemeClr val="bg2"/>
              </a:solidFill>
            </a:endParaRPr>
          </a:p>
        </p:txBody>
      </p:sp>
      <p:sp>
        <p:nvSpPr>
          <p:cNvPr id="4" name="Slide Number Placeholder 3">
            <a:extLst>
              <a:ext uri="{FF2B5EF4-FFF2-40B4-BE49-F238E27FC236}">
                <a16:creationId xmlns:a16="http://schemas.microsoft.com/office/drawing/2014/main" id="{9BAF8D02-1EB4-0843-884B-5CE5640D2586}"/>
              </a:ext>
            </a:extLst>
          </p:cNvPr>
          <p:cNvSpPr>
            <a:spLocks noGrp="1"/>
          </p:cNvSpPr>
          <p:nvPr>
            <p:ph type="sldNum" sz="quarter" idx="12"/>
          </p:nvPr>
        </p:nvSpPr>
        <p:spPr/>
        <p:txBody>
          <a:bodyPr/>
          <a:lstStyle/>
          <a:p>
            <a:fld id="{AA20D318-2F9B-4945-8E5C-870A2842AC2C}" type="slidenum">
              <a:rPr lang="en-US" sz="1600" smtClean="0">
                <a:solidFill>
                  <a:schemeClr val="bg1"/>
                </a:solidFill>
              </a:rPr>
              <a:t>6</a:t>
            </a:fld>
            <a:endParaRPr lang="en-US" sz="1600" dirty="0">
              <a:solidFill>
                <a:schemeClr val="bg1"/>
              </a:solidFill>
            </a:endParaRPr>
          </a:p>
        </p:txBody>
      </p:sp>
      <p:graphicFrame>
        <p:nvGraphicFramePr>
          <p:cNvPr id="5" name="Table 4">
            <a:extLst>
              <a:ext uri="{FF2B5EF4-FFF2-40B4-BE49-F238E27FC236}">
                <a16:creationId xmlns:a16="http://schemas.microsoft.com/office/drawing/2014/main" id="{F6AEF246-CA44-0F43-A634-85996E4A3156}"/>
              </a:ext>
            </a:extLst>
          </p:cNvPr>
          <p:cNvGraphicFramePr>
            <a:graphicFrameLocks noGrp="1"/>
          </p:cNvGraphicFramePr>
          <p:nvPr>
            <p:extLst>
              <p:ext uri="{D42A27DB-BD31-4B8C-83A1-F6EECF244321}">
                <p14:modId xmlns:p14="http://schemas.microsoft.com/office/powerpoint/2010/main" val="2429315047"/>
              </p:ext>
            </p:extLst>
          </p:nvPr>
        </p:nvGraphicFramePr>
        <p:xfrm>
          <a:off x="1371593" y="6299200"/>
          <a:ext cx="9448814" cy="3835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2480710276"/>
                    </a:ext>
                  </a:extLst>
                </a:gridCol>
                <a:gridCol w="2014940">
                  <a:extLst>
                    <a:ext uri="{9D8B030D-6E8A-4147-A177-3AD203B41FA5}">
                      <a16:colId xmlns:a16="http://schemas.microsoft.com/office/drawing/2014/main" val="2418008393"/>
                    </a:ext>
                  </a:extLst>
                </a:gridCol>
                <a:gridCol w="1990774">
                  <a:extLst>
                    <a:ext uri="{9D8B030D-6E8A-4147-A177-3AD203B41FA5}">
                      <a16:colId xmlns:a16="http://schemas.microsoft.com/office/drawing/2014/main" val="4287414697"/>
                    </a:ext>
                  </a:extLst>
                </a:gridCol>
                <a:gridCol w="2002857">
                  <a:extLst>
                    <a:ext uri="{9D8B030D-6E8A-4147-A177-3AD203B41FA5}">
                      <a16:colId xmlns:a16="http://schemas.microsoft.com/office/drawing/2014/main" val="672580669"/>
                    </a:ext>
                  </a:extLst>
                </a:gridCol>
                <a:gridCol w="2002857">
                  <a:extLst>
                    <a:ext uri="{9D8B030D-6E8A-4147-A177-3AD203B41FA5}">
                      <a16:colId xmlns:a16="http://schemas.microsoft.com/office/drawing/2014/main" val="3705521223"/>
                    </a:ext>
                  </a:extLst>
                </a:gridCol>
              </a:tblGrid>
              <a:tr h="3835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1885449489"/>
                  </a:ext>
                </a:extLst>
              </a:tr>
            </a:tbl>
          </a:graphicData>
        </a:graphic>
      </p:graphicFrame>
      <p:pic>
        <p:nvPicPr>
          <p:cNvPr id="7" name="Picture 6">
            <a:extLst>
              <a:ext uri="{FF2B5EF4-FFF2-40B4-BE49-F238E27FC236}">
                <a16:creationId xmlns:a16="http://schemas.microsoft.com/office/drawing/2014/main" id="{34C33B0E-B4E8-C64C-9446-5742443BDD1C}"/>
              </a:ext>
            </a:extLst>
          </p:cNvPr>
          <p:cNvPicPr>
            <a:picLocks noChangeAspect="1"/>
          </p:cNvPicPr>
          <p:nvPr/>
        </p:nvPicPr>
        <p:blipFill rotWithShape="1">
          <a:blip r:embed="rId3"/>
          <a:srcRect l="40070" t="6173" r="31805"/>
          <a:stretch/>
        </p:blipFill>
        <p:spPr>
          <a:xfrm rot="5400000">
            <a:off x="8317707" y="434184"/>
            <a:ext cx="1928812" cy="3619501"/>
          </a:xfrm>
          <a:prstGeom prst="rect">
            <a:avLst/>
          </a:prstGeom>
        </p:spPr>
      </p:pic>
      <p:sp>
        <p:nvSpPr>
          <p:cNvPr id="10" name="TextBox 9">
            <a:extLst>
              <a:ext uri="{FF2B5EF4-FFF2-40B4-BE49-F238E27FC236}">
                <a16:creationId xmlns:a16="http://schemas.microsoft.com/office/drawing/2014/main" id="{59C165EB-0820-9549-91FA-11E4F79A415C}"/>
              </a:ext>
            </a:extLst>
          </p:cNvPr>
          <p:cNvSpPr txBox="1"/>
          <p:nvPr/>
        </p:nvSpPr>
        <p:spPr>
          <a:xfrm>
            <a:off x="7715247" y="3635034"/>
            <a:ext cx="1400177" cy="830997"/>
          </a:xfrm>
          <a:prstGeom prst="rect">
            <a:avLst/>
          </a:prstGeom>
          <a:noFill/>
        </p:spPr>
        <p:txBody>
          <a:bodyPr wrap="square" rtlCol="0">
            <a:spAutoFit/>
          </a:bodyPr>
          <a:lstStyle/>
          <a:p>
            <a:r>
              <a:rPr lang="en-US" sz="2400" dirty="0">
                <a:solidFill>
                  <a:schemeClr val="bg1"/>
                </a:solidFill>
              </a:rPr>
              <a:t>Big Ball</a:t>
            </a:r>
          </a:p>
          <a:p>
            <a:r>
              <a:rPr lang="en-US" sz="2400" dirty="0">
                <a:solidFill>
                  <a:schemeClr val="bg1"/>
                </a:solidFill>
              </a:rPr>
              <a:t>0.075kg</a:t>
            </a:r>
            <a:endParaRPr lang="en-US" dirty="0">
              <a:solidFill>
                <a:schemeClr val="bg1"/>
              </a:solidFill>
            </a:endParaRPr>
          </a:p>
        </p:txBody>
      </p:sp>
      <p:sp>
        <p:nvSpPr>
          <p:cNvPr id="11" name="TextBox 10">
            <a:extLst>
              <a:ext uri="{FF2B5EF4-FFF2-40B4-BE49-F238E27FC236}">
                <a16:creationId xmlns:a16="http://schemas.microsoft.com/office/drawing/2014/main" id="{2B2262FB-ED1F-D948-BD60-CA914EF5396C}"/>
              </a:ext>
            </a:extLst>
          </p:cNvPr>
          <p:cNvSpPr txBox="1"/>
          <p:nvPr/>
        </p:nvSpPr>
        <p:spPr>
          <a:xfrm>
            <a:off x="9630540" y="3635831"/>
            <a:ext cx="1487697" cy="830997"/>
          </a:xfrm>
          <a:prstGeom prst="rect">
            <a:avLst/>
          </a:prstGeom>
          <a:noFill/>
        </p:spPr>
        <p:txBody>
          <a:bodyPr wrap="square" rtlCol="0">
            <a:spAutoFit/>
          </a:bodyPr>
          <a:lstStyle/>
          <a:p>
            <a:r>
              <a:rPr lang="en-US" sz="2400" dirty="0">
                <a:solidFill>
                  <a:schemeClr val="bg1"/>
                </a:solidFill>
              </a:rPr>
              <a:t>Small Ball</a:t>
            </a:r>
          </a:p>
          <a:p>
            <a:r>
              <a:rPr lang="en-US" sz="2400" dirty="0">
                <a:solidFill>
                  <a:schemeClr val="bg1"/>
                </a:solidFill>
              </a:rPr>
              <a:t>0.01kg</a:t>
            </a:r>
            <a:endParaRPr lang="en-US" dirty="0">
              <a:solidFill>
                <a:schemeClr val="bg1"/>
              </a:solidFill>
            </a:endParaRPr>
          </a:p>
        </p:txBody>
      </p:sp>
      <p:cxnSp>
        <p:nvCxnSpPr>
          <p:cNvPr id="12" name="Straight Arrow Connector 11">
            <a:extLst>
              <a:ext uri="{FF2B5EF4-FFF2-40B4-BE49-F238E27FC236}">
                <a16:creationId xmlns:a16="http://schemas.microsoft.com/office/drawing/2014/main" id="{6CF2A59A-4AB3-1344-A2EF-14B20F75EC53}"/>
              </a:ext>
            </a:extLst>
          </p:cNvPr>
          <p:cNvCxnSpPr>
            <a:cxnSpLocks/>
          </p:cNvCxnSpPr>
          <p:nvPr/>
        </p:nvCxnSpPr>
        <p:spPr>
          <a:xfrm flipV="1">
            <a:off x="8256737" y="3020993"/>
            <a:ext cx="30126" cy="729933"/>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2352518-00FF-6740-88F2-F29FF9FA61D4}"/>
              </a:ext>
            </a:extLst>
          </p:cNvPr>
          <p:cNvCxnSpPr>
            <a:cxnSpLocks/>
          </p:cNvCxnSpPr>
          <p:nvPr/>
        </p:nvCxnSpPr>
        <p:spPr>
          <a:xfrm flipV="1">
            <a:off x="10224595" y="2902595"/>
            <a:ext cx="149794" cy="82724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5991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BA30-D2D7-7744-99E4-B42FA3FE8CA2}"/>
              </a:ext>
            </a:extLst>
          </p:cNvPr>
          <p:cNvSpPr>
            <a:spLocks noGrp="1"/>
          </p:cNvSpPr>
          <p:nvPr>
            <p:ph type="title"/>
          </p:nvPr>
        </p:nvSpPr>
        <p:spPr/>
        <p:txBody>
          <a:bodyPr/>
          <a:lstStyle/>
          <a:p>
            <a:r>
              <a:rPr lang="en-US" dirty="0">
                <a:solidFill>
                  <a:schemeClr val="bg1"/>
                </a:solidFill>
              </a:rPr>
              <a:t>Lasers:</a:t>
            </a:r>
          </a:p>
        </p:txBody>
      </p:sp>
      <p:sp>
        <p:nvSpPr>
          <p:cNvPr id="4" name="Slide Number Placeholder 3">
            <a:extLst>
              <a:ext uri="{FF2B5EF4-FFF2-40B4-BE49-F238E27FC236}">
                <a16:creationId xmlns:a16="http://schemas.microsoft.com/office/drawing/2014/main" id="{80CEABC8-C296-8742-918D-9A5F4FB3BAB9}"/>
              </a:ext>
            </a:extLst>
          </p:cNvPr>
          <p:cNvSpPr>
            <a:spLocks noGrp="1"/>
          </p:cNvSpPr>
          <p:nvPr>
            <p:ph type="sldNum" sz="quarter" idx="12"/>
          </p:nvPr>
        </p:nvSpPr>
        <p:spPr/>
        <p:txBody>
          <a:bodyPr/>
          <a:lstStyle/>
          <a:p>
            <a:fld id="{AA20D318-2F9B-4945-8E5C-870A2842AC2C}" type="slidenum">
              <a:rPr lang="en-US" sz="1600" smtClean="0">
                <a:solidFill>
                  <a:schemeClr val="bg1"/>
                </a:solidFill>
              </a:rPr>
              <a:t>60</a:t>
            </a:fld>
            <a:endParaRPr lang="en-US" dirty="0">
              <a:solidFill>
                <a:schemeClr val="bg1"/>
              </a:solidFill>
            </a:endParaRPr>
          </a:p>
        </p:txBody>
      </p:sp>
      <p:cxnSp>
        <p:nvCxnSpPr>
          <p:cNvPr id="5" name="Straight Connector 4">
            <a:extLst>
              <a:ext uri="{FF2B5EF4-FFF2-40B4-BE49-F238E27FC236}">
                <a16:creationId xmlns:a16="http://schemas.microsoft.com/office/drawing/2014/main" id="{7AC07100-53D8-3144-8FF7-723CDA461CCB}"/>
              </a:ext>
            </a:extLst>
          </p:cNvPr>
          <p:cNvCxnSpPr/>
          <p:nvPr/>
        </p:nvCxnSpPr>
        <p:spPr>
          <a:xfrm>
            <a:off x="4330458" y="5829182"/>
            <a:ext cx="3864634"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9A1F46F-2EE4-A449-990B-C79F50398052}"/>
              </a:ext>
            </a:extLst>
          </p:cNvPr>
          <p:cNvSpPr txBox="1"/>
          <p:nvPr/>
        </p:nvSpPr>
        <p:spPr>
          <a:xfrm>
            <a:off x="8511744" y="5562948"/>
            <a:ext cx="1723845" cy="523220"/>
          </a:xfrm>
          <a:prstGeom prst="rect">
            <a:avLst/>
          </a:prstGeom>
          <a:noFill/>
        </p:spPr>
        <p:txBody>
          <a:bodyPr wrap="square" rtlCol="0">
            <a:spAutoFit/>
          </a:bodyPr>
          <a:lstStyle/>
          <a:p>
            <a:r>
              <a:rPr lang="en-US" sz="2800" dirty="0">
                <a:solidFill>
                  <a:schemeClr val="bg1"/>
                </a:solidFill>
              </a:rPr>
              <a:t>Ground</a:t>
            </a:r>
          </a:p>
        </p:txBody>
      </p:sp>
      <p:sp>
        <p:nvSpPr>
          <p:cNvPr id="10" name="TextBox 9">
            <a:extLst>
              <a:ext uri="{FF2B5EF4-FFF2-40B4-BE49-F238E27FC236}">
                <a16:creationId xmlns:a16="http://schemas.microsoft.com/office/drawing/2014/main" id="{A9BD191C-5C5E-214D-8383-6D1AEAB84BC3}"/>
              </a:ext>
            </a:extLst>
          </p:cNvPr>
          <p:cNvSpPr txBox="1"/>
          <p:nvPr/>
        </p:nvSpPr>
        <p:spPr>
          <a:xfrm>
            <a:off x="8511745" y="4361917"/>
            <a:ext cx="1723845" cy="523220"/>
          </a:xfrm>
          <a:prstGeom prst="rect">
            <a:avLst/>
          </a:prstGeom>
          <a:noFill/>
        </p:spPr>
        <p:txBody>
          <a:bodyPr wrap="square" rtlCol="0">
            <a:spAutoFit/>
          </a:bodyPr>
          <a:lstStyle/>
          <a:p>
            <a:r>
              <a:rPr lang="en-US" sz="2800" dirty="0">
                <a:solidFill>
                  <a:schemeClr val="bg1"/>
                </a:solidFill>
              </a:rPr>
              <a:t>Laser</a:t>
            </a:r>
          </a:p>
        </p:txBody>
      </p:sp>
      <p:sp>
        <p:nvSpPr>
          <p:cNvPr id="11" name="Oval 10">
            <a:extLst>
              <a:ext uri="{FF2B5EF4-FFF2-40B4-BE49-F238E27FC236}">
                <a16:creationId xmlns:a16="http://schemas.microsoft.com/office/drawing/2014/main" id="{1103A097-1125-6840-B7D1-189C113AF659}"/>
              </a:ext>
            </a:extLst>
          </p:cNvPr>
          <p:cNvSpPr/>
          <p:nvPr/>
        </p:nvSpPr>
        <p:spPr>
          <a:xfrm>
            <a:off x="5653174" y="2833595"/>
            <a:ext cx="1219200" cy="11684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8" name="Straight Connector 7">
            <a:extLst>
              <a:ext uri="{FF2B5EF4-FFF2-40B4-BE49-F238E27FC236}">
                <a16:creationId xmlns:a16="http://schemas.microsoft.com/office/drawing/2014/main" id="{B2E2754B-9339-E742-BE4B-F7F789EC7716}"/>
              </a:ext>
            </a:extLst>
          </p:cNvPr>
          <p:cNvCxnSpPr/>
          <p:nvPr/>
        </p:nvCxnSpPr>
        <p:spPr>
          <a:xfrm>
            <a:off x="4192435" y="4623527"/>
            <a:ext cx="4140679"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graphicFrame>
        <p:nvGraphicFramePr>
          <p:cNvPr id="3" name="Table 2">
            <a:extLst>
              <a:ext uri="{FF2B5EF4-FFF2-40B4-BE49-F238E27FC236}">
                <a16:creationId xmlns:a16="http://schemas.microsoft.com/office/drawing/2014/main" id="{F8A3B142-A432-7C40-9A68-64EDBC4188CD}"/>
              </a:ext>
            </a:extLst>
          </p:cNvPr>
          <p:cNvGraphicFramePr>
            <a:graphicFrameLocks noGrp="1"/>
          </p:cNvGraphicFramePr>
          <p:nvPr>
            <p:extLst>
              <p:ext uri="{D42A27DB-BD31-4B8C-83A1-F6EECF244321}">
                <p14:modId xmlns:p14="http://schemas.microsoft.com/office/powerpoint/2010/main" val="2975898120"/>
              </p:ext>
            </p:extLst>
          </p:nvPr>
        </p:nvGraphicFramePr>
        <p:xfrm>
          <a:off x="1151021" y="6350635"/>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p:spTree>
    <p:extLst>
      <p:ext uri="{BB962C8B-B14F-4D97-AF65-F5344CB8AC3E}">
        <p14:creationId xmlns:p14="http://schemas.microsoft.com/office/powerpoint/2010/main" val="20703058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BA30-D2D7-7744-99E4-B42FA3FE8CA2}"/>
              </a:ext>
            </a:extLst>
          </p:cNvPr>
          <p:cNvSpPr>
            <a:spLocks noGrp="1"/>
          </p:cNvSpPr>
          <p:nvPr>
            <p:ph type="title"/>
          </p:nvPr>
        </p:nvSpPr>
        <p:spPr/>
        <p:txBody>
          <a:bodyPr/>
          <a:lstStyle/>
          <a:p>
            <a:r>
              <a:rPr lang="en-US" dirty="0">
                <a:solidFill>
                  <a:schemeClr val="bg1"/>
                </a:solidFill>
              </a:rPr>
              <a:t>Lasers:</a:t>
            </a:r>
          </a:p>
        </p:txBody>
      </p:sp>
      <p:sp>
        <p:nvSpPr>
          <p:cNvPr id="4" name="Slide Number Placeholder 3">
            <a:extLst>
              <a:ext uri="{FF2B5EF4-FFF2-40B4-BE49-F238E27FC236}">
                <a16:creationId xmlns:a16="http://schemas.microsoft.com/office/drawing/2014/main" id="{80CEABC8-C296-8742-918D-9A5F4FB3BAB9}"/>
              </a:ext>
            </a:extLst>
          </p:cNvPr>
          <p:cNvSpPr>
            <a:spLocks noGrp="1"/>
          </p:cNvSpPr>
          <p:nvPr>
            <p:ph type="sldNum" sz="quarter" idx="12"/>
          </p:nvPr>
        </p:nvSpPr>
        <p:spPr/>
        <p:txBody>
          <a:bodyPr/>
          <a:lstStyle/>
          <a:p>
            <a:fld id="{AA20D318-2F9B-4945-8E5C-870A2842AC2C}" type="slidenum">
              <a:rPr lang="en-US" sz="1600" smtClean="0">
                <a:solidFill>
                  <a:schemeClr val="bg1"/>
                </a:solidFill>
              </a:rPr>
              <a:t>61</a:t>
            </a:fld>
            <a:endParaRPr lang="en-US" dirty="0">
              <a:solidFill>
                <a:schemeClr val="bg1"/>
              </a:solidFill>
            </a:endParaRPr>
          </a:p>
        </p:txBody>
      </p:sp>
      <p:cxnSp>
        <p:nvCxnSpPr>
          <p:cNvPr id="5" name="Straight Connector 4">
            <a:extLst>
              <a:ext uri="{FF2B5EF4-FFF2-40B4-BE49-F238E27FC236}">
                <a16:creationId xmlns:a16="http://schemas.microsoft.com/office/drawing/2014/main" id="{7AC07100-53D8-3144-8FF7-723CDA461CCB}"/>
              </a:ext>
            </a:extLst>
          </p:cNvPr>
          <p:cNvCxnSpPr/>
          <p:nvPr/>
        </p:nvCxnSpPr>
        <p:spPr>
          <a:xfrm>
            <a:off x="4330458" y="5829182"/>
            <a:ext cx="3864634"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9A1F46F-2EE4-A449-990B-C79F50398052}"/>
              </a:ext>
            </a:extLst>
          </p:cNvPr>
          <p:cNvSpPr txBox="1"/>
          <p:nvPr/>
        </p:nvSpPr>
        <p:spPr>
          <a:xfrm>
            <a:off x="8511744" y="5562948"/>
            <a:ext cx="1723845" cy="523220"/>
          </a:xfrm>
          <a:prstGeom prst="rect">
            <a:avLst/>
          </a:prstGeom>
          <a:noFill/>
        </p:spPr>
        <p:txBody>
          <a:bodyPr wrap="square" rtlCol="0">
            <a:spAutoFit/>
          </a:bodyPr>
          <a:lstStyle/>
          <a:p>
            <a:r>
              <a:rPr lang="en-US" sz="2800" dirty="0">
                <a:solidFill>
                  <a:schemeClr val="bg1"/>
                </a:solidFill>
              </a:rPr>
              <a:t>Ground</a:t>
            </a:r>
          </a:p>
        </p:txBody>
      </p:sp>
      <p:sp>
        <p:nvSpPr>
          <p:cNvPr id="10" name="TextBox 9">
            <a:extLst>
              <a:ext uri="{FF2B5EF4-FFF2-40B4-BE49-F238E27FC236}">
                <a16:creationId xmlns:a16="http://schemas.microsoft.com/office/drawing/2014/main" id="{A9BD191C-5C5E-214D-8383-6D1AEAB84BC3}"/>
              </a:ext>
            </a:extLst>
          </p:cNvPr>
          <p:cNvSpPr txBox="1"/>
          <p:nvPr/>
        </p:nvSpPr>
        <p:spPr>
          <a:xfrm>
            <a:off x="8511745" y="4361917"/>
            <a:ext cx="1723845" cy="523220"/>
          </a:xfrm>
          <a:prstGeom prst="rect">
            <a:avLst/>
          </a:prstGeom>
          <a:noFill/>
        </p:spPr>
        <p:txBody>
          <a:bodyPr wrap="square" rtlCol="0">
            <a:spAutoFit/>
          </a:bodyPr>
          <a:lstStyle/>
          <a:p>
            <a:r>
              <a:rPr lang="en-US" sz="2800" dirty="0">
                <a:solidFill>
                  <a:schemeClr val="bg1"/>
                </a:solidFill>
              </a:rPr>
              <a:t>Laser</a:t>
            </a:r>
          </a:p>
        </p:txBody>
      </p:sp>
      <p:sp>
        <p:nvSpPr>
          <p:cNvPr id="11" name="Oval 10">
            <a:extLst>
              <a:ext uri="{FF2B5EF4-FFF2-40B4-BE49-F238E27FC236}">
                <a16:creationId xmlns:a16="http://schemas.microsoft.com/office/drawing/2014/main" id="{1103A097-1125-6840-B7D1-189C113AF659}"/>
              </a:ext>
            </a:extLst>
          </p:cNvPr>
          <p:cNvSpPr/>
          <p:nvPr/>
        </p:nvSpPr>
        <p:spPr>
          <a:xfrm>
            <a:off x="5653174" y="3587357"/>
            <a:ext cx="1219200" cy="11684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8" name="Straight Connector 7">
            <a:extLst>
              <a:ext uri="{FF2B5EF4-FFF2-40B4-BE49-F238E27FC236}">
                <a16:creationId xmlns:a16="http://schemas.microsoft.com/office/drawing/2014/main" id="{B2E2754B-9339-E742-BE4B-F7F789EC7716}"/>
              </a:ext>
            </a:extLst>
          </p:cNvPr>
          <p:cNvCxnSpPr/>
          <p:nvPr/>
        </p:nvCxnSpPr>
        <p:spPr>
          <a:xfrm>
            <a:off x="4192435" y="4623527"/>
            <a:ext cx="4140679"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graphicFrame>
        <p:nvGraphicFramePr>
          <p:cNvPr id="3" name="Table 2">
            <a:extLst>
              <a:ext uri="{FF2B5EF4-FFF2-40B4-BE49-F238E27FC236}">
                <a16:creationId xmlns:a16="http://schemas.microsoft.com/office/drawing/2014/main" id="{F8A3B142-A432-7C40-9A68-64EDBC4188CD}"/>
              </a:ext>
            </a:extLst>
          </p:cNvPr>
          <p:cNvGraphicFramePr>
            <a:graphicFrameLocks noGrp="1"/>
          </p:cNvGraphicFramePr>
          <p:nvPr/>
        </p:nvGraphicFramePr>
        <p:xfrm>
          <a:off x="1151021" y="6350635"/>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p:spTree>
    <p:extLst>
      <p:ext uri="{BB962C8B-B14F-4D97-AF65-F5344CB8AC3E}">
        <p14:creationId xmlns:p14="http://schemas.microsoft.com/office/powerpoint/2010/main" val="41079817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BA30-D2D7-7744-99E4-B42FA3FE8CA2}"/>
              </a:ext>
            </a:extLst>
          </p:cNvPr>
          <p:cNvSpPr>
            <a:spLocks noGrp="1"/>
          </p:cNvSpPr>
          <p:nvPr>
            <p:ph type="title"/>
          </p:nvPr>
        </p:nvSpPr>
        <p:spPr/>
        <p:txBody>
          <a:bodyPr/>
          <a:lstStyle/>
          <a:p>
            <a:r>
              <a:rPr lang="en-US" dirty="0">
                <a:solidFill>
                  <a:schemeClr val="bg1"/>
                </a:solidFill>
              </a:rPr>
              <a:t>Lasers:</a:t>
            </a:r>
          </a:p>
        </p:txBody>
      </p:sp>
      <p:sp>
        <p:nvSpPr>
          <p:cNvPr id="4" name="Slide Number Placeholder 3">
            <a:extLst>
              <a:ext uri="{FF2B5EF4-FFF2-40B4-BE49-F238E27FC236}">
                <a16:creationId xmlns:a16="http://schemas.microsoft.com/office/drawing/2014/main" id="{80CEABC8-C296-8742-918D-9A5F4FB3BAB9}"/>
              </a:ext>
            </a:extLst>
          </p:cNvPr>
          <p:cNvSpPr>
            <a:spLocks noGrp="1"/>
          </p:cNvSpPr>
          <p:nvPr>
            <p:ph type="sldNum" sz="quarter" idx="12"/>
          </p:nvPr>
        </p:nvSpPr>
        <p:spPr/>
        <p:txBody>
          <a:bodyPr/>
          <a:lstStyle/>
          <a:p>
            <a:fld id="{AA20D318-2F9B-4945-8E5C-870A2842AC2C}" type="slidenum">
              <a:rPr lang="en-US" sz="1600" smtClean="0">
                <a:solidFill>
                  <a:schemeClr val="bg1"/>
                </a:solidFill>
              </a:rPr>
              <a:t>62</a:t>
            </a:fld>
            <a:endParaRPr lang="en-US" dirty="0">
              <a:solidFill>
                <a:schemeClr val="bg1"/>
              </a:solidFill>
            </a:endParaRPr>
          </a:p>
        </p:txBody>
      </p:sp>
      <p:cxnSp>
        <p:nvCxnSpPr>
          <p:cNvPr id="5" name="Straight Connector 4">
            <a:extLst>
              <a:ext uri="{FF2B5EF4-FFF2-40B4-BE49-F238E27FC236}">
                <a16:creationId xmlns:a16="http://schemas.microsoft.com/office/drawing/2014/main" id="{7AC07100-53D8-3144-8FF7-723CDA461CCB}"/>
              </a:ext>
            </a:extLst>
          </p:cNvPr>
          <p:cNvCxnSpPr/>
          <p:nvPr/>
        </p:nvCxnSpPr>
        <p:spPr>
          <a:xfrm>
            <a:off x="4330458" y="5829182"/>
            <a:ext cx="3864634"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9A1F46F-2EE4-A449-990B-C79F50398052}"/>
              </a:ext>
            </a:extLst>
          </p:cNvPr>
          <p:cNvSpPr txBox="1"/>
          <p:nvPr/>
        </p:nvSpPr>
        <p:spPr>
          <a:xfrm>
            <a:off x="8511744" y="5562948"/>
            <a:ext cx="1723845" cy="523220"/>
          </a:xfrm>
          <a:prstGeom prst="rect">
            <a:avLst/>
          </a:prstGeom>
          <a:noFill/>
        </p:spPr>
        <p:txBody>
          <a:bodyPr wrap="square" rtlCol="0">
            <a:spAutoFit/>
          </a:bodyPr>
          <a:lstStyle/>
          <a:p>
            <a:r>
              <a:rPr lang="en-US" sz="2800" dirty="0">
                <a:solidFill>
                  <a:schemeClr val="bg1"/>
                </a:solidFill>
              </a:rPr>
              <a:t>Ground</a:t>
            </a:r>
          </a:p>
        </p:txBody>
      </p:sp>
      <p:sp>
        <p:nvSpPr>
          <p:cNvPr id="10" name="TextBox 9">
            <a:extLst>
              <a:ext uri="{FF2B5EF4-FFF2-40B4-BE49-F238E27FC236}">
                <a16:creationId xmlns:a16="http://schemas.microsoft.com/office/drawing/2014/main" id="{A9BD191C-5C5E-214D-8383-6D1AEAB84BC3}"/>
              </a:ext>
            </a:extLst>
          </p:cNvPr>
          <p:cNvSpPr txBox="1"/>
          <p:nvPr/>
        </p:nvSpPr>
        <p:spPr>
          <a:xfrm>
            <a:off x="8511745" y="4361917"/>
            <a:ext cx="1723845" cy="523220"/>
          </a:xfrm>
          <a:prstGeom prst="rect">
            <a:avLst/>
          </a:prstGeom>
          <a:noFill/>
        </p:spPr>
        <p:txBody>
          <a:bodyPr wrap="square" rtlCol="0">
            <a:spAutoFit/>
          </a:bodyPr>
          <a:lstStyle/>
          <a:p>
            <a:r>
              <a:rPr lang="en-US" sz="2800" dirty="0">
                <a:solidFill>
                  <a:schemeClr val="bg1"/>
                </a:solidFill>
              </a:rPr>
              <a:t>Laser</a:t>
            </a:r>
          </a:p>
        </p:txBody>
      </p:sp>
      <p:sp>
        <p:nvSpPr>
          <p:cNvPr id="11" name="Oval 10">
            <a:extLst>
              <a:ext uri="{FF2B5EF4-FFF2-40B4-BE49-F238E27FC236}">
                <a16:creationId xmlns:a16="http://schemas.microsoft.com/office/drawing/2014/main" id="{1103A097-1125-6840-B7D1-189C113AF659}"/>
              </a:ext>
            </a:extLst>
          </p:cNvPr>
          <p:cNvSpPr/>
          <p:nvPr/>
        </p:nvSpPr>
        <p:spPr>
          <a:xfrm rot="10800000">
            <a:off x="5653174" y="4675927"/>
            <a:ext cx="1219200" cy="1116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8" name="Straight Connector 7">
            <a:extLst>
              <a:ext uri="{FF2B5EF4-FFF2-40B4-BE49-F238E27FC236}">
                <a16:creationId xmlns:a16="http://schemas.microsoft.com/office/drawing/2014/main" id="{B2E2754B-9339-E742-BE4B-F7F789EC7716}"/>
              </a:ext>
            </a:extLst>
          </p:cNvPr>
          <p:cNvCxnSpPr/>
          <p:nvPr/>
        </p:nvCxnSpPr>
        <p:spPr>
          <a:xfrm>
            <a:off x="4192435" y="4623527"/>
            <a:ext cx="4140679"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graphicFrame>
        <p:nvGraphicFramePr>
          <p:cNvPr id="3" name="Table 2">
            <a:extLst>
              <a:ext uri="{FF2B5EF4-FFF2-40B4-BE49-F238E27FC236}">
                <a16:creationId xmlns:a16="http://schemas.microsoft.com/office/drawing/2014/main" id="{F8A3B142-A432-7C40-9A68-64EDBC4188CD}"/>
              </a:ext>
            </a:extLst>
          </p:cNvPr>
          <p:cNvGraphicFramePr>
            <a:graphicFrameLocks noGrp="1"/>
          </p:cNvGraphicFramePr>
          <p:nvPr/>
        </p:nvGraphicFramePr>
        <p:xfrm>
          <a:off x="1151021" y="6350635"/>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p:sp>
        <p:nvSpPr>
          <p:cNvPr id="6" name="TextBox 5">
            <a:extLst>
              <a:ext uri="{FF2B5EF4-FFF2-40B4-BE49-F238E27FC236}">
                <a16:creationId xmlns:a16="http://schemas.microsoft.com/office/drawing/2014/main" id="{F088F7C5-A39F-994C-961B-98F45FF073FF}"/>
              </a:ext>
            </a:extLst>
          </p:cNvPr>
          <p:cNvSpPr txBox="1"/>
          <p:nvPr/>
        </p:nvSpPr>
        <p:spPr>
          <a:xfrm>
            <a:off x="838200" y="5039728"/>
            <a:ext cx="3004457" cy="523220"/>
          </a:xfrm>
          <a:prstGeom prst="rect">
            <a:avLst/>
          </a:prstGeom>
          <a:noFill/>
        </p:spPr>
        <p:txBody>
          <a:bodyPr wrap="square" rtlCol="0">
            <a:spAutoFit/>
          </a:bodyPr>
          <a:lstStyle/>
          <a:p>
            <a:r>
              <a:rPr lang="en-US" sz="2800" dirty="0">
                <a:solidFill>
                  <a:schemeClr val="bg1"/>
                </a:solidFill>
              </a:rPr>
              <a:t>Starts Timing:</a:t>
            </a:r>
          </a:p>
        </p:txBody>
      </p:sp>
    </p:spTree>
    <p:extLst>
      <p:ext uri="{BB962C8B-B14F-4D97-AF65-F5344CB8AC3E}">
        <p14:creationId xmlns:p14="http://schemas.microsoft.com/office/powerpoint/2010/main" val="11758646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BA30-D2D7-7744-99E4-B42FA3FE8CA2}"/>
              </a:ext>
            </a:extLst>
          </p:cNvPr>
          <p:cNvSpPr>
            <a:spLocks noGrp="1"/>
          </p:cNvSpPr>
          <p:nvPr>
            <p:ph type="title"/>
          </p:nvPr>
        </p:nvSpPr>
        <p:spPr/>
        <p:txBody>
          <a:bodyPr/>
          <a:lstStyle/>
          <a:p>
            <a:r>
              <a:rPr lang="en-US" dirty="0">
                <a:solidFill>
                  <a:schemeClr val="bg1"/>
                </a:solidFill>
              </a:rPr>
              <a:t>Lasers:</a:t>
            </a:r>
          </a:p>
        </p:txBody>
      </p:sp>
      <p:sp>
        <p:nvSpPr>
          <p:cNvPr id="4" name="Slide Number Placeholder 3">
            <a:extLst>
              <a:ext uri="{FF2B5EF4-FFF2-40B4-BE49-F238E27FC236}">
                <a16:creationId xmlns:a16="http://schemas.microsoft.com/office/drawing/2014/main" id="{80CEABC8-C296-8742-918D-9A5F4FB3BAB9}"/>
              </a:ext>
            </a:extLst>
          </p:cNvPr>
          <p:cNvSpPr>
            <a:spLocks noGrp="1"/>
          </p:cNvSpPr>
          <p:nvPr>
            <p:ph type="sldNum" sz="quarter" idx="12"/>
          </p:nvPr>
        </p:nvSpPr>
        <p:spPr/>
        <p:txBody>
          <a:bodyPr/>
          <a:lstStyle/>
          <a:p>
            <a:fld id="{AA20D318-2F9B-4945-8E5C-870A2842AC2C}" type="slidenum">
              <a:rPr lang="en-US" sz="1600" smtClean="0">
                <a:solidFill>
                  <a:schemeClr val="bg1"/>
                </a:solidFill>
              </a:rPr>
              <a:t>63</a:t>
            </a:fld>
            <a:endParaRPr lang="en-US" dirty="0">
              <a:solidFill>
                <a:schemeClr val="bg1"/>
              </a:solidFill>
            </a:endParaRPr>
          </a:p>
        </p:txBody>
      </p:sp>
      <p:cxnSp>
        <p:nvCxnSpPr>
          <p:cNvPr id="5" name="Straight Connector 4">
            <a:extLst>
              <a:ext uri="{FF2B5EF4-FFF2-40B4-BE49-F238E27FC236}">
                <a16:creationId xmlns:a16="http://schemas.microsoft.com/office/drawing/2014/main" id="{7AC07100-53D8-3144-8FF7-723CDA461CCB}"/>
              </a:ext>
            </a:extLst>
          </p:cNvPr>
          <p:cNvCxnSpPr/>
          <p:nvPr/>
        </p:nvCxnSpPr>
        <p:spPr>
          <a:xfrm>
            <a:off x="4330458" y="5829182"/>
            <a:ext cx="3864634"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9A1F46F-2EE4-A449-990B-C79F50398052}"/>
              </a:ext>
            </a:extLst>
          </p:cNvPr>
          <p:cNvSpPr txBox="1"/>
          <p:nvPr/>
        </p:nvSpPr>
        <p:spPr>
          <a:xfrm>
            <a:off x="8511744" y="5562948"/>
            <a:ext cx="1723845" cy="523220"/>
          </a:xfrm>
          <a:prstGeom prst="rect">
            <a:avLst/>
          </a:prstGeom>
          <a:noFill/>
        </p:spPr>
        <p:txBody>
          <a:bodyPr wrap="square" rtlCol="0">
            <a:spAutoFit/>
          </a:bodyPr>
          <a:lstStyle/>
          <a:p>
            <a:r>
              <a:rPr lang="en-US" sz="2800" dirty="0">
                <a:solidFill>
                  <a:schemeClr val="bg1"/>
                </a:solidFill>
              </a:rPr>
              <a:t>Ground</a:t>
            </a:r>
          </a:p>
        </p:txBody>
      </p:sp>
      <p:sp>
        <p:nvSpPr>
          <p:cNvPr id="10" name="TextBox 9">
            <a:extLst>
              <a:ext uri="{FF2B5EF4-FFF2-40B4-BE49-F238E27FC236}">
                <a16:creationId xmlns:a16="http://schemas.microsoft.com/office/drawing/2014/main" id="{A9BD191C-5C5E-214D-8383-6D1AEAB84BC3}"/>
              </a:ext>
            </a:extLst>
          </p:cNvPr>
          <p:cNvSpPr txBox="1"/>
          <p:nvPr/>
        </p:nvSpPr>
        <p:spPr>
          <a:xfrm>
            <a:off x="8511745" y="4361917"/>
            <a:ext cx="1723845" cy="523220"/>
          </a:xfrm>
          <a:prstGeom prst="rect">
            <a:avLst/>
          </a:prstGeom>
          <a:noFill/>
        </p:spPr>
        <p:txBody>
          <a:bodyPr wrap="square" rtlCol="0">
            <a:spAutoFit/>
          </a:bodyPr>
          <a:lstStyle/>
          <a:p>
            <a:r>
              <a:rPr lang="en-US" sz="2800" dirty="0">
                <a:solidFill>
                  <a:schemeClr val="bg1"/>
                </a:solidFill>
              </a:rPr>
              <a:t>Laser</a:t>
            </a:r>
          </a:p>
        </p:txBody>
      </p:sp>
      <p:cxnSp>
        <p:nvCxnSpPr>
          <p:cNvPr id="8" name="Straight Connector 7">
            <a:extLst>
              <a:ext uri="{FF2B5EF4-FFF2-40B4-BE49-F238E27FC236}">
                <a16:creationId xmlns:a16="http://schemas.microsoft.com/office/drawing/2014/main" id="{B2E2754B-9339-E742-BE4B-F7F789EC7716}"/>
              </a:ext>
            </a:extLst>
          </p:cNvPr>
          <p:cNvCxnSpPr/>
          <p:nvPr/>
        </p:nvCxnSpPr>
        <p:spPr>
          <a:xfrm>
            <a:off x="4192435" y="4623527"/>
            <a:ext cx="4140679"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graphicFrame>
        <p:nvGraphicFramePr>
          <p:cNvPr id="3" name="Table 2">
            <a:extLst>
              <a:ext uri="{FF2B5EF4-FFF2-40B4-BE49-F238E27FC236}">
                <a16:creationId xmlns:a16="http://schemas.microsoft.com/office/drawing/2014/main" id="{F8A3B142-A432-7C40-9A68-64EDBC4188CD}"/>
              </a:ext>
            </a:extLst>
          </p:cNvPr>
          <p:cNvGraphicFramePr>
            <a:graphicFrameLocks noGrp="1"/>
          </p:cNvGraphicFramePr>
          <p:nvPr/>
        </p:nvGraphicFramePr>
        <p:xfrm>
          <a:off x="1151021" y="6350635"/>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p:sp>
        <p:nvSpPr>
          <p:cNvPr id="12" name="Oval 11">
            <a:extLst>
              <a:ext uri="{FF2B5EF4-FFF2-40B4-BE49-F238E27FC236}">
                <a16:creationId xmlns:a16="http://schemas.microsoft.com/office/drawing/2014/main" id="{4AC4E27D-1F58-BD46-ACD5-C3BFB940B77F}"/>
              </a:ext>
            </a:extLst>
          </p:cNvPr>
          <p:cNvSpPr/>
          <p:nvPr/>
        </p:nvSpPr>
        <p:spPr>
          <a:xfrm rot="10800000">
            <a:off x="5653174" y="4885137"/>
            <a:ext cx="1219200" cy="90679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3009958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BA30-D2D7-7744-99E4-B42FA3FE8CA2}"/>
              </a:ext>
            </a:extLst>
          </p:cNvPr>
          <p:cNvSpPr>
            <a:spLocks noGrp="1"/>
          </p:cNvSpPr>
          <p:nvPr>
            <p:ph type="title"/>
          </p:nvPr>
        </p:nvSpPr>
        <p:spPr/>
        <p:txBody>
          <a:bodyPr/>
          <a:lstStyle/>
          <a:p>
            <a:r>
              <a:rPr lang="en-US" dirty="0">
                <a:solidFill>
                  <a:schemeClr val="bg1"/>
                </a:solidFill>
              </a:rPr>
              <a:t>Lasers:</a:t>
            </a:r>
          </a:p>
        </p:txBody>
      </p:sp>
      <p:sp>
        <p:nvSpPr>
          <p:cNvPr id="4" name="Slide Number Placeholder 3">
            <a:extLst>
              <a:ext uri="{FF2B5EF4-FFF2-40B4-BE49-F238E27FC236}">
                <a16:creationId xmlns:a16="http://schemas.microsoft.com/office/drawing/2014/main" id="{80CEABC8-C296-8742-918D-9A5F4FB3BAB9}"/>
              </a:ext>
            </a:extLst>
          </p:cNvPr>
          <p:cNvSpPr>
            <a:spLocks noGrp="1"/>
          </p:cNvSpPr>
          <p:nvPr>
            <p:ph type="sldNum" sz="quarter" idx="12"/>
          </p:nvPr>
        </p:nvSpPr>
        <p:spPr/>
        <p:txBody>
          <a:bodyPr/>
          <a:lstStyle/>
          <a:p>
            <a:fld id="{AA20D318-2F9B-4945-8E5C-870A2842AC2C}" type="slidenum">
              <a:rPr lang="en-US" sz="1600" smtClean="0">
                <a:solidFill>
                  <a:schemeClr val="bg1"/>
                </a:solidFill>
              </a:rPr>
              <a:t>64</a:t>
            </a:fld>
            <a:endParaRPr lang="en-US" dirty="0">
              <a:solidFill>
                <a:schemeClr val="bg1"/>
              </a:solidFill>
            </a:endParaRPr>
          </a:p>
        </p:txBody>
      </p:sp>
      <p:cxnSp>
        <p:nvCxnSpPr>
          <p:cNvPr id="5" name="Straight Connector 4">
            <a:extLst>
              <a:ext uri="{FF2B5EF4-FFF2-40B4-BE49-F238E27FC236}">
                <a16:creationId xmlns:a16="http://schemas.microsoft.com/office/drawing/2014/main" id="{7AC07100-53D8-3144-8FF7-723CDA461CCB}"/>
              </a:ext>
            </a:extLst>
          </p:cNvPr>
          <p:cNvCxnSpPr/>
          <p:nvPr/>
        </p:nvCxnSpPr>
        <p:spPr>
          <a:xfrm>
            <a:off x="4330458" y="5829182"/>
            <a:ext cx="3864634"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9A1F46F-2EE4-A449-990B-C79F50398052}"/>
              </a:ext>
            </a:extLst>
          </p:cNvPr>
          <p:cNvSpPr txBox="1"/>
          <p:nvPr/>
        </p:nvSpPr>
        <p:spPr>
          <a:xfrm>
            <a:off x="8511744" y="5562948"/>
            <a:ext cx="1723845" cy="523220"/>
          </a:xfrm>
          <a:prstGeom prst="rect">
            <a:avLst/>
          </a:prstGeom>
          <a:noFill/>
        </p:spPr>
        <p:txBody>
          <a:bodyPr wrap="square" rtlCol="0">
            <a:spAutoFit/>
          </a:bodyPr>
          <a:lstStyle/>
          <a:p>
            <a:r>
              <a:rPr lang="en-US" sz="2800" dirty="0">
                <a:solidFill>
                  <a:schemeClr val="bg1"/>
                </a:solidFill>
              </a:rPr>
              <a:t>Ground</a:t>
            </a:r>
          </a:p>
        </p:txBody>
      </p:sp>
      <p:sp>
        <p:nvSpPr>
          <p:cNvPr id="10" name="TextBox 9">
            <a:extLst>
              <a:ext uri="{FF2B5EF4-FFF2-40B4-BE49-F238E27FC236}">
                <a16:creationId xmlns:a16="http://schemas.microsoft.com/office/drawing/2014/main" id="{A9BD191C-5C5E-214D-8383-6D1AEAB84BC3}"/>
              </a:ext>
            </a:extLst>
          </p:cNvPr>
          <p:cNvSpPr txBox="1"/>
          <p:nvPr/>
        </p:nvSpPr>
        <p:spPr>
          <a:xfrm>
            <a:off x="8511745" y="4361917"/>
            <a:ext cx="1723845" cy="523220"/>
          </a:xfrm>
          <a:prstGeom prst="rect">
            <a:avLst/>
          </a:prstGeom>
          <a:noFill/>
        </p:spPr>
        <p:txBody>
          <a:bodyPr wrap="square" rtlCol="0">
            <a:spAutoFit/>
          </a:bodyPr>
          <a:lstStyle/>
          <a:p>
            <a:r>
              <a:rPr lang="en-US" sz="2800" dirty="0">
                <a:solidFill>
                  <a:schemeClr val="bg1"/>
                </a:solidFill>
              </a:rPr>
              <a:t>Laser</a:t>
            </a:r>
          </a:p>
        </p:txBody>
      </p:sp>
      <p:cxnSp>
        <p:nvCxnSpPr>
          <p:cNvPr id="8" name="Straight Connector 7">
            <a:extLst>
              <a:ext uri="{FF2B5EF4-FFF2-40B4-BE49-F238E27FC236}">
                <a16:creationId xmlns:a16="http://schemas.microsoft.com/office/drawing/2014/main" id="{B2E2754B-9339-E742-BE4B-F7F789EC7716}"/>
              </a:ext>
            </a:extLst>
          </p:cNvPr>
          <p:cNvCxnSpPr/>
          <p:nvPr/>
        </p:nvCxnSpPr>
        <p:spPr>
          <a:xfrm>
            <a:off x="4192435" y="4623527"/>
            <a:ext cx="4140679"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graphicFrame>
        <p:nvGraphicFramePr>
          <p:cNvPr id="3" name="Table 2">
            <a:extLst>
              <a:ext uri="{FF2B5EF4-FFF2-40B4-BE49-F238E27FC236}">
                <a16:creationId xmlns:a16="http://schemas.microsoft.com/office/drawing/2014/main" id="{F8A3B142-A432-7C40-9A68-64EDBC4188CD}"/>
              </a:ext>
            </a:extLst>
          </p:cNvPr>
          <p:cNvGraphicFramePr>
            <a:graphicFrameLocks noGrp="1"/>
          </p:cNvGraphicFramePr>
          <p:nvPr/>
        </p:nvGraphicFramePr>
        <p:xfrm>
          <a:off x="1151021" y="6350635"/>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p:sp>
        <p:nvSpPr>
          <p:cNvPr id="12" name="Oval 11">
            <a:extLst>
              <a:ext uri="{FF2B5EF4-FFF2-40B4-BE49-F238E27FC236}">
                <a16:creationId xmlns:a16="http://schemas.microsoft.com/office/drawing/2014/main" id="{4FE5136A-B21F-5448-B6B1-16AD688F9F1C}"/>
              </a:ext>
            </a:extLst>
          </p:cNvPr>
          <p:cNvSpPr/>
          <p:nvPr/>
        </p:nvSpPr>
        <p:spPr>
          <a:xfrm rot="10800000">
            <a:off x="5653174" y="4760685"/>
            <a:ext cx="1219200" cy="1031241"/>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41674321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BA30-D2D7-7744-99E4-B42FA3FE8CA2}"/>
              </a:ext>
            </a:extLst>
          </p:cNvPr>
          <p:cNvSpPr>
            <a:spLocks noGrp="1"/>
          </p:cNvSpPr>
          <p:nvPr>
            <p:ph type="title"/>
          </p:nvPr>
        </p:nvSpPr>
        <p:spPr/>
        <p:txBody>
          <a:bodyPr/>
          <a:lstStyle/>
          <a:p>
            <a:r>
              <a:rPr lang="en-US" dirty="0">
                <a:solidFill>
                  <a:schemeClr val="bg1"/>
                </a:solidFill>
              </a:rPr>
              <a:t>Lasers:</a:t>
            </a:r>
          </a:p>
        </p:txBody>
      </p:sp>
      <p:sp>
        <p:nvSpPr>
          <p:cNvPr id="4" name="Slide Number Placeholder 3">
            <a:extLst>
              <a:ext uri="{FF2B5EF4-FFF2-40B4-BE49-F238E27FC236}">
                <a16:creationId xmlns:a16="http://schemas.microsoft.com/office/drawing/2014/main" id="{80CEABC8-C296-8742-918D-9A5F4FB3BAB9}"/>
              </a:ext>
            </a:extLst>
          </p:cNvPr>
          <p:cNvSpPr>
            <a:spLocks noGrp="1"/>
          </p:cNvSpPr>
          <p:nvPr>
            <p:ph type="sldNum" sz="quarter" idx="12"/>
          </p:nvPr>
        </p:nvSpPr>
        <p:spPr/>
        <p:txBody>
          <a:bodyPr/>
          <a:lstStyle/>
          <a:p>
            <a:fld id="{AA20D318-2F9B-4945-8E5C-870A2842AC2C}" type="slidenum">
              <a:rPr lang="en-US" sz="1600" smtClean="0">
                <a:solidFill>
                  <a:schemeClr val="bg1"/>
                </a:solidFill>
              </a:rPr>
              <a:t>65</a:t>
            </a:fld>
            <a:endParaRPr lang="en-US" dirty="0">
              <a:solidFill>
                <a:schemeClr val="bg1"/>
              </a:solidFill>
            </a:endParaRPr>
          </a:p>
        </p:txBody>
      </p:sp>
      <p:cxnSp>
        <p:nvCxnSpPr>
          <p:cNvPr id="5" name="Straight Connector 4">
            <a:extLst>
              <a:ext uri="{FF2B5EF4-FFF2-40B4-BE49-F238E27FC236}">
                <a16:creationId xmlns:a16="http://schemas.microsoft.com/office/drawing/2014/main" id="{7AC07100-53D8-3144-8FF7-723CDA461CCB}"/>
              </a:ext>
            </a:extLst>
          </p:cNvPr>
          <p:cNvCxnSpPr/>
          <p:nvPr/>
        </p:nvCxnSpPr>
        <p:spPr>
          <a:xfrm>
            <a:off x="4330458" y="5829182"/>
            <a:ext cx="3864634"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9A1F46F-2EE4-A449-990B-C79F50398052}"/>
              </a:ext>
            </a:extLst>
          </p:cNvPr>
          <p:cNvSpPr txBox="1"/>
          <p:nvPr/>
        </p:nvSpPr>
        <p:spPr>
          <a:xfrm>
            <a:off x="8511744" y="5562948"/>
            <a:ext cx="1723845" cy="523220"/>
          </a:xfrm>
          <a:prstGeom prst="rect">
            <a:avLst/>
          </a:prstGeom>
          <a:noFill/>
        </p:spPr>
        <p:txBody>
          <a:bodyPr wrap="square" rtlCol="0">
            <a:spAutoFit/>
          </a:bodyPr>
          <a:lstStyle/>
          <a:p>
            <a:r>
              <a:rPr lang="en-US" sz="2800" dirty="0">
                <a:solidFill>
                  <a:schemeClr val="bg1"/>
                </a:solidFill>
              </a:rPr>
              <a:t>Ground</a:t>
            </a:r>
          </a:p>
        </p:txBody>
      </p:sp>
      <p:sp>
        <p:nvSpPr>
          <p:cNvPr id="10" name="TextBox 9">
            <a:extLst>
              <a:ext uri="{FF2B5EF4-FFF2-40B4-BE49-F238E27FC236}">
                <a16:creationId xmlns:a16="http://schemas.microsoft.com/office/drawing/2014/main" id="{A9BD191C-5C5E-214D-8383-6D1AEAB84BC3}"/>
              </a:ext>
            </a:extLst>
          </p:cNvPr>
          <p:cNvSpPr txBox="1"/>
          <p:nvPr/>
        </p:nvSpPr>
        <p:spPr>
          <a:xfrm>
            <a:off x="8511745" y="4361917"/>
            <a:ext cx="1723845" cy="523220"/>
          </a:xfrm>
          <a:prstGeom prst="rect">
            <a:avLst/>
          </a:prstGeom>
          <a:noFill/>
        </p:spPr>
        <p:txBody>
          <a:bodyPr wrap="square" rtlCol="0">
            <a:spAutoFit/>
          </a:bodyPr>
          <a:lstStyle/>
          <a:p>
            <a:r>
              <a:rPr lang="en-US" sz="2800" dirty="0">
                <a:solidFill>
                  <a:schemeClr val="bg1"/>
                </a:solidFill>
              </a:rPr>
              <a:t>Laser</a:t>
            </a:r>
          </a:p>
        </p:txBody>
      </p:sp>
      <p:graphicFrame>
        <p:nvGraphicFramePr>
          <p:cNvPr id="3" name="Table 2">
            <a:extLst>
              <a:ext uri="{FF2B5EF4-FFF2-40B4-BE49-F238E27FC236}">
                <a16:creationId xmlns:a16="http://schemas.microsoft.com/office/drawing/2014/main" id="{F8A3B142-A432-7C40-9A68-64EDBC4188CD}"/>
              </a:ext>
            </a:extLst>
          </p:cNvPr>
          <p:cNvGraphicFramePr>
            <a:graphicFrameLocks noGrp="1"/>
          </p:cNvGraphicFramePr>
          <p:nvPr/>
        </p:nvGraphicFramePr>
        <p:xfrm>
          <a:off x="1151021" y="6350635"/>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p:sp>
        <p:nvSpPr>
          <p:cNvPr id="12" name="Oval 11">
            <a:extLst>
              <a:ext uri="{FF2B5EF4-FFF2-40B4-BE49-F238E27FC236}">
                <a16:creationId xmlns:a16="http://schemas.microsoft.com/office/drawing/2014/main" id="{54F09DB3-A292-6D4F-A75B-F5E4BC663009}"/>
              </a:ext>
            </a:extLst>
          </p:cNvPr>
          <p:cNvSpPr/>
          <p:nvPr/>
        </p:nvSpPr>
        <p:spPr>
          <a:xfrm rot="10800000">
            <a:off x="5653174" y="4606418"/>
            <a:ext cx="1219200" cy="1152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8" name="Straight Connector 7">
            <a:extLst>
              <a:ext uri="{FF2B5EF4-FFF2-40B4-BE49-F238E27FC236}">
                <a16:creationId xmlns:a16="http://schemas.microsoft.com/office/drawing/2014/main" id="{B2E2754B-9339-E742-BE4B-F7F789EC7716}"/>
              </a:ext>
            </a:extLst>
          </p:cNvPr>
          <p:cNvCxnSpPr/>
          <p:nvPr/>
        </p:nvCxnSpPr>
        <p:spPr>
          <a:xfrm>
            <a:off x="4192435" y="4623527"/>
            <a:ext cx="4140679"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E3DE4BED-AE83-2C41-B863-D2F4D40CF062}"/>
              </a:ext>
            </a:extLst>
          </p:cNvPr>
          <p:cNvSpPr txBox="1"/>
          <p:nvPr/>
        </p:nvSpPr>
        <p:spPr>
          <a:xfrm>
            <a:off x="838200" y="5039728"/>
            <a:ext cx="3004457" cy="523220"/>
          </a:xfrm>
          <a:prstGeom prst="rect">
            <a:avLst/>
          </a:prstGeom>
          <a:noFill/>
        </p:spPr>
        <p:txBody>
          <a:bodyPr wrap="square" rtlCol="0">
            <a:spAutoFit/>
          </a:bodyPr>
          <a:lstStyle/>
          <a:p>
            <a:r>
              <a:rPr lang="en-US" sz="2800" dirty="0">
                <a:solidFill>
                  <a:schemeClr val="bg1"/>
                </a:solidFill>
              </a:rPr>
              <a:t>Stops Timing:</a:t>
            </a:r>
          </a:p>
        </p:txBody>
      </p:sp>
    </p:spTree>
    <p:extLst>
      <p:ext uri="{BB962C8B-B14F-4D97-AF65-F5344CB8AC3E}">
        <p14:creationId xmlns:p14="http://schemas.microsoft.com/office/powerpoint/2010/main" val="40878563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0E38F7B-AA53-754C-9653-E7CE7A46D8F6}"/>
              </a:ext>
            </a:extLst>
          </p:cNvPr>
          <p:cNvPicPr>
            <a:picLocks noChangeAspect="1"/>
          </p:cNvPicPr>
          <p:nvPr/>
        </p:nvPicPr>
        <p:blipFill>
          <a:blip r:embed="rId3"/>
          <a:stretch>
            <a:fillRect/>
          </a:stretch>
        </p:blipFill>
        <p:spPr>
          <a:xfrm>
            <a:off x="0" y="1679046"/>
            <a:ext cx="12192000" cy="1424392"/>
          </a:xfrm>
          <a:prstGeom prst="rect">
            <a:avLst/>
          </a:prstGeom>
        </p:spPr>
      </p:pic>
      <p:sp>
        <p:nvSpPr>
          <p:cNvPr id="2" name="Title 1">
            <a:extLst>
              <a:ext uri="{FF2B5EF4-FFF2-40B4-BE49-F238E27FC236}">
                <a16:creationId xmlns:a16="http://schemas.microsoft.com/office/drawing/2014/main" id="{0B7CE884-A6ED-DD4F-A649-16154CA666DE}"/>
              </a:ext>
            </a:extLst>
          </p:cNvPr>
          <p:cNvSpPr>
            <a:spLocks noGrp="1"/>
          </p:cNvSpPr>
          <p:nvPr>
            <p:ph type="title"/>
          </p:nvPr>
        </p:nvSpPr>
        <p:spPr/>
        <p:txBody>
          <a:bodyPr/>
          <a:lstStyle/>
          <a:p>
            <a:r>
              <a:rPr lang="en-US" dirty="0">
                <a:solidFill>
                  <a:schemeClr val="bg1"/>
                </a:solidFill>
              </a:rPr>
              <a:t>Why sound works?</a:t>
            </a:r>
          </a:p>
        </p:txBody>
      </p:sp>
      <p:sp>
        <p:nvSpPr>
          <p:cNvPr id="3" name="Slide Number Placeholder 2">
            <a:extLst>
              <a:ext uri="{FF2B5EF4-FFF2-40B4-BE49-F238E27FC236}">
                <a16:creationId xmlns:a16="http://schemas.microsoft.com/office/drawing/2014/main" id="{3B1851E3-35DC-DA4E-B28D-BF525A625363}"/>
              </a:ext>
            </a:extLst>
          </p:cNvPr>
          <p:cNvSpPr>
            <a:spLocks noGrp="1"/>
          </p:cNvSpPr>
          <p:nvPr>
            <p:ph type="sldNum" sz="quarter" idx="12"/>
          </p:nvPr>
        </p:nvSpPr>
        <p:spPr/>
        <p:txBody>
          <a:bodyPr/>
          <a:lstStyle/>
          <a:p>
            <a:fld id="{AA20D318-2F9B-4945-8E5C-870A2842AC2C}" type="slidenum">
              <a:rPr lang="en-US" smtClean="0"/>
              <a:t>66</a:t>
            </a:fld>
            <a:endParaRPr lang="en-US"/>
          </a:p>
        </p:txBody>
      </p:sp>
      <p:cxnSp>
        <p:nvCxnSpPr>
          <p:cNvPr id="5" name="Straight Connector 4">
            <a:extLst>
              <a:ext uri="{FF2B5EF4-FFF2-40B4-BE49-F238E27FC236}">
                <a16:creationId xmlns:a16="http://schemas.microsoft.com/office/drawing/2014/main" id="{279590E3-93A8-2B4B-8B6C-E74F120C5870}"/>
              </a:ext>
            </a:extLst>
          </p:cNvPr>
          <p:cNvCxnSpPr/>
          <p:nvPr/>
        </p:nvCxnSpPr>
        <p:spPr>
          <a:xfrm flipV="1">
            <a:off x="2273300" y="5803900"/>
            <a:ext cx="78359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BAACAE0-2802-314E-94FC-1D66D12994F7}"/>
              </a:ext>
            </a:extLst>
          </p:cNvPr>
          <p:cNvSpPr/>
          <p:nvPr/>
        </p:nvSpPr>
        <p:spPr>
          <a:xfrm>
            <a:off x="5302250" y="4368800"/>
            <a:ext cx="1657350" cy="14351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c 6">
            <a:extLst>
              <a:ext uri="{FF2B5EF4-FFF2-40B4-BE49-F238E27FC236}">
                <a16:creationId xmlns:a16="http://schemas.microsoft.com/office/drawing/2014/main" id="{B10E1A10-8005-7E4C-9C02-FC1D4C09F7F5}"/>
              </a:ext>
            </a:extLst>
          </p:cNvPr>
          <p:cNvSpPr/>
          <p:nvPr/>
        </p:nvSpPr>
        <p:spPr>
          <a:xfrm rot="574681">
            <a:off x="6564727" y="5392445"/>
            <a:ext cx="749300" cy="5588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CD17BB44-B5AC-A147-BD00-B4E37DF8FD19}"/>
              </a:ext>
            </a:extLst>
          </p:cNvPr>
          <p:cNvSpPr/>
          <p:nvPr/>
        </p:nvSpPr>
        <p:spPr>
          <a:xfrm>
            <a:off x="6984207" y="4864102"/>
            <a:ext cx="977900" cy="93979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A7F9A474-CBA3-A843-9F16-F99DE85539D7}"/>
              </a:ext>
            </a:extLst>
          </p:cNvPr>
          <p:cNvSpPr/>
          <p:nvPr/>
        </p:nvSpPr>
        <p:spPr>
          <a:xfrm>
            <a:off x="6834188" y="5149852"/>
            <a:ext cx="777875" cy="76199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783A4D7A-8FF3-804B-B9E1-8EE97FD697B5}"/>
              </a:ext>
            </a:extLst>
          </p:cNvPr>
          <p:cNvSpPr/>
          <p:nvPr/>
        </p:nvSpPr>
        <p:spPr>
          <a:xfrm rot="424578">
            <a:off x="6696742" y="5498301"/>
            <a:ext cx="520700" cy="431800"/>
          </a:xfrm>
          <a:prstGeom prst="arc">
            <a:avLst/>
          </a:prstGeom>
          <a:noFill/>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33F53165-1201-2542-A94B-04B2946AF788}"/>
              </a:ext>
            </a:extLst>
          </p:cNvPr>
          <p:cNvSpPr/>
          <p:nvPr/>
        </p:nvSpPr>
        <p:spPr>
          <a:xfrm rot="361839">
            <a:off x="6871887" y="5259823"/>
            <a:ext cx="610282" cy="570624"/>
          </a:xfrm>
          <a:prstGeom prst="arc">
            <a:avLst/>
          </a:prstGeom>
          <a:noFill/>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44A2AE6F-A79E-1B49-A16C-A746F88EB895}"/>
              </a:ext>
            </a:extLst>
          </p:cNvPr>
          <p:cNvSpPr/>
          <p:nvPr/>
        </p:nvSpPr>
        <p:spPr>
          <a:xfrm>
            <a:off x="7015780" y="4971756"/>
            <a:ext cx="802596" cy="792175"/>
          </a:xfrm>
          <a:prstGeom prst="arc">
            <a:avLst/>
          </a:prstGeom>
          <a:noFill/>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E2E60E2A-F47D-4E4A-9D64-953D1AFF4C8B}"/>
              </a:ext>
            </a:extLst>
          </p:cNvPr>
          <p:cNvCxnSpPr>
            <a:cxnSpLocks/>
          </p:cNvCxnSpPr>
          <p:nvPr/>
        </p:nvCxnSpPr>
        <p:spPr>
          <a:xfrm flipV="1">
            <a:off x="2433234" y="2192532"/>
            <a:ext cx="348712" cy="96488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245952E-A579-4B43-997D-ABD4E4C5F394}"/>
              </a:ext>
            </a:extLst>
          </p:cNvPr>
          <p:cNvSpPr txBox="1"/>
          <p:nvPr/>
        </p:nvSpPr>
        <p:spPr>
          <a:xfrm>
            <a:off x="1596326" y="3058879"/>
            <a:ext cx="2371241" cy="523220"/>
          </a:xfrm>
          <a:prstGeom prst="rect">
            <a:avLst/>
          </a:prstGeom>
          <a:noFill/>
        </p:spPr>
        <p:txBody>
          <a:bodyPr wrap="square" rtlCol="0">
            <a:spAutoFit/>
          </a:bodyPr>
          <a:lstStyle/>
          <a:p>
            <a:r>
              <a:rPr lang="en-US" sz="2800" dirty="0">
                <a:solidFill>
                  <a:schemeClr val="bg1"/>
                </a:solidFill>
              </a:rPr>
              <a:t>Compression </a:t>
            </a:r>
          </a:p>
        </p:txBody>
      </p:sp>
      <p:cxnSp>
        <p:nvCxnSpPr>
          <p:cNvPr id="16" name="Straight Arrow Connector 15">
            <a:extLst>
              <a:ext uri="{FF2B5EF4-FFF2-40B4-BE49-F238E27FC236}">
                <a16:creationId xmlns:a16="http://schemas.microsoft.com/office/drawing/2014/main" id="{27CDDE16-F824-534F-8146-800C4C7E6636}"/>
              </a:ext>
            </a:extLst>
          </p:cNvPr>
          <p:cNvCxnSpPr>
            <a:cxnSpLocks/>
          </p:cNvCxnSpPr>
          <p:nvPr/>
        </p:nvCxnSpPr>
        <p:spPr>
          <a:xfrm flipH="1">
            <a:off x="7962107" y="1694564"/>
            <a:ext cx="175022" cy="102673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22B46B0-3650-654F-A80B-062EBC2CCC4F}"/>
              </a:ext>
            </a:extLst>
          </p:cNvPr>
          <p:cNvSpPr txBox="1"/>
          <p:nvPr/>
        </p:nvSpPr>
        <p:spPr>
          <a:xfrm>
            <a:off x="7459010" y="1258278"/>
            <a:ext cx="2371241" cy="523220"/>
          </a:xfrm>
          <a:prstGeom prst="rect">
            <a:avLst/>
          </a:prstGeom>
          <a:noFill/>
        </p:spPr>
        <p:txBody>
          <a:bodyPr wrap="square" rtlCol="0">
            <a:spAutoFit/>
          </a:bodyPr>
          <a:lstStyle/>
          <a:p>
            <a:r>
              <a:rPr lang="en-US" sz="2800" dirty="0">
                <a:solidFill>
                  <a:schemeClr val="bg1"/>
                </a:solidFill>
              </a:rPr>
              <a:t>Rarefaction </a:t>
            </a:r>
          </a:p>
        </p:txBody>
      </p:sp>
    </p:spTree>
    <p:extLst>
      <p:ext uri="{BB962C8B-B14F-4D97-AF65-F5344CB8AC3E}">
        <p14:creationId xmlns:p14="http://schemas.microsoft.com/office/powerpoint/2010/main" val="151386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65D3-2A7D-9449-89BC-7BB9A4CA5D25}"/>
              </a:ext>
            </a:extLst>
          </p:cNvPr>
          <p:cNvSpPr>
            <a:spLocks noGrp="1"/>
          </p:cNvSpPr>
          <p:nvPr>
            <p:ph type="title"/>
          </p:nvPr>
        </p:nvSpPr>
        <p:spPr/>
        <p:txBody>
          <a:bodyPr/>
          <a:lstStyle/>
          <a:p>
            <a:r>
              <a:rPr lang="en-US" dirty="0">
                <a:solidFill>
                  <a:schemeClr val="bg1"/>
                </a:solidFill>
              </a:rPr>
              <a:t>Impulse and Momentums</a:t>
            </a:r>
          </a:p>
        </p:txBody>
      </p:sp>
      <p:sp>
        <p:nvSpPr>
          <p:cNvPr id="3" name="Content Placeholder 2">
            <a:extLst>
              <a:ext uri="{FF2B5EF4-FFF2-40B4-BE49-F238E27FC236}">
                <a16:creationId xmlns:a16="http://schemas.microsoft.com/office/drawing/2014/main" id="{59295528-E6AD-C741-84AC-365E6B9F0DC1}"/>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EEAE6BF3-2AAB-784D-B2AC-061249AAF4BF}"/>
              </a:ext>
            </a:extLst>
          </p:cNvPr>
          <p:cNvSpPr>
            <a:spLocks noGrp="1"/>
          </p:cNvSpPr>
          <p:nvPr>
            <p:ph type="sldNum" sz="quarter" idx="12"/>
          </p:nvPr>
        </p:nvSpPr>
        <p:spPr/>
        <p:txBody>
          <a:bodyPr/>
          <a:lstStyle/>
          <a:p>
            <a:fld id="{AA20D318-2F9B-4945-8E5C-870A2842AC2C}" type="slidenum">
              <a:rPr lang="en-US" smtClean="0"/>
              <a:t>67</a:t>
            </a:fld>
            <a:endParaRPr lang="en-US"/>
          </a:p>
        </p:txBody>
      </p:sp>
    </p:spTree>
    <p:extLst>
      <p:ext uri="{BB962C8B-B14F-4D97-AF65-F5344CB8AC3E}">
        <p14:creationId xmlns:p14="http://schemas.microsoft.com/office/powerpoint/2010/main" val="26282281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DAFD-B936-F145-AC66-AD7E4F937D44}"/>
              </a:ext>
            </a:extLst>
          </p:cNvPr>
          <p:cNvSpPr>
            <a:spLocks noGrp="1"/>
          </p:cNvSpPr>
          <p:nvPr>
            <p:ph type="title"/>
          </p:nvPr>
        </p:nvSpPr>
        <p:spPr/>
        <p:txBody>
          <a:bodyPr/>
          <a:lstStyle/>
          <a:p>
            <a:r>
              <a:rPr lang="en-US" dirty="0">
                <a:solidFill>
                  <a:schemeClr val="bg1"/>
                </a:solidFill>
              </a:rPr>
              <a:t>T</a:t>
            </a:r>
            <a:r>
              <a:rPr lang="en-US">
                <a:solidFill>
                  <a:schemeClr val="bg1"/>
                </a:solidFill>
              </a:rPr>
              <a:t>heory</a:t>
            </a:r>
            <a:endParaRPr lang="en-US" dirty="0">
              <a:solidFill>
                <a:schemeClr val="bg1"/>
              </a:solidFill>
            </a:endParaRPr>
          </a:p>
        </p:txBody>
      </p:sp>
      <p:sp>
        <p:nvSpPr>
          <p:cNvPr id="3" name="Content Placeholder 2">
            <a:extLst>
              <a:ext uri="{FF2B5EF4-FFF2-40B4-BE49-F238E27FC236}">
                <a16:creationId xmlns:a16="http://schemas.microsoft.com/office/drawing/2014/main" id="{88EFC275-2247-5143-A9B6-D2AC1658535F}"/>
              </a:ext>
            </a:extLst>
          </p:cNvPr>
          <p:cNvSpPr>
            <a:spLocks noGrp="1"/>
          </p:cNvSpPr>
          <p:nvPr>
            <p:ph idx="1"/>
          </p:nvPr>
        </p:nvSpPr>
        <p:spPr>
          <a:xfrm>
            <a:off x="838200" y="1371600"/>
            <a:ext cx="5985933" cy="5349875"/>
          </a:xfrm>
        </p:spPr>
        <p:txBody>
          <a:bodyPr>
            <a:normAutofit/>
          </a:bodyPr>
          <a:lstStyle/>
          <a:p>
            <a:r>
              <a:rPr lang="en-US" u="sng" dirty="0">
                <a:solidFill>
                  <a:schemeClr val="bg1"/>
                </a:solidFill>
              </a:rPr>
              <a:t>Energy transfers – conservation of energy </a:t>
            </a:r>
          </a:p>
          <a:p>
            <a:pPr marL="0" indent="0">
              <a:buNone/>
            </a:pPr>
            <a:endParaRPr lang="en-US" dirty="0">
              <a:solidFill>
                <a:schemeClr val="bg1"/>
              </a:solidFill>
            </a:endParaRPr>
          </a:p>
          <a:p>
            <a:pPr marL="0" indent="0" algn="ctr">
              <a:buNone/>
            </a:pPr>
            <a:r>
              <a:rPr lang="en-US" dirty="0">
                <a:solidFill>
                  <a:schemeClr val="bg1"/>
                </a:solidFill>
              </a:rPr>
              <a:t>Gravitational Potential</a:t>
            </a:r>
          </a:p>
          <a:p>
            <a:pPr marL="0" indent="0">
              <a:buNone/>
            </a:pPr>
            <a:endParaRPr lang="en-US" dirty="0">
              <a:solidFill>
                <a:schemeClr val="bg1"/>
              </a:solidFill>
            </a:endParaRPr>
          </a:p>
          <a:p>
            <a:pPr marL="0" indent="0" algn="ctr">
              <a:buNone/>
            </a:pPr>
            <a:r>
              <a:rPr lang="en-US" dirty="0">
                <a:solidFill>
                  <a:schemeClr val="bg1"/>
                </a:solidFill>
              </a:rPr>
              <a:t>Kinetic</a:t>
            </a:r>
          </a:p>
          <a:p>
            <a:pPr marL="0" indent="0" algn="ctr">
              <a:buNone/>
            </a:pPr>
            <a:endParaRPr lang="en-US" dirty="0">
              <a:solidFill>
                <a:schemeClr val="bg1"/>
              </a:solidFill>
            </a:endParaRPr>
          </a:p>
          <a:p>
            <a:pPr marL="0" indent="0" algn="ctr">
              <a:buNone/>
            </a:pPr>
            <a:r>
              <a:rPr lang="en-US" dirty="0">
                <a:solidFill>
                  <a:schemeClr val="bg1"/>
                </a:solidFill>
              </a:rPr>
              <a:t>Elastic Potential</a:t>
            </a:r>
          </a:p>
          <a:p>
            <a:pPr marL="0" indent="0">
              <a:buNone/>
            </a:pPr>
            <a:endParaRPr lang="en-US" dirty="0">
              <a:solidFill>
                <a:schemeClr val="bg1"/>
              </a:solidFill>
            </a:endParaRPr>
          </a:p>
          <a:p>
            <a:pPr marL="0" indent="0" algn="ctr">
              <a:buNone/>
            </a:pPr>
            <a:r>
              <a:rPr lang="en-US" dirty="0">
                <a:solidFill>
                  <a:schemeClr val="bg1"/>
                </a:solidFill>
              </a:rPr>
              <a:t>Kinetic</a:t>
            </a:r>
          </a:p>
        </p:txBody>
      </p:sp>
      <p:sp>
        <p:nvSpPr>
          <p:cNvPr id="4" name="Slide Number Placeholder 3">
            <a:extLst>
              <a:ext uri="{FF2B5EF4-FFF2-40B4-BE49-F238E27FC236}">
                <a16:creationId xmlns:a16="http://schemas.microsoft.com/office/drawing/2014/main" id="{5EEC3036-432F-054A-9EA0-5DE8C2852B63}"/>
              </a:ext>
            </a:extLst>
          </p:cNvPr>
          <p:cNvSpPr>
            <a:spLocks noGrp="1"/>
          </p:cNvSpPr>
          <p:nvPr>
            <p:ph type="sldNum" sz="quarter" idx="12"/>
          </p:nvPr>
        </p:nvSpPr>
        <p:spPr/>
        <p:txBody>
          <a:bodyPr/>
          <a:lstStyle/>
          <a:p>
            <a:fld id="{AA20D318-2F9B-4945-8E5C-870A2842AC2C}" type="slidenum">
              <a:rPr lang="en-US" sz="1600" smtClean="0">
                <a:solidFill>
                  <a:schemeClr val="bg1"/>
                </a:solidFill>
              </a:rPr>
              <a:t>68</a:t>
            </a:fld>
            <a:endParaRPr lang="en-US" dirty="0">
              <a:solidFill>
                <a:schemeClr val="bg1"/>
              </a:solidFill>
            </a:endParaRPr>
          </a:p>
        </p:txBody>
      </p:sp>
      <p:cxnSp>
        <p:nvCxnSpPr>
          <p:cNvPr id="7" name="Straight Arrow Connector 6">
            <a:extLst>
              <a:ext uri="{FF2B5EF4-FFF2-40B4-BE49-F238E27FC236}">
                <a16:creationId xmlns:a16="http://schemas.microsoft.com/office/drawing/2014/main" id="{DC634E28-A720-AF45-A7C1-6DDB2FA01745}"/>
              </a:ext>
            </a:extLst>
          </p:cNvPr>
          <p:cNvCxnSpPr/>
          <p:nvPr/>
        </p:nvCxnSpPr>
        <p:spPr>
          <a:xfrm>
            <a:off x="3776133" y="3285067"/>
            <a:ext cx="0" cy="4572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029ED13-54BA-7241-B66F-94026F49AE19}"/>
              </a:ext>
            </a:extLst>
          </p:cNvPr>
          <p:cNvCxnSpPr/>
          <p:nvPr/>
        </p:nvCxnSpPr>
        <p:spPr>
          <a:xfrm>
            <a:off x="3776133" y="4267200"/>
            <a:ext cx="0" cy="4572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A313C0B-753E-5D45-BD4C-62F088835DF6}"/>
              </a:ext>
            </a:extLst>
          </p:cNvPr>
          <p:cNvCxnSpPr/>
          <p:nvPr/>
        </p:nvCxnSpPr>
        <p:spPr>
          <a:xfrm>
            <a:off x="3776133" y="5266267"/>
            <a:ext cx="0" cy="4572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83C9990-61C9-984B-BFCE-C531EB01F6CA}"/>
              </a:ext>
            </a:extLst>
          </p:cNvPr>
          <p:cNvCxnSpPr/>
          <p:nvPr/>
        </p:nvCxnSpPr>
        <p:spPr>
          <a:xfrm>
            <a:off x="4521200" y="4097867"/>
            <a:ext cx="491067" cy="3048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6304CA8-4E5E-2B4F-9A89-E44A6AFA3435}"/>
              </a:ext>
            </a:extLst>
          </p:cNvPr>
          <p:cNvCxnSpPr>
            <a:cxnSpLocks/>
          </p:cNvCxnSpPr>
          <p:nvPr/>
        </p:nvCxnSpPr>
        <p:spPr>
          <a:xfrm flipH="1">
            <a:off x="2676933" y="4114200"/>
            <a:ext cx="489600" cy="3060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EE43EC6-FB83-E84D-BAB3-E426E9F71D7B}"/>
              </a:ext>
            </a:extLst>
          </p:cNvPr>
          <p:cNvSpPr txBox="1"/>
          <p:nvPr/>
        </p:nvSpPr>
        <p:spPr>
          <a:xfrm>
            <a:off x="5096934" y="4207933"/>
            <a:ext cx="1456266" cy="461665"/>
          </a:xfrm>
          <a:prstGeom prst="rect">
            <a:avLst/>
          </a:prstGeom>
          <a:noFill/>
        </p:spPr>
        <p:txBody>
          <a:bodyPr wrap="square" rtlCol="0">
            <a:spAutoFit/>
          </a:bodyPr>
          <a:lstStyle/>
          <a:p>
            <a:r>
              <a:rPr lang="en-US" sz="2400" dirty="0">
                <a:solidFill>
                  <a:schemeClr val="bg1"/>
                </a:solidFill>
              </a:rPr>
              <a:t>Thermal</a:t>
            </a:r>
            <a:endParaRPr lang="en-US" dirty="0">
              <a:solidFill>
                <a:schemeClr val="bg1"/>
              </a:solidFill>
            </a:endParaRPr>
          </a:p>
        </p:txBody>
      </p:sp>
      <p:sp>
        <p:nvSpPr>
          <p:cNvPr id="20" name="TextBox 19">
            <a:extLst>
              <a:ext uri="{FF2B5EF4-FFF2-40B4-BE49-F238E27FC236}">
                <a16:creationId xmlns:a16="http://schemas.microsoft.com/office/drawing/2014/main" id="{6F2FFD06-01FE-864F-BC52-69C2A833B5D2}"/>
              </a:ext>
            </a:extLst>
          </p:cNvPr>
          <p:cNvSpPr txBox="1"/>
          <p:nvPr/>
        </p:nvSpPr>
        <p:spPr>
          <a:xfrm>
            <a:off x="1659467" y="4207933"/>
            <a:ext cx="1456266" cy="461665"/>
          </a:xfrm>
          <a:prstGeom prst="rect">
            <a:avLst/>
          </a:prstGeom>
          <a:noFill/>
        </p:spPr>
        <p:txBody>
          <a:bodyPr wrap="square" rtlCol="0">
            <a:spAutoFit/>
          </a:bodyPr>
          <a:lstStyle/>
          <a:p>
            <a:r>
              <a:rPr lang="en-US" sz="2400" dirty="0">
                <a:solidFill>
                  <a:schemeClr val="bg1"/>
                </a:solidFill>
              </a:rPr>
              <a:t>Sound</a:t>
            </a:r>
            <a:endParaRPr lang="en-US" dirty="0">
              <a:solidFill>
                <a:schemeClr val="bg1"/>
              </a:solidFill>
            </a:endParaRPr>
          </a:p>
        </p:txBody>
      </p:sp>
      <p:graphicFrame>
        <p:nvGraphicFramePr>
          <p:cNvPr id="5" name="Table 4">
            <a:extLst>
              <a:ext uri="{FF2B5EF4-FFF2-40B4-BE49-F238E27FC236}">
                <a16:creationId xmlns:a16="http://schemas.microsoft.com/office/drawing/2014/main" id="{28B1DB81-A1BE-E444-8B21-E8E7FD993B86}"/>
              </a:ext>
            </a:extLst>
          </p:cNvPr>
          <p:cNvGraphicFramePr>
            <a:graphicFrameLocks noGrp="1"/>
          </p:cNvGraphicFramePr>
          <p:nvPr>
            <p:extLst>
              <p:ext uri="{D42A27DB-BD31-4B8C-83A1-F6EECF244321}">
                <p14:modId xmlns:p14="http://schemas.microsoft.com/office/powerpoint/2010/main" val="3011746436"/>
              </p:ext>
            </p:extLst>
          </p:nvPr>
        </p:nvGraphicFramePr>
        <p:xfrm>
          <a:off x="1371593" y="6356025"/>
          <a:ext cx="9448814" cy="3708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60774441"/>
                    </a:ext>
                  </a:extLst>
                </a:gridCol>
                <a:gridCol w="2014940">
                  <a:extLst>
                    <a:ext uri="{9D8B030D-6E8A-4147-A177-3AD203B41FA5}">
                      <a16:colId xmlns:a16="http://schemas.microsoft.com/office/drawing/2014/main" val="298115700"/>
                    </a:ext>
                  </a:extLst>
                </a:gridCol>
                <a:gridCol w="1990774">
                  <a:extLst>
                    <a:ext uri="{9D8B030D-6E8A-4147-A177-3AD203B41FA5}">
                      <a16:colId xmlns:a16="http://schemas.microsoft.com/office/drawing/2014/main" val="2159308947"/>
                    </a:ext>
                  </a:extLst>
                </a:gridCol>
                <a:gridCol w="2002857">
                  <a:extLst>
                    <a:ext uri="{9D8B030D-6E8A-4147-A177-3AD203B41FA5}">
                      <a16:colId xmlns:a16="http://schemas.microsoft.com/office/drawing/2014/main" val="3143510263"/>
                    </a:ext>
                  </a:extLst>
                </a:gridCol>
                <a:gridCol w="2002857">
                  <a:extLst>
                    <a:ext uri="{9D8B030D-6E8A-4147-A177-3AD203B41FA5}">
                      <a16:colId xmlns:a16="http://schemas.microsoft.com/office/drawing/2014/main" val="8417270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75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384992340"/>
                  </a:ext>
                </a:extLst>
              </a:tr>
            </a:tbl>
          </a:graphicData>
        </a:graphic>
      </p:graphicFrame>
    </p:spTree>
    <p:extLst>
      <p:ext uri="{BB962C8B-B14F-4D97-AF65-F5344CB8AC3E}">
        <p14:creationId xmlns:p14="http://schemas.microsoft.com/office/powerpoint/2010/main" val="253953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C9048C-DF7D-2E4A-8DEE-A1CC18186B04}"/>
              </a:ext>
            </a:extLst>
          </p:cNvPr>
          <p:cNvSpPr>
            <a:spLocks noGrp="1"/>
          </p:cNvSpPr>
          <p:nvPr>
            <p:ph type="sldNum" sz="quarter" idx="12"/>
          </p:nvPr>
        </p:nvSpPr>
        <p:spPr/>
        <p:txBody>
          <a:bodyPr/>
          <a:lstStyle/>
          <a:p>
            <a:fld id="{AA20D318-2F9B-4945-8E5C-870A2842AC2C}" type="slidenum">
              <a:rPr lang="en-US" smtClean="0"/>
              <a:t>69</a:t>
            </a:fld>
            <a:endParaRPr lang="en-US"/>
          </a:p>
        </p:txBody>
      </p:sp>
      <p:graphicFrame>
        <p:nvGraphicFramePr>
          <p:cNvPr id="3" name="Chart 2">
            <a:extLst>
              <a:ext uri="{FF2B5EF4-FFF2-40B4-BE49-F238E27FC236}">
                <a16:creationId xmlns:a16="http://schemas.microsoft.com/office/drawing/2014/main" id="{00000000-0008-0000-0100-000002000000}"/>
              </a:ext>
            </a:extLst>
          </p:cNvPr>
          <p:cNvGraphicFramePr>
            <a:graphicFrameLocks noGrp="1"/>
          </p:cNvGraphicFramePr>
          <p:nvPr>
            <p:extLst>
              <p:ext uri="{D42A27DB-BD31-4B8C-83A1-F6EECF244321}">
                <p14:modId xmlns:p14="http://schemas.microsoft.com/office/powerpoint/2010/main" val="3821689010"/>
              </p:ext>
            </p:extLst>
          </p:nvPr>
        </p:nvGraphicFramePr>
        <p:xfrm>
          <a:off x="1439333" y="395111"/>
          <a:ext cx="9313333" cy="60677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4966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73828-83D7-5841-B296-83C838CE914F}"/>
              </a:ext>
            </a:extLst>
          </p:cNvPr>
          <p:cNvSpPr>
            <a:spLocks noGrp="1"/>
          </p:cNvSpPr>
          <p:nvPr>
            <p:ph type="title"/>
          </p:nvPr>
        </p:nvSpPr>
        <p:spPr/>
        <p:txBody>
          <a:bodyPr/>
          <a:lstStyle/>
          <a:p>
            <a:r>
              <a:rPr lang="en-US" dirty="0">
                <a:solidFill>
                  <a:schemeClr val="bg1"/>
                </a:solidFill>
              </a:rPr>
              <a:t>Piezo chip:</a:t>
            </a:r>
          </a:p>
        </p:txBody>
      </p:sp>
      <p:pic>
        <p:nvPicPr>
          <p:cNvPr id="6" name="Content Placeholder 5">
            <a:extLst>
              <a:ext uri="{FF2B5EF4-FFF2-40B4-BE49-F238E27FC236}">
                <a16:creationId xmlns:a16="http://schemas.microsoft.com/office/drawing/2014/main" id="{D76E2BD1-1D80-3341-9343-0875FB143ED2}"/>
              </a:ext>
            </a:extLst>
          </p:cNvPr>
          <p:cNvPicPr>
            <a:picLocks noGrp="1" noChangeAspect="1"/>
          </p:cNvPicPr>
          <p:nvPr>
            <p:ph idx="1"/>
          </p:nvPr>
        </p:nvPicPr>
        <p:blipFill rotWithShape="1">
          <a:blip r:embed="rId3"/>
          <a:srcRect l="30315" t="14959" r="34000" b="20897"/>
          <a:stretch/>
        </p:blipFill>
        <p:spPr>
          <a:xfrm rot="5400000">
            <a:off x="9319122" y="593907"/>
            <a:ext cx="2023437" cy="2045918"/>
          </a:xfrm>
        </p:spPr>
      </p:pic>
      <p:sp>
        <p:nvSpPr>
          <p:cNvPr id="4" name="Slide Number Placeholder 3">
            <a:extLst>
              <a:ext uri="{FF2B5EF4-FFF2-40B4-BE49-F238E27FC236}">
                <a16:creationId xmlns:a16="http://schemas.microsoft.com/office/drawing/2014/main" id="{CF7A33A1-F214-4449-917E-373726BB8506}"/>
              </a:ext>
            </a:extLst>
          </p:cNvPr>
          <p:cNvSpPr>
            <a:spLocks noGrp="1"/>
          </p:cNvSpPr>
          <p:nvPr>
            <p:ph type="sldNum" sz="quarter" idx="12"/>
          </p:nvPr>
        </p:nvSpPr>
        <p:spPr/>
        <p:txBody>
          <a:bodyPr/>
          <a:lstStyle/>
          <a:p>
            <a:fld id="{AA20D318-2F9B-4945-8E5C-870A2842AC2C}" type="slidenum">
              <a:rPr lang="en-US" sz="1600" smtClean="0">
                <a:solidFill>
                  <a:schemeClr val="bg1"/>
                </a:solidFill>
              </a:rPr>
              <a:t>7</a:t>
            </a:fld>
            <a:endParaRPr lang="en-US" dirty="0">
              <a:solidFill>
                <a:schemeClr val="bg1"/>
              </a:solidFill>
            </a:endParaRPr>
          </a:p>
        </p:txBody>
      </p:sp>
      <p:pic>
        <p:nvPicPr>
          <p:cNvPr id="8" name="Picture 7">
            <a:extLst>
              <a:ext uri="{FF2B5EF4-FFF2-40B4-BE49-F238E27FC236}">
                <a16:creationId xmlns:a16="http://schemas.microsoft.com/office/drawing/2014/main" id="{EAD29059-3A62-5341-9F6F-AAA45FF137DE}"/>
              </a:ext>
            </a:extLst>
          </p:cNvPr>
          <p:cNvPicPr>
            <a:picLocks noChangeAspect="1"/>
          </p:cNvPicPr>
          <p:nvPr/>
        </p:nvPicPr>
        <p:blipFill rotWithShape="1">
          <a:blip r:embed="rId4"/>
          <a:srcRect l="24652" t="19737" r="10692" b="11388"/>
          <a:stretch/>
        </p:blipFill>
        <p:spPr>
          <a:xfrm rot="5400000">
            <a:off x="8616785" y="3466932"/>
            <a:ext cx="3422959" cy="2051071"/>
          </a:xfrm>
          <a:prstGeom prst="rect">
            <a:avLst/>
          </a:prstGeom>
        </p:spPr>
      </p:pic>
      <p:graphicFrame>
        <p:nvGraphicFramePr>
          <p:cNvPr id="3" name="Table 2">
            <a:extLst>
              <a:ext uri="{FF2B5EF4-FFF2-40B4-BE49-F238E27FC236}">
                <a16:creationId xmlns:a16="http://schemas.microsoft.com/office/drawing/2014/main" id="{9EEB4D8A-E1AA-FE4E-BF18-9968D93E0062}"/>
              </a:ext>
            </a:extLst>
          </p:cNvPr>
          <p:cNvGraphicFramePr>
            <a:graphicFrameLocks noGrp="1"/>
          </p:cNvGraphicFramePr>
          <p:nvPr>
            <p:extLst>
              <p:ext uri="{D42A27DB-BD31-4B8C-83A1-F6EECF244321}">
                <p14:modId xmlns:p14="http://schemas.microsoft.com/office/powerpoint/2010/main" val="1174913621"/>
              </p:ext>
            </p:extLst>
          </p:nvPr>
        </p:nvGraphicFramePr>
        <p:xfrm>
          <a:off x="1371593" y="6294118"/>
          <a:ext cx="9448814" cy="3835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3511616876"/>
                    </a:ext>
                  </a:extLst>
                </a:gridCol>
                <a:gridCol w="2014940">
                  <a:extLst>
                    <a:ext uri="{9D8B030D-6E8A-4147-A177-3AD203B41FA5}">
                      <a16:colId xmlns:a16="http://schemas.microsoft.com/office/drawing/2014/main" val="1539423260"/>
                    </a:ext>
                  </a:extLst>
                </a:gridCol>
                <a:gridCol w="1990774">
                  <a:extLst>
                    <a:ext uri="{9D8B030D-6E8A-4147-A177-3AD203B41FA5}">
                      <a16:colId xmlns:a16="http://schemas.microsoft.com/office/drawing/2014/main" val="578809272"/>
                    </a:ext>
                  </a:extLst>
                </a:gridCol>
                <a:gridCol w="2002857">
                  <a:extLst>
                    <a:ext uri="{9D8B030D-6E8A-4147-A177-3AD203B41FA5}">
                      <a16:colId xmlns:a16="http://schemas.microsoft.com/office/drawing/2014/main" val="3025282291"/>
                    </a:ext>
                  </a:extLst>
                </a:gridCol>
                <a:gridCol w="2002857">
                  <a:extLst>
                    <a:ext uri="{9D8B030D-6E8A-4147-A177-3AD203B41FA5}">
                      <a16:colId xmlns:a16="http://schemas.microsoft.com/office/drawing/2014/main" val="4290805482"/>
                    </a:ext>
                  </a:extLst>
                </a:gridCol>
              </a:tblGrid>
              <a:tr h="3835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656789155"/>
                  </a:ext>
                </a:extLst>
              </a:tr>
            </a:tbl>
          </a:graphicData>
        </a:graphic>
      </p:graphicFrame>
      <p:pic>
        <p:nvPicPr>
          <p:cNvPr id="7" name="Picture 6">
            <a:extLst>
              <a:ext uri="{FF2B5EF4-FFF2-40B4-BE49-F238E27FC236}">
                <a16:creationId xmlns:a16="http://schemas.microsoft.com/office/drawing/2014/main" id="{3B3A7FE7-F631-8346-A15F-2AC558272D5E}"/>
              </a:ext>
            </a:extLst>
          </p:cNvPr>
          <p:cNvPicPr>
            <a:picLocks noChangeAspect="1"/>
          </p:cNvPicPr>
          <p:nvPr/>
        </p:nvPicPr>
        <p:blipFill rotWithShape="1">
          <a:blip r:embed="rId5"/>
          <a:srcRect l="17169" r="4109"/>
          <a:stretch/>
        </p:blipFill>
        <p:spPr>
          <a:xfrm rot="5400000">
            <a:off x="3672667" y="1465361"/>
            <a:ext cx="5398717" cy="3857625"/>
          </a:xfrm>
          <a:prstGeom prst="rect">
            <a:avLst/>
          </a:prstGeom>
        </p:spPr>
      </p:pic>
      <p:pic>
        <p:nvPicPr>
          <p:cNvPr id="10" name="Picture 9">
            <a:extLst>
              <a:ext uri="{FF2B5EF4-FFF2-40B4-BE49-F238E27FC236}">
                <a16:creationId xmlns:a16="http://schemas.microsoft.com/office/drawing/2014/main" id="{C108C2A7-6D1D-214B-B1BA-7251C4B316D7}"/>
              </a:ext>
            </a:extLst>
          </p:cNvPr>
          <p:cNvPicPr>
            <a:picLocks noChangeAspect="1"/>
          </p:cNvPicPr>
          <p:nvPr/>
        </p:nvPicPr>
        <p:blipFill rotWithShape="1">
          <a:blip r:embed="rId6"/>
          <a:srcRect l="18996" r="19817"/>
          <a:stretch/>
        </p:blipFill>
        <p:spPr>
          <a:xfrm rot="5400000">
            <a:off x="-98122" y="2086854"/>
            <a:ext cx="4196219" cy="3857625"/>
          </a:xfrm>
          <a:prstGeom prst="rect">
            <a:avLst/>
          </a:prstGeom>
        </p:spPr>
      </p:pic>
      <p:cxnSp>
        <p:nvCxnSpPr>
          <p:cNvPr id="12" name="Straight Arrow Connector 11">
            <a:extLst>
              <a:ext uri="{FF2B5EF4-FFF2-40B4-BE49-F238E27FC236}">
                <a16:creationId xmlns:a16="http://schemas.microsoft.com/office/drawing/2014/main" id="{6DC1BBAB-CC77-2744-9A80-E54CAC6FCD6D}"/>
              </a:ext>
            </a:extLst>
          </p:cNvPr>
          <p:cNvCxnSpPr/>
          <p:nvPr/>
        </p:nvCxnSpPr>
        <p:spPr>
          <a:xfrm>
            <a:off x="5914825" y="1252603"/>
            <a:ext cx="914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C4D294A-2D0D-724B-BB75-EB5B2B94D215}"/>
              </a:ext>
            </a:extLst>
          </p:cNvPr>
          <p:cNvCxnSpPr>
            <a:cxnSpLocks/>
          </p:cNvCxnSpPr>
          <p:nvPr/>
        </p:nvCxnSpPr>
        <p:spPr>
          <a:xfrm flipH="1">
            <a:off x="6926896" y="4787030"/>
            <a:ext cx="51982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8785B01-2AC1-8E4C-A5A5-738F313D9F0C}"/>
              </a:ext>
            </a:extLst>
          </p:cNvPr>
          <p:cNvCxnSpPr>
            <a:cxnSpLocks/>
          </p:cNvCxnSpPr>
          <p:nvPr/>
        </p:nvCxnSpPr>
        <p:spPr>
          <a:xfrm flipH="1">
            <a:off x="5160724" y="2875704"/>
            <a:ext cx="484339" cy="7682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F0572B7-2AE1-514B-A53E-CCFD53E931B0}"/>
              </a:ext>
            </a:extLst>
          </p:cNvPr>
          <p:cNvCxnSpPr>
            <a:cxnSpLocks/>
          </p:cNvCxnSpPr>
          <p:nvPr/>
        </p:nvCxnSpPr>
        <p:spPr>
          <a:xfrm flipH="1">
            <a:off x="6926896" y="4288076"/>
            <a:ext cx="51982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3FEDB57-5F70-BA42-AFCA-1A2AD427CAE4}"/>
              </a:ext>
            </a:extLst>
          </p:cNvPr>
          <p:cNvSpPr txBox="1"/>
          <p:nvPr/>
        </p:nvSpPr>
        <p:spPr>
          <a:xfrm>
            <a:off x="5187893" y="1027906"/>
            <a:ext cx="939452" cy="461665"/>
          </a:xfrm>
          <a:prstGeom prst="rect">
            <a:avLst/>
          </a:prstGeom>
          <a:noFill/>
        </p:spPr>
        <p:txBody>
          <a:bodyPr wrap="square" rtlCol="0">
            <a:spAutoFit/>
          </a:bodyPr>
          <a:lstStyle/>
          <a:p>
            <a:r>
              <a:rPr lang="en-US" sz="2400" dirty="0"/>
              <a:t>Ball</a:t>
            </a:r>
            <a:endParaRPr lang="en-US" dirty="0"/>
          </a:p>
        </p:txBody>
      </p:sp>
      <p:sp>
        <p:nvSpPr>
          <p:cNvPr id="21" name="TextBox 20">
            <a:extLst>
              <a:ext uri="{FF2B5EF4-FFF2-40B4-BE49-F238E27FC236}">
                <a16:creationId xmlns:a16="http://schemas.microsoft.com/office/drawing/2014/main" id="{AE915537-9850-5540-B147-63501475A292}"/>
              </a:ext>
            </a:extLst>
          </p:cNvPr>
          <p:cNvSpPr txBox="1"/>
          <p:nvPr/>
        </p:nvSpPr>
        <p:spPr>
          <a:xfrm>
            <a:off x="4827599" y="2453804"/>
            <a:ext cx="2001626" cy="461665"/>
          </a:xfrm>
          <a:prstGeom prst="rect">
            <a:avLst/>
          </a:prstGeom>
          <a:noFill/>
        </p:spPr>
        <p:txBody>
          <a:bodyPr wrap="square" rtlCol="0">
            <a:spAutoFit/>
          </a:bodyPr>
          <a:lstStyle/>
          <a:p>
            <a:r>
              <a:rPr lang="en-US" sz="2400" dirty="0"/>
              <a:t>Oscilloscope</a:t>
            </a:r>
            <a:endParaRPr lang="en-US" dirty="0"/>
          </a:p>
        </p:txBody>
      </p:sp>
      <p:sp>
        <p:nvSpPr>
          <p:cNvPr id="22" name="TextBox 21">
            <a:extLst>
              <a:ext uri="{FF2B5EF4-FFF2-40B4-BE49-F238E27FC236}">
                <a16:creationId xmlns:a16="http://schemas.microsoft.com/office/drawing/2014/main" id="{C77C9405-8FC3-584A-8EEF-53290755521A}"/>
              </a:ext>
            </a:extLst>
          </p:cNvPr>
          <p:cNvSpPr txBox="1"/>
          <p:nvPr/>
        </p:nvSpPr>
        <p:spPr>
          <a:xfrm>
            <a:off x="7426008" y="4030802"/>
            <a:ext cx="939452" cy="461665"/>
          </a:xfrm>
          <a:prstGeom prst="rect">
            <a:avLst/>
          </a:prstGeom>
          <a:noFill/>
        </p:spPr>
        <p:txBody>
          <a:bodyPr wrap="square" rtlCol="0">
            <a:spAutoFit/>
          </a:bodyPr>
          <a:lstStyle/>
          <a:p>
            <a:r>
              <a:rPr lang="en-US" sz="2400" dirty="0"/>
              <a:t>Piezo</a:t>
            </a:r>
            <a:endParaRPr lang="en-US" dirty="0"/>
          </a:p>
        </p:txBody>
      </p:sp>
      <p:sp>
        <p:nvSpPr>
          <p:cNvPr id="23" name="TextBox 22">
            <a:extLst>
              <a:ext uri="{FF2B5EF4-FFF2-40B4-BE49-F238E27FC236}">
                <a16:creationId xmlns:a16="http://schemas.microsoft.com/office/drawing/2014/main" id="{035EDCD1-9817-8644-A3E5-3AFED540E6DF}"/>
              </a:ext>
            </a:extLst>
          </p:cNvPr>
          <p:cNvSpPr txBox="1"/>
          <p:nvPr/>
        </p:nvSpPr>
        <p:spPr>
          <a:xfrm>
            <a:off x="7361386" y="4545351"/>
            <a:ext cx="1087229" cy="461665"/>
          </a:xfrm>
          <a:prstGeom prst="rect">
            <a:avLst/>
          </a:prstGeom>
          <a:noFill/>
        </p:spPr>
        <p:txBody>
          <a:bodyPr wrap="square" rtlCol="0">
            <a:spAutoFit/>
          </a:bodyPr>
          <a:lstStyle/>
          <a:p>
            <a:r>
              <a:rPr lang="en-US" sz="2400" dirty="0"/>
              <a:t>Rod</a:t>
            </a:r>
            <a:endParaRPr lang="en-US" dirty="0"/>
          </a:p>
        </p:txBody>
      </p:sp>
      <p:sp>
        <p:nvSpPr>
          <p:cNvPr id="24" name="TextBox 23">
            <a:extLst>
              <a:ext uri="{FF2B5EF4-FFF2-40B4-BE49-F238E27FC236}">
                <a16:creationId xmlns:a16="http://schemas.microsoft.com/office/drawing/2014/main" id="{02671A70-D5C2-4249-B45B-92F0DF1EF88B}"/>
              </a:ext>
            </a:extLst>
          </p:cNvPr>
          <p:cNvSpPr txBox="1"/>
          <p:nvPr/>
        </p:nvSpPr>
        <p:spPr>
          <a:xfrm>
            <a:off x="9302729" y="5787367"/>
            <a:ext cx="1632493" cy="461665"/>
          </a:xfrm>
          <a:prstGeom prst="rect">
            <a:avLst/>
          </a:prstGeom>
          <a:noFill/>
        </p:spPr>
        <p:txBody>
          <a:bodyPr wrap="square" rtlCol="0">
            <a:spAutoFit/>
          </a:bodyPr>
          <a:lstStyle/>
          <a:p>
            <a:r>
              <a:rPr lang="en-US" sz="2400" dirty="0"/>
              <a:t>Rod</a:t>
            </a:r>
            <a:endParaRPr lang="en-US" dirty="0"/>
          </a:p>
        </p:txBody>
      </p:sp>
      <p:sp>
        <p:nvSpPr>
          <p:cNvPr id="25" name="TextBox 24">
            <a:extLst>
              <a:ext uri="{FF2B5EF4-FFF2-40B4-BE49-F238E27FC236}">
                <a16:creationId xmlns:a16="http://schemas.microsoft.com/office/drawing/2014/main" id="{68B7A477-FE3E-0842-9B1C-0E99789B0CFA}"/>
              </a:ext>
            </a:extLst>
          </p:cNvPr>
          <p:cNvSpPr txBox="1"/>
          <p:nvPr/>
        </p:nvSpPr>
        <p:spPr>
          <a:xfrm>
            <a:off x="10414348" y="1020099"/>
            <a:ext cx="939452" cy="461665"/>
          </a:xfrm>
          <a:prstGeom prst="rect">
            <a:avLst/>
          </a:prstGeom>
          <a:noFill/>
        </p:spPr>
        <p:txBody>
          <a:bodyPr wrap="square" rtlCol="0">
            <a:spAutoFit/>
          </a:bodyPr>
          <a:lstStyle/>
          <a:p>
            <a:r>
              <a:rPr lang="en-US" sz="2400" dirty="0"/>
              <a:t>Piezo</a:t>
            </a:r>
            <a:endParaRPr lang="en-US" dirty="0"/>
          </a:p>
        </p:txBody>
      </p:sp>
      <p:sp>
        <p:nvSpPr>
          <p:cNvPr id="9" name="TextBox 8">
            <a:extLst>
              <a:ext uri="{FF2B5EF4-FFF2-40B4-BE49-F238E27FC236}">
                <a16:creationId xmlns:a16="http://schemas.microsoft.com/office/drawing/2014/main" id="{BCF2F998-83AC-4E49-9054-CA42BB6BC3DA}"/>
              </a:ext>
            </a:extLst>
          </p:cNvPr>
          <p:cNvSpPr txBox="1"/>
          <p:nvPr/>
        </p:nvSpPr>
        <p:spPr>
          <a:xfrm>
            <a:off x="5402893" y="5631336"/>
            <a:ext cx="2581811" cy="461665"/>
          </a:xfrm>
          <a:prstGeom prst="rect">
            <a:avLst/>
          </a:prstGeom>
          <a:noFill/>
        </p:spPr>
        <p:txBody>
          <a:bodyPr wrap="square" rtlCol="0">
            <a:spAutoFit/>
          </a:bodyPr>
          <a:lstStyle/>
          <a:p>
            <a:r>
              <a:rPr lang="en-US" sz="2400" dirty="0"/>
              <a:t>Connecting wires</a:t>
            </a:r>
          </a:p>
        </p:txBody>
      </p:sp>
      <p:cxnSp>
        <p:nvCxnSpPr>
          <p:cNvPr id="27" name="Straight Arrow Connector 26">
            <a:extLst>
              <a:ext uri="{FF2B5EF4-FFF2-40B4-BE49-F238E27FC236}">
                <a16:creationId xmlns:a16="http://schemas.microsoft.com/office/drawing/2014/main" id="{25F26F53-30E5-834F-BDBC-487D445EC9F6}"/>
              </a:ext>
            </a:extLst>
          </p:cNvPr>
          <p:cNvCxnSpPr>
            <a:cxnSpLocks/>
          </p:cNvCxnSpPr>
          <p:nvPr/>
        </p:nvCxnSpPr>
        <p:spPr>
          <a:xfrm flipH="1" flipV="1">
            <a:off x="6475956" y="5411244"/>
            <a:ext cx="217842" cy="3573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0925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73828-83D7-5841-B296-83C838CE914F}"/>
              </a:ext>
            </a:extLst>
          </p:cNvPr>
          <p:cNvSpPr>
            <a:spLocks noGrp="1"/>
          </p:cNvSpPr>
          <p:nvPr>
            <p:ph type="title"/>
          </p:nvPr>
        </p:nvSpPr>
        <p:spPr>
          <a:xfrm>
            <a:off x="838200" y="-18362"/>
            <a:ext cx="10515600" cy="1325563"/>
          </a:xfrm>
        </p:spPr>
        <p:txBody>
          <a:bodyPr/>
          <a:lstStyle/>
          <a:p>
            <a:r>
              <a:rPr lang="en-US" dirty="0">
                <a:solidFill>
                  <a:schemeClr val="bg1"/>
                </a:solidFill>
              </a:rPr>
              <a:t>Piezo chip:</a:t>
            </a:r>
          </a:p>
        </p:txBody>
      </p:sp>
      <p:sp>
        <p:nvSpPr>
          <p:cNvPr id="3" name="Content Placeholder 2">
            <a:extLst>
              <a:ext uri="{FF2B5EF4-FFF2-40B4-BE49-F238E27FC236}">
                <a16:creationId xmlns:a16="http://schemas.microsoft.com/office/drawing/2014/main" id="{B40B83F6-D875-5348-82AC-A5BCDBFF7400}"/>
              </a:ext>
            </a:extLst>
          </p:cNvPr>
          <p:cNvSpPr>
            <a:spLocks noGrp="1"/>
          </p:cNvSpPr>
          <p:nvPr>
            <p:ph idx="1"/>
          </p:nvPr>
        </p:nvSpPr>
        <p:spPr>
          <a:xfrm>
            <a:off x="838200" y="913305"/>
            <a:ext cx="10515600" cy="4351338"/>
          </a:xfrm>
        </p:spPr>
        <p:txBody>
          <a:bodyPr/>
          <a:lstStyle/>
          <a:p>
            <a:r>
              <a:rPr lang="en-US" dirty="0">
                <a:solidFill>
                  <a:schemeClr val="bg1"/>
                </a:solidFill>
              </a:rPr>
              <a:t>Voltage over time</a:t>
            </a:r>
          </a:p>
          <a:p>
            <a:r>
              <a:rPr lang="en-US" dirty="0">
                <a:solidFill>
                  <a:schemeClr val="bg1"/>
                </a:solidFill>
              </a:rPr>
              <a:t>Capstone</a:t>
            </a:r>
          </a:p>
        </p:txBody>
      </p:sp>
      <p:sp>
        <p:nvSpPr>
          <p:cNvPr id="4" name="Slide Number Placeholder 3">
            <a:extLst>
              <a:ext uri="{FF2B5EF4-FFF2-40B4-BE49-F238E27FC236}">
                <a16:creationId xmlns:a16="http://schemas.microsoft.com/office/drawing/2014/main" id="{CF7A33A1-F214-4449-917E-373726BB8506}"/>
              </a:ext>
            </a:extLst>
          </p:cNvPr>
          <p:cNvSpPr>
            <a:spLocks noGrp="1"/>
          </p:cNvSpPr>
          <p:nvPr>
            <p:ph type="sldNum" sz="quarter" idx="12"/>
          </p:nvPr>
        </p:nvSpPr>
        <p:spPr/>
        <p:txBody>
          <a:bodyPr/>
          <a:lstStyle/>
          <a:p>
            <a:fld id="{AA20D318-2F9B-4945-8E5C-870A2842AC2C}" type="slidenum">
              <a:rPr lang="en-US" sz="1600" smtClean="0">
                <a:solidFill>
                  <a:schemeClr val="bg1"/>
                </a:solidFill>
              </a:rPr>
              <a:t>70</a:t>
            </a:fld>
            <a:endParaRPr lang="en-US" dirty="0">
              <a:solidFill>
                <a:schemeClr val="bg1"/>
              </a:solidFill>
            </a:endParaRPr>
          </a:p>
        </p:txBody>
      </p:sp>
      <p:pic>
        <p:nvPicPr>
          <p:cNvPr id="6" name="Picture 5">
            <a:extLst>
              <a:ext uri="{FF2B5EF4-FFF2-40B4-BE49-F238E27FC236}">
                <a16:creationId xmlns:a16="http://schemas.microsoft.com/office/drawing/2014/main" id="{B728B1EA-4407-2F49-8D20-3F161E6A0B23}"/>
              </a:ext>
            </a:extLst>
          </p:cNvPr>
          <p:cNvPicPr>
            <a:picLocks noChangeAspect="1"/>
          </p:cNvPicPr>
          <p:nvPr/>
        </p:nvPicPr>
        <p:blipFill>
          <a:blip r:embed="rId2"/>
          <a:stretch>
            <a:fillRect/>
          </a:stretch>
        </p:blipFill>
        <p:spPr>
          <a:xfrm>
            <a:off x="5399314" y="0"/>
            <a:ext cx="4212182" cy="6109561"/>
          </a:xfrm>
          <a:prstGeom prst="rect">
            <a:avLst/>
          </a:prstGeom>
        </p:spPr>
      </p:pic>
      <p:pic>
        <p:nvPicPr>
          <p:cNvPr id="8" name="Picture 7">
            <a:extLst>
              <a:ext uri="{FF2B5EF4-FFF2-40B4-BE49-F238E27FC236}">
                <a16:creationId xmlns:a16="http://schemas.microsoft.com/office/drawing/2014/main" id="{8AE752C0-7FF6-2048-93E9-0CBBAA5B8715}"/>
              </a:ext>
            </a:extLst>
          </p:cNvPr>
          <p:cNvPicPr>
            <a:picLocks noChangeAspect="1"/>
          </p:cNvPicPr>
          <p:nvPr/>
        </p:nvPicPr>
        <p:blipFill>
          <a:blip r:embed="rId3"/>
          <a:stretch>
            <a:fillRect/>
          </a:stretch>
        </p:blipFill>
        <p:spPr>
          <a:xfrm>
            <a:off x="301627" y="1912249"/>
            <a:ext cx="4065752" cy="4117611"/>
          </a:xfrm>
          <a:prstGeom prst="rect">
            <a:avLst/>
          </a:prstGeom>
        </p:spPr>
      </p:pic>
      <p:sp>
        <p:nvSpPr>
          <p:cNvPr id="5" name="Rectangle 4">
            <a:extLst>
              <a:ext uri="{FF2B5EF4-FFF2-40B4-BE49-F238E27FC236}">
                <a16:creationId xmlns:a16="http://schemas.microsoft.com/office/drawing/2014/main" id="{C4973452-1A4E-E14D-BC82-0590BFF00ABE}"/>
              </a:ext>
            </a:extLst>
          </p:cNvPr>
          <p:cNvSpPr/>
          <p:nvPr/>
        </p:nvSpPr>
        <p:spPr>
          <a:xfrm>
            <a:off x="5399313" y="913305"/>
            <a:ext cx="4204489" cy="5214618"/>
          </a:xfrm>
          <a:prstGeom prst="rect">
            <a:avLst/>
          </a:prstGeom>
          <a:noFill/>
          <a:ln w="825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3F5A2E-5E58-0F49-9CF3-EC1312519B3D}"/>
              </a:ext>
            </a:extLst>
          </p:cNvPr>
          <p:cNvSpPr txBox="1"/>
          <p:nvPr/>
        </p:nvSpPr>
        <p:spPr>
          <a:xfrm>
            <a:off x="9712411" y="1121433"/>
            <a:ext cx="2378788" cy="830997"/>
          </a:xfrm>
          <a:prstGeom prst="rect">
            <a:avLst/>
          </a:prstGeom>
          <a:noFill/>
        </p:spPr>
        <p:txBody>
          <a:bodyPr wrap="square" rtlCol="0">
            <a:spAutoFit/>
          </a:bodyPr>
          <a:lstStyle/>
          <a:p>
            <a:r>
              <a:rPr lang="en-US" sz="2400" dirty="0">
                <a:solidFill>
                  <a:schemeClr val="bg1"/>
                </a:solidFill>
              </a:rPr>
              <a:t>Collision Time: 0.016sec or 16ms</a:t>
            </a:r>
          </a:p>
        </p:txBody>
      </p:sp>
      <p:sp>
        <p:nvSpPr>
          <p:cNvPr id="9" name="Rectangle 8">
            <a:extLst>
              <a:ext uri="{FF2B5EF4-FFF2-40B4-BE49-F238E27FC236}">
                <a16:creationId xmlns:a16="http://schemas.microsoft.com/office/drawing/2014/main" id="{CF52CAA9-9742-404F-961B-AEF92A8A99B5}"/>
              </a:ext>
            </a:extLst>
          </p:cNvPr>
          <p:cNvSpPr/>
          <p:nvPr/>
        </p:nvSpPr>
        <p:spPr>
          <a:xfrm>
            <a:off x="1975784" y="3751690"/>
            <a:ext cx="717438" cy="1895561"/>
          </a:xfrm>
          <a:prstGeom prst="rect">
            <a:avLst/>
          </a:prstGeom>
          <a:noFill/>
          <a:ln w="825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97C343AF-0D83-714F-A7CE-37B5C093BD52}"/>
              </a:ext>
            </a:extLst>
          </p:cNvPr>
          <p:cNvGraphicFramePr>
            <a:graphicFrameLocks noGrp="1"/>
          </p:cNvGraphicFramePr>
          <p:nvPr>
            <p:extLst>
              <p:ext uri="{D42A27DB-BD31-4B8C-83A1-F6EECF244321}">
                <p14:modId xmlns:p14="http://schemas.microsoft.com/office/powerpoint/2010/main" val="2666346721"/>
              </p:ext>
            </p:extLst>
          </p:nvPr>
        </p:nvGraphicFramePr>
        <p:xfrm>
          <a:off x="1372297" y="6343769"/>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p:spTree>
    <p:extLst>
      <p:ext uri="{BB962C8B-B14F-4D97-AF65-F5344CB8AC3E}">
        <p14:creationId xmlns:p14="http://schemas.microsoft.com/office/powerpoint/2010/main" val="241007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73828-83D7-5841-B296-83C838CE914F}"/>
              </a:ext>
            </a:extLst>
          </p:cNvPr>
          <p:cNvSpPr>
            <a:spLocks noGrp="1"/>
          </p:cNvSpPr>
          <p:nvPr>
            <p:ph type="title"/>
          </p:nvPr>
        </p:nvSpPr>
        <p:spPr/>
        <p:txBody>
          <a:bodyPr/>
          <a:lstStyle/>
          <a:p>
            <a:r>
              <a:rPr lang="en-US" dirty="0">
                <a:solidFill>
                  <a:schemeClr val="bg1"/>
                </a:solidFill>
              </a:rPr>
              <a:t>Piezo chip:</a:t>
            </a:r>
          </a:p>
        </p:txBody>
      </p:sp>
      <p:sp>
        <p:nvSpPr>
          <p:cNvPr id="3" name="Content Placeholder 2">
            <a:extLst>
              <a:ext uri="{FF2B5EF4-FFF2-40B4-BE49-F238E27FC236}">
                <a16:creationId xmlns:a16="http://schemas.microsoft.com/office/drawing/2014/main" id="{B40B83F6-D875-5348-82AC-A5BCDBFF7400}"/>
              </a:ext>
            </a:extLst>
          </p:cNvPr>
          <p:cNvSpPr>
            <a:spLocks noGrp="1"/>
          </p:cNvSpPr>
          <p:nvPr>
            <p:ph idx="1"/>
          </p:nvPr>
        </p:nvSpPr>
        <p:spPr>
          <a:xfrm>
            <a:off x="838200" y="1232954"/>
            <a:ext cx="10515600" cy="4351338"/>
          </a:xfrm>
        </p:spPr>
        <p:txBody>
          <a:bodyPr/>
          <a:lstStyle/>
          <a:p>
            <a:r>
              <a:rPr lang="en-US" dirty="0">
                <a:solidFill>
                  <a:schemeClr val="bg1"/>
                </a:solidFill>
              </a:rPr>
              <a:t>Voltage over time</a:t>
            </a:r>
          </a:p>
          <a:p>
            <a:r>
              <a:rPr lang="en-US" dirty="0">
                <a:solidFill>
                  <a:schemeClr val="bg1"/>
                </a:solidFill>
              </a:rPr>
              <a:t>Capstone</a:t>
            </a:r>
          </a:p>
        </p:txBody>
      </p:sp>
      <p:sp>
        <p:nvSpPr>
          <p:cNvPr id="4" name="Slide Number Placeholder 3">
            <a:extLst>
              <a:ext uri="{FF2B5EF4-FFF2-40B4-BE49-F238E27FC236}">
                <a16:creationId xmlns:a16="http://schemas.microsoft.com/office/drawing/2014/main" id="{CF7A33A1-F214-4449-917E-373726BB8506}"/>
              </a:ext>
            </a:extLst>
          </p:cNvPr>
          <p:cNvSpPr>
            <a:spLocks noGrp="1"/>
          </p:cNvSpPr>
          <p:nvPr>
            <p:ph type="sldNum" sz="quarter" idx="12"/>
          </p:nvPr>
        </p:nvSpPr>
        <p:spPr/>
        <p:txBody>
          <a:bodyPr/>
          <a:lstStyle/>
          <a:p>
            <a:fld id="{AA20D318-2F9B-4945-8E5C-870A2842AC2C}" type="slidenum">
              <a:rPr lang="en-US" sz="1600" smtClean="0">
                <a:solidFill>
                  <a:schemeClr val="bg1"/>
                </a:solidFill>
              </a:rPr>
              <a:t>71</a:t>
            </a:fld>
            <a:endParaRPr lang="en-US" dirty="0">
              <a:solidFill>
                <a:schemeClr val="bg1"/>
              </a:solidFill>
            </a:endParaRPr>
          </a:p>
        </p:txBody>
      </p:sp>
      <p:pic>
        <p:nvPicPr>
          <p:cNvPr id="9" name="Picture 8">
            <a:extLst>
              <a:ext uri="{FF2B5EF4-FFF2-40B4-BE49-F238E27FC236}">
                <a16:creationId xmlns:a16="http://schemas.microsoft.com/office/drawing/2014/main" id="{86D9567F-BEBC-154B-8110-091E88DDF4B7}"/>
              </a:ext>
            </a:extLst>
          </p:cNvPr>
          <p:cNvPicPr>
            <a:picLocks noChangeAspect="1"/>
          </p:cNvPicPr>
          <p:nvPr/>
        </p:nvPicPr>
        <p:blipFill>
          <a:blip r:embed="rId3"/>
          <a:stretch>
            <a:fillRect/>
          </a:stretch>
        </p:blipFill>
        <p:spPr>
          <a:xfrm>
            <a:off x="5256478" y="0"/>
            <a:ext cx="6619103" cy="6201157"/>
          </a:xfrm>
          <a:prstGeom prst="rect">
            <a:avLst/>
          </a:prstGeom>
        </p:spPr>
      </p:pic>
      <p:sp>
        <p:nvSpPr>
          <p:cNvPr id="12" name="Rectangle 11">
            <a:extLst>
              <a:ext uri="{FF2B5EF4-FFF2-40B4-BE49-F238E27FC236}">
                <a16:creationId xmlns:a16="http://schemas.microsoft.com/office/drawing/2014/main" id="{297FA3B8-CD32-BB46-ADD9-8F283CBEC60D}"/>
              </a:ext>
            </a:extLst>
          </p:cNvPr>
          <p:cNvSpPr/>
          <p:nvPr/>
        </p:nvSpPr>
        <p:spPr>
          <a:xfrm>
            <a:off x="5612919" y="5733770"/>
            <a:ext cx="966159" cy="365125"/>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09B111-AF07-C049-A918-DF82D7013FD9}"/>
              </a:ext>
            </a:extLst>
          </p:cNvPr>
          <p:cNvSpPr/>
          <p:nvPr/>
        </p:nvSpPr>
        <p:spPr>
          <a:xfrm>
            <a:off x="8350370" y="155276"/>
            <a:ext cx="431321" cy="4313208"/>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FECF6AE-A094-C24D-BD9A-D30B090FA5FE}"/>
              </a:ext>
            </a:extLst>
          </p:cNvPr>
          <p:cNvPicPr>
            <a:picLocks noChangeAspect="1"/>
          </p:cNvPicPr>
          <p:nvPr/>
        </p:nvPicPr>
        <p:blipFill>
          <a:blip r:embed="rId4"/>
          <a:stretch>
            <a:fillRect/>
          </a:stretch>
        </p:blipFill>
        <p:spPr>
          <a:xfrm>
            <a:off x="0" y="3899980"/>
            <a:ext cx="5149310" cy="593065"/>
          </a:xfrm>
          <a:prstGeom prst="rect">
            <a:avLst/>
          </a:prstGeom>
        </p:spPr>
      </p:pic>
      <p:graphicFrame>
        <p:nvGraphicFramePr>
          <p:cNvPr id="5" name="Table 4">
            <a:extLst>
              <a:ext uri="{FF2B5EF4-FFF2-40B4-BE49-F238E27FC236}">
                <a16:creationId xmlns:a16="http://schemas.microsoft.com/office/drawing/2014/main" id="{01A3D2BB-D6DA-A044-8D35-F39490159790}"/>
              </a:ext>
            </a:extLst>
          </p:cNvPr>
          <p:cNvGraphicFramePr>
            <a:graphicFrameLocks noGrp="1"/>
          </p:cNvGraphicFramePr>
          <p:nvPr>
            <p:extLst>
              <p:ext uri="{D42A27DB-BD31-4B8C-83A1-F6EECF244321}">
                <p14:modId xmlns:p14="http://schemas.microsoft.com/office/powerpoint/2010/main" val="2804560760"/>
              </p:ext>
            </p:extLst>
          </p:nvPr>
        </p:nvGraphicFramePr>
        <p:xfrm>
          <a:off x="1372297" y="6350635"/>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p:spTree>
    <p:extLst>
      <p:ext uri="{BB962C8B-B14F-4D97-AF65-F5344CB8AC3E}">
        <p14:creationId xmlns:p14="http://schemas.microsoft.com/office/powerpoint/2010/main" val="6079811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838A0-1FDE-9D4E-AA03-9B5787D94DB5}"/>
              </a:ext>
            </a:extLst>
          </p:cNvPr>
          <p:cNvSpPr>
            <a:spLocks noGrp="1"/>
          </p:cNvSpPr>
          <p:nvPr>
            <p:ph type="title"/>
          </p:nvPr>
        </p:nvSpPr>
        <p:spPr/>
        <p:txBody>
          <a:bodyPr/>
          <a:lstStyle/>
          <a:p>
            <a:r>
              <a:rPr lang="en-US" dirty="0">
                <a:solidFill>
                  <a:schemeClr val="bg1"/>
                </a:solidFill>
              </a:rPr>
              <a:t>Calculate Spring Constant:</a:t>
            </a:r>
          </a:p>
        </p:txBody>
      </p:sp>
      <p:sp>
        <p:nvSpPr>
          <p:cNvPr id="3" name="Content Placeholder 2">
            <a:extLst>
              <a:ext uri="{FF2B5EF4-FFF2-40B4-BE49-F238E27FC236}">
                <a16:creationId xmlns:a16="http://schemas.microsoft.com/office/drawing/2014/main" id="{1B50957B-F916-A143-9F02-36A6A8A780EB}"/>
              </a:ext>
            </a:extLst>
          </p:cNvPr>
          <p:cNvSpPr>
            <a:spLocks noGrp="1"/>
          </p:cNvSpPr>
          <p:nvPr>
            <p:ph idx="1"/>
          </p:nvPr>
        </p:nvSpPr>
        <p:spPr/>
        <p:txBody>
          <a:bodyPr/>
          <a:lstStyle/>
          <a:p>
            <a:r>
              <a:rPr lang="en-US" dirty="0">
                <a:solidFill>
                  <a:schemeClr val="bg1"/>
                </a:solidFill>
              </a:rPr>
              <a:t>Find average compression for each side in cm</a:t>
            </a:r>
          </a:p>
          <a:p>
            <a:r>
              <a:rPr lang="en-US" dirty="0">
                <a:solidFill>
                  <a:schemeClr val="bg1"/>
                </a:solidFill>
              </a:rPr>
              <a:t>Calculate the difference in compression each time weight is added</a:t>
            </a:r>
          </a:p>
          <a:p>
            <a:r>
              <a:rPr lang="en-US" dirty="0">
                <a:solidFill>
                  <a:schemeClr val="bg1"/>
                </a:solidFill>
              </a:rPr>
              <a:t>Compression^(3/2)</a:t>
            </a:r>
          </a:p>
          <a:p>
            <a:r>
              <a:rPr lang="en-US" dirty="0">
                <a:solidFill>
                  <a:schemeClr val="bg1"/>
                </a:solidFill>
              </a:rPr>
              <a:t>Get the weight force in newtons</a:t>
            </a:r>
          </a:p>
          <a:p>
            <a:r>
              <a:rPr lang="en-US" dirty="0">
                <a:solidFill>
                  <a:schemeClr val="bg1"/>
                </a:solidFill>
              </a:rPr>
              <a:t>Graph F to X : Gradient = k</a:t>
            </a:r>
          </a:p>
        </p:txBody>
      </p:sp>
      <p:sp>
        <p:nvSpPr>
          <p:cNvPr id="4" name="Slide Number Placeholder 3">
            <a:extLst>
              <a:ext uri="{FF2B5EF4-FFF2-40B4-BE49-F238E27FC236}">
                <a16:creationId xmlns:a16="http://schemas.microsoft.com/office/drawing/2014/main" id="{E24CC945-F897-784E-85D1-88D4F1249E82}"/>
              </a:ext>
            </a:extLst>
          </p:cNvPr>
          <p:cNvSpPr>
            <a:spLocks noGrp="1"/>
          </p:cNvSpPr>
          <p:nvPr>
            <p:ph type="sldNum" sz="quarter" idx="12"/>
          </p:nvPr>
        </p:nvSpPr>
        <p:spPr/>
        <p:txBody>
          <a:bodyPr/>
          <a:lstStyle/>
          <a:p>
            <a:fld id="{AA20D318-2F9B-4945-8E5C-870A2842AC2C}" type="slidenum">
              <a:rPr lang="en-US" sz="1600" smtClean="0">
                <a:solidFill>
                  <a:schemeClr val="bg1"/>
                </a:solidFill>
              </a:rPr>
              <a:t>72</a:t>
            </a:fld>
            <a:endParaRPr lang="en-US" sz="1600" dirty="0">
              <a:solidFill>
                <a:schemeClr val="bg1"/>
              </a:solidFill>
            </a:endParaRPr>
          </a:p>
        </p:txBody>
      </p:sp>
    </p:spTree>
    <p:extLst>
      <p:ext uri="{BB962C8B-B14F-4D97-AF65-F5344CB8AC3E}">
        <p14:creationId xmlns:p14="http://schemas.microsoft.com/office/powerpoint/2010/main" val="15797133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F9DF6C-A330-8946-B246-1A2F6A84CDAC}"/>
              </a:ext>
            </a:extLst>
          </p:cNvPr>
          <p:cNvSpPr>
            <a:spLocks noGrp="1"/>
          </p:cNvSpPr>
          <p:nvPr>
            <p:ph type="sldNum" sz="quarter" idx="12"/>
          </p:nvPr>
        </p:nvSpPr>
        <p:spPr/>
        <p:txBody>
          <a:bodyPr/>
          <a:lstStyle/>
          <a:p>
            <a:fld id="{AA20D318-2F9B-4945-8E5C-870A2842AC2C}" type="slidenum">
              <a:rPr lang="en-US" sz="1400" smtClean="0">
                <a:solidFill>
                  <a:schemeClr val="bg1"/>
                </a:solidFill>
              </a:rPr>
              <a:t>73</a:t>
            </a:fld>
            <a:endParaRPr lang="en-US" dirty="0">
              <a:solidFill>
                <a:schemeClr val="bg1"/>
              </a:solidFill>
            </a:endParaRPr>
          </a:p>
        </p:txBody>
      </p:sp>
      <p:pic>
        <p:nvPicPr>
          <p:cNvPr id="4" name="Picture 3">
            <a:extLst>
              <a:ext uri="{FF2B5EF4-FFF2-40B4-BE49-F238E27FC236}">
                <a16:creationId xmlns:a16="http://schemas.microsoft.com/office/drawing/2014/main" id="{644C17BA-C655-3E4E-B31E-471AAFEF4122}"/>
              </a:ext>
            </a:extLst>
          </p:cNvPr>
          <p:cNvPicPr>
            <a:picLocks noChangeAspect="1"/>
          </p:cNvPicPr>
          <p:nvPr/>
        </p:nvPicPr>
        <p:blipFill rotWithShape="1">
          <a:blip r:embed="rId2"/>
          <a:srcRect b="7315"/>
          <a:stretch/>
        </p:blipFill>
        <p:spPr>
          <a:xfrm>
            <a:off x="0" y="0"/>
            <a:ext cx="12192000" cy="6356350"/>
          </a:xfrm>
          <a:prstGeom prst="rect">
            <a:avLst/>
          </a:prstGeom>
        </p:spPr>
      </p:pic>
      <p:graphicFrame>
        <p:nvGraphicFramePr>
          <p:cNvPr id="3" name="Table 2">
            <a:extLst>
              <a:ext uri="{FF2B5EF4-FFF2-40B4-BE49-F238E27FC236}">
                <a16:creationId xmlns:a16="http://schemas.microsoft.com/office/drawing/2014/main" id="{C3EC42B1-A089-F14C-A12F-F44ACA9DA52A}"/>
              </a:ext>
            </a:extLst>
          </p:cNvPr>
          <p:cNvGraphicFramePr>
            <a:graphicFrameLocks noGrp="1"/>
          </p:cNvGraphicFramePr>
          <p:nvPr>
            <p:extLst>
              <p:ext uri="{D42A27DB-BD31-4B8C-83A1-F6EECF244321}">
                <p14:modId xmlns:p14="http://schemas.microsoft.com/office/powerpoint/2010/main" val="3242897247"/>
              </p:ext>
            </p:extLst>
          </p:nvPr>
        </p:nvGraphicFramePr>
        <p:xfrm>
          <a:off x="1372297" y="6350635"/>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p:spTree>
    <p:extLst>
      <p:ext uri="{BB962C8B-B14F-4D97-AF65-F5344CB8AC3E}">
        <p14:creationId xmlns:p14="http://schemas.microsoft.com/office/powerpoint/2010/main" val="5483995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BA30-D2D7-7744-99E4-B42FA3FE8CA2}"/>
              </a:ext>
            </a:extLst>
          </p:cNvPr>
          <p:cNvSpPr>
            <a:spLocks noGrp="1"/>
          </p:cNvSpPr>
          <p:nvPr>
            <p:ph type="title"/>
          </p:nvPr>
        </p:nvSpPr>
        <p:spPr/>
        <p:txBody>
          <a:bodyPr/>
          <a:lstStyle/>
          <a:p>
            <a:r>
              <a:rPr lang="en-US" dirty="0">
                <a:solidFill>
                  <a:schemeClr val="bg1"/>
                </a:solidFill>
              </a:rPr>
              <a:t>Motion sensor:</a:t>
            </a:r>
          </a:p>
        </p:txBody>
      </p:sp>
      <p:sp>
        <p:nvSpPr>
          <p:cNvPr id="4" name="Slide Number Placeholder 3">
            <a:extLst>
              <a:ext uri="{FF2B5EF4-FFF2-40B4-BE49-F238E27FC236}">
                <a16:creationId xmlns:a16="http://schemas.microsoft.com/office/drawing/2014/main" id="{80CEABC8-C296-8742-918D-9A5F4FB3BAB9}"/>
              </a:ext>
            </a:extLst>
          </p:cNvPr>
          <p:cNvSpPr>
            <a:spLocks noGrp="1"/>
          </p:cNvSpPr>
          <p:nvPr>
            <p:ph type="sldNum" sz="quarter" idx="12"/>
          </p:nvPr>
        </p:nvSpPr>
        <p:spPr/>
        <p:txBody>
          <a:bodyPr/>
          <a:lstStyle/>
          <a:p>
            <a:fld id="{AA20D318-2F9B-4945-8E5C-870A2842AC2C}" type="slidenum">
              <a:rPr lang="en-US" sz="1600" smtClean="0">
                <a:solidFill>
                  <a:schemeClr val="bg1"/>
                </a:solidFill>
              </a:rPr>
              <a:t>74</a:t>
            </a:fld>
            <a:endParaRPr lang="en-US" dirty="0">
              <a:solidFill>
                <a:schemeClr val="bg1"/>
              </a:solidFill>
            </a:endParaRPr>
          </a:p>
        </p:txBody>
      </p:sp>
      <p:graphicFrame>
        <p:nvGraphicFramePr>
          <p:cNvPr id="3" name="Table 2">
            <a:extLst>
              <a:ext uri="{FF2B5EF4-FFF2-40B4-BE49-F238E27FC236}">
                <a16:creationId xmlns:a16="http://schemas.microsoft.com/office/drawing/2014/main" id="{54E1B3EC-9E70-804D-ABDA-F0B125880844}"/>
              </a:ext>
            </a:extLst>
          </p:cNvPr>
          <p:cNvGraphicFramePr>
            <a:graphicFrameLocks noGrp="1"/>
          </p:cNvGraphicFramePr>
          <p:nvPr>
            <p:extLst>
              <p:ext uri="{D42A27DB-BD31-4B8C-83A1-F6EECF244321}">
                <p14:modId xmlns:p14="http://schemas.microsoft.com/office/powerpoint/2010/main" val="229803670"/>
              </p:ext>
            </p:extLst>
          </p:nvPr>
        </p:nvGraphicFramePr>
        <p:xfrm>
          <a:off x="1480751" y="6350635"/>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p:graphicFrame>
        <p:nvGraphicFramePr>
          <p:cNvPr id="7" name="Table 6">
            <a:extLst>
              <a:ext uri="{FF2B5EF4-FFF2-40B4-BE49-F238E27FC236}">
                <a16:creationId xmlns:a16="http://schemas.microsoft.com/office/drawing/2014/main" id="{F096E80C-D1F4-744D-8A1E-D45E03A45C06}"/>
              </a:ext>
            </a:extLst>
          </p:cNvPr>
          <p:cNvGraphicFramePr>
            <a:graphicFrameLocks noGrp="1"/>
          </p:cNvGraphicFramePr>
          <p:nvPr>
            <p:extLst>
              <p:ext uri="{D42A27DB-BD31-4B8C-83A1-F6EECF244321}">
                <p14:modId xmlns:p14="http://schemas.microsoft.com/office/powerpoint/2010/main" val="229803670"/>
              </p:ext>
            </p:extLst>
          </p:nvPr>
        </p:nvGraphicFramePr>
        <p:xfrm>
          <a:off x="1372297" y="6350635"/>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p:spTree>
    <p:extLst>
      <p:ext uri="{BB962C8B-B14F-4D97-AF65-F5344CB8AC3E}">
        <p14:creationId xmlns:p14="http://schemas.microsoft.com/office/powerpoint/2010/main" val="6332029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BA30-D2D7-7744-99E4-B42FA3FE8CA2}"/>
              </a:ext>
            </a:extLst>
          </p:cNvPr>
          <p:cNvSpPr>
            <a:spLocks noGrp="1"/>
          </p:cNvSpPr>
          <p:nvPr>
            <p:ph type="title"/>
          </p:nvPr>
        </p:nvSpPr>
        <p:spPr/>
        <p:txBody>
          <a:bodyPr/>
          <a:lstStyle/>
          <a:p>
            <a:r>
              <a:rPr lang="en-US" dirty="0">
                <a:solidFill>
                  <a:schemeClr val="bg1"/>
                </a:solidFill>
              </a:rPr>
              <a:t>Force meter:</a:t>
            </a:r>
          </a:p>
        </p:txBody>
      </p:sp>
      <p:sp>
        <p:nvSpPr>
          <p:cNvPr id="4" name="Slide Number Placeholder 3">
            <a:extLst>
              <a:ext uri="{FF2B5EF4-FFF2-40B4-BE49-F238E27FC236}">
                <a16:creationId xmlns:a16="http://schemas.microsoft.com/office/drawing/2014/main" id="{80CEABC8-C296-8742-918D-9A5F4FB3BAB9}"/>
              </a:ext>
            </a:extLst>
          </p:cNvPr>
          <p:cNvSpPr>
            <a:spLocks noGrp="1"/>
          </p:cNvSpPr>
          <p:nvPr>
            <p:ph type="sldNum" sz="quarter" idx="12"/>
          </p:nvPr>
        </p:nvSpPr>
        <p:spPr/>
        <p:txBody>
          <a:bodyPr/>
          <a:lstStyle/>
          <a:p>
            <a:fld id="{AA20D318-2F9B-4945-8E5C-870A2842AC2C}" type="slidenum">
              <a:rPr lang="en-US" sz="1600" smtClean="0">
                <a:solidFill>
                  <a:schemeClr val="bg1"/>
                </a:solidFill>
              </a:rPr>
              <a:t>75</a:t>
            </a:fld>
            <a:endParaRPr lang="en-US" dirty="0">
              <a:solidFill>
                <a:schemeClr val="bg1"/>
              </a:solidFill>
            </a:endParaRPr>
          </a:p>
        </p:txBody>
      </p:sp>
      <p:graphicFrame>
        <p:nvGraphicFramePr>
          <p:cNvPr id="3" name="Content Placeholder 2">
            <a:extLst>
              <a:ext uri="{FF2B5EF4-FFF2-40B4-BE49-F238E27FC236}">
                <a16:creationId xmlns:a16="http://schemas.microsoft.com/office/drawing/2014/main" id="{C8DC9B5D-FD8A-C743-BE2E-6B1EEA65D5A4}"/>
              </a:ext>
            </a:extLst>
          </p:cNvPr>
          <p:cNvGraphicFramePr>
            <a:graphicFrameLocks noGrp="1"/>
          </p:cNvGraphicFramePr>
          <p:nvPr>
            <p:ph idx="1"/>
            <p:extLst>
              <p:ext uri="{D42A27DB-BD31-4B8C-83A1-F6EECF244321}">
                <p14:modId xmlns:p14="http://schemas.microsoft.com/office/powerpoint/2010/main" val="2577639079"/>
              </p:ext>
            </p:extLst>
          </p:nvPr>
        </p:nvGraphicFramePr>
        <p:xfrm>
          <a:off x="1372297" y="6356350"/>
          <a:ext cx="9447405" cy="370840"/>
        </p:xfrm>
        <a:graphic>
          <a:graphicData uri="http://schemas.openxmlformats.org/drawingml/2006/table">
            <a:tbl>
              <a:tblPr firstRow="1" bandRow="1">
                <a:tableStyleId>{5C22544A-7EE6-4342-B048-85BDC9FD1C3A}</a:tableStyleId>
              </a:tblPr>
              <a:tblGrid>
                <a:gridCol w="1435977">
                  <a:extLst>
                    <a:ext uri="{9D8B030D-6E8A-4147-A177-3AD203B41FA5}">
                      <a16:colId xmlns:a16="http://schemas.microsoft.com/office/drawing/2014/main" val="3148235162"/>
                    </a:ext>
                  </a:extLst>
                </a:gridCol>
                <a:gridCol w="2014940">
                  <a:extLst>
                    <a:ext uri="{9D8B030D-6E8A-4147-A177-3AD203B41FA5}">
                      <a16:colId xmlns:a16="http://schemas.microsoft.com/office/drawing/2014/main" val="924281205"/>
                    </a:ext>
                  </a:extLst>
                </a:gridCol>
                <a:gridCol w="1990774">
                  <a:extLst>
                    <a:ext uri="{9D8B030D-6E8A-4147-A177-3AD203B41FA5}">
                      <a16:colId xmlns:a16="http://schemas.microsoft.com/office/drawing/2014/main" val="1891759770"/>
                    </a:ext>
                  </a:extLst>
                </a:gridCol>
                <a:gridCol w="2002857">
                  <a:extLst>
                    <a:ext uri="{9D8B030D-6E8A-4147-A177-3AD203B41FA5}">
                      <a16:colId xmlns:a16="http://schemas.microsoft.com/office/drawing/2014/main" val="460523725"/>
                    </a:ext>
                  </a:extLst>
                </a:gridCol>
                <a:gridCol w="2002857">
                  <a:extLst>
                    <a:ext uri="{9D8B030D-6E8A-4147-A177-3AD203B41FA5}">
                      <a16:colId xmlns:a16="http://schemas.microsoft.com/office/drawing/2014/main" val="1042492374"/>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75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892631009"/>
                  </a:ext>
                </a:extLst>
              </a:tr>
            </a:tbl>
          </a:graphicData>
        </a:graphic>
      </p:graphicFrame>
    </p:spTree>
    <p:extLst>
      <p:ext uri="{BB962C8B-B14F-4D97-AF65-F5344CB8AC3E}">
        <p14:creationId xmlns:p14="http://schemas.microsoft.com/office/powerpoint/2010/main" val="2953725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73828-83D7-5841-B296-83C838CE914F}"/>
              </a:ext>
            </a:extLst>
          </p:cNvPr>
          <p:cNvSpPr>
            <a:spLocks noGrp="1"/>
          </p:cNvSpPr>
          <p:nvPr>
            <p:ph type="title"/>
          </p:nvPr>
        </p:nvSpPr>
        <p:spPr/>
        <p:txBody>
          <a:bodyPr/>
          <a:lstStyle/>
          <a:p>
            <a:r>
              <a:rPr lang="en-US" dirty="0">
                <a:solidFill>
                  <a:schemeClr val="bg1"/>
                </a:solidFill>
              </a:rPr>
              <a:t>High Speed Video:</a:t>
            </a:r>
          </a:p>
        </p:txBody>
      </p:sp>
      <p:sp>
        <p:nvSpPr>
          <p:cNvPr id="4" name="Slide Number Placeholder 3">
            <a:extLst>
              <a:ext uri="{FF2B5EF4-FFF2-40B4-BE49-F238E27FC236}">
                <a16:creationId xmlns:a16="http://schemas.microsoft.com/office/drawing/2014/main" id="{CF7A33A1-F214-4449-917E-373726BB8506}"/>
              </a:ext>
            </a:extLst>
          </p:cNvPr>
          <p:cNvSpPr>
            <a:spLocks noGrp="1"/>
          </p:cNvSpPr>
          <p:nvPr>
            <p:ph type="sldNum" sz="quarter" idx="12"/>
          </p:nvPr>
        </p:nvSpPr>
        <p:spPr/>
        <p:txBody>
          <a:bodyPr/>
          <a:lstStyle/>
          <a:p>
            <a:fld id="{AA20D318-2F9B-4945-8E5C-870A2842AC2C}" type="slidenum">
              <a:rPr lang="en-US" sz="1600" smtClean="0">
                <a:solidFill>
                  <a:schemeClr val="bg1"/>
                </a:solidFill>
              </a:rPr>
              <a:t>8</a:t>
            </a:fld>
            <a:endParaRPr lang="en-US" dirty="0">
              <a:solidFill>
                <a:schemeClr val="bg1"/>
              </a:solidFill>
            </a:endParaRPr>
          </a:p>
        </p:txBody>
      </p:sp>
      <p:graphicFrame>
        <p:nvGraphicFramePr>
          <p:cNvPr id="3" name="Table 2">
            <a:extLst>
              <a:ext uri="{FF2B5EF4-FFF2-40B4-BE49-F238E27FC236}">
                <a16:creationId xmlns:a16="http://schemas.microsoft.com/office/drawing/2014/main" id="{9EEB4D8A-E1AA-FE4E-BF18-9968D93E0062}"/>
              </a:ext>
            </a:extLst>
          </p:cNvPr>
          <p:cNvGraphicFramePr>
            <a:graphicFrameLocks noGrp="1"/>
          </p:cNvGraphicFramePr>
          <p:nvPr>
            <p:extLst/>
          </p:nvPr>
        </p:nvGraphicFramePr>
        <p:xfrm>
          <a:off x="1371593" y="6294118"/>
          <a:ext cx="9448814" cy="3835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3511616876"/>
                    </a:ext>
                  </a:extLst>
                </a:gridCol>
                <a:gridCol w="2014940">
                  <a:extLst>
                    <a:ext uri="{9D8B030D-6E8A-4147-A177-3AD203B41FA5}">
                      <a16:colId xmlns:a16="http://schemas.microsoft.com/office/drawing/2014/main" val="1539423260"/>
                    </a:ext>
                  </a:extLst>
                </a:gridCol>
                <a:gridCol w="1990774">
                  <a:extLst>
                    <a:ext uri="{9D8B030D-6E8A-4147-A177-3AD203B41FA5}">
                      <a16:colId xmlns:a16="http://schemas.microsoft.com/office/drawing/2014/main" val="578809272"/>
                    </a:ext>
                  </a:extLst>
                </a:gridCol>
                <a:gridCol w="2002857">
                  <a:extLst>
                    <a:ext uri="{9D8B030D-6E8A-4147-A177-3AD203B41FA5}">
                      <a16:colId xmlns:a16="http://schemas.microsoft.com/office/drawing/2014/main" val="3025282291"/>
                    </a:ext>
                  </a:extLst>
                </a:gridCol>
                <a:gridCol w="2002857">
                  <a:extLst>
                    <a:ext uri="{9D8B030D-6E8A-4147-A177-3AD203B41FA5}">
                      <a16:colId xmlns:a16="http://schemas.microsoft.com/office/drawing/2014/main" val="4290805482"/>
                    </a:ext>
                  </a:extLst>
                </a:gridCol>
              </a:tblGrid>
              <a:tr h="3835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656789155"/>
                  </a:ext>
                </a:extLst>
              </a:tr>
            </a:tbl>
          </a:graphicData>
        </a:graphic>
      </p:graphicFrame>
      <p:cxnSp>
        <p:nvCxnSpPr>
          <p:cNvPr id="12" name="Straight Arrow Connector 11">
            <a:extLst>
              <a:ext uri="{FF2B5EF4-FFF2-40B4-BE49-F238E27FC236}">
                <a16:creationId xmlns:a16="http://schemas.microsoft.com/office/drawing/2014/main" id="{6DC1BBAB-CC77-2744-9A80-E54CAC6FCD6D}"/>
              </a:ext>
            </a:extLst>
          </p:cNvPr>
          <p:cNvCxnSpPr/>
          <p:nvPr/>
        </p:nvCxnSpPr>
        <p:spPr>
          <a:xfrm>
            <a:off x="5914825" y="1252603"/>
            <a:ext cx="914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3FEDB57-5F70-BA42-AFCA-1A2AD427CAE4}"/>
              </a:ext>
            </a:extLst>
          </p:cNvPr>
          <p:cNvSpPr txBox="1"/>
          <p:nvPr/>
        </p:nvSpPr>
        <p:spPr>
          <a:xfrm>
            <a:off x="5187893" y="1027906"/>
            <a:ext cx="939452" cy="461665"/>
          </a:xfrm>
          <a:prstGeom prst="rect">
            <a:avLst/>
          </a:prstGeom>
          <a:noFill/>
        </p:spPr>
        <p:txBody>
          <a:bodyPr wrap="square" rtlCol="0">
            <a:spAutoFit/>
          </a:bodyPr>
          <a:lstStyle/>
          <a:p>
            <a:r>
              <a:rPr lang="en-US" sz="2400" dirty="0"/>
              <a:t>Ball</a:t>
            </a:r>
            <a:endParaRPr lang="en-US" dirty="0"/>
          </a:p>
        </p:txBody>
      </p:sp>
      <p:sp>
        <p:nvSpPr>
          <p:cNvPr id="25" name="TextBox 24">
            <a:extLst>
              <a:ext uri="{FF2B5EF4-FFF2-40B4-BE49-F238E27FC236}">
                <a16:creationId xmlns:a16="http://schemas.microsoft.com/office/drawing/2014/main" id="{68B7A477-FE3E-0842-9B1C-0E99789B0CFA}"/>
              </a:ext>
            </a:extLst>
          </p:cNvPr>
          <p:cNvSpPr txBox="1"/>
          <p:nvPr/>
        </p:nvSpPr>
        <p:spPr>
          <a:xfrm>
            <a:off x="10414348" y="1020099"/>
            <a:ext cx="939452" cy="461665"/>
          </a:xfrm>
          <a:prstGeom prst="rect">
            <a:avLst/>
          </a:prstGeom>
          <a:noFill/>
        </p:spPr>
        <p:txBody>
          <a:bodyPr wrap="square" rtlCol="0">
            <a:spAutoFit/>
          </a:bodyPr>
          <a:lstStyle/>
          <a:p>
            <a:r>
              <a:rPr lang="en-US" sz="2400" dirty="0"/>
              <a:t>Piezo</a:t>
            </a:r>
            <a:endParaRPr lang="en-US" dirty="0"/>
          </a:p>
        </p:txBody>
      </p:sp>
      <p:pic>
        <p:nvPicPr>
          <p:cNvPr id="6" name="Picture 5">
            <a:extLst>
              <a:ext uri="{FF2B5EF4-FFF2-40B4-BE49-F238E27FC236}">
                <a16:creationId xmlns:a16="http://schemas.microsoft.com/office/drawing/2014/main" id="{4C61B219-D82A-1D4E-A5ED-4A2F73FC53FC}"/>
              </a:ext>
            </a:extLst>
          </p:cNvPr>
          <p:cNvPicPr>
            <a:picLocks noChangeAspect="1"/>
          </p:cNvPicPr>
          <p:nvPr/>
        </p:nvPicPr>
        <p:blipFill>
          <a:blip r:embed="rId3"/>
          <a:stretch>
            <a:fillRect/>
          </a:stretch>
        </p:blipFill>
        <p:spPr>
          <a:xfrm rot="5400000">
            <a:off x="5472598" y="1405206"/>
            <a:ext cx="6201722" cy="3488469"/>
          </a:xfrm>
          <a:prstGeom prst="rect">
            <a:avLst/>
          </a:prstGeom>
        </p:spPr>
      </p:pic>
      <p:pic>
        <p:nvPicPr>
          <p:cNvPr id="10" name="Picture 9">
            <a:extLst>
              <a:ext uri="{FF2B5EF4-FFF2-40B4-BE49-F238E27FC236}">
                <a16:creationId xmlns:a16="http://schemas.microsoft.com/office/drawing/2014/main" id="{239D9432-BB61-6143-BC38-C3999DBF7F60}"/>
              </a:ext>
            </a:extLst>
          </p:cNvPr>
          <p:cNvPicPr>
            <a:picLocks noChangeAspect="1"/>
          </p:cNvPicPr>
          <p:nvPr/>
        </p:nvPicPr>
        <p:blipFill rotWithShape="1">
          <a:blip r:embed="rId4"/>
          <a:srcRect r="18068"/>
          <a:stretch/>
        </p:blipFill>
        <p:spPr>
          <a:xfrm rot="5400000">
            <a:off x="966637" y="2121189"/>
            <a:ext cx="4948504" cy="3397354"/>
          </a:xfrm>
          <a:prstGeom prst="rect">
            <a:avLst/>
          </a:prstGeom>
        </p:spPr>
      </p:pic>
      <p:sp>
        <p:nvSpPr>
          <p:cNvPr id="11" name="Rectangle 10">
            <a:extLst>
              <a:ext uri="{FF2B5EF4-FFF2-40B4-BE49-F238E27FC236}">
                <a16:creationId xmlns:a16="http://schemas.microsoft.com/office/drawing/2014/main" id="{80B3470B-92EF-034A-A5E9-92C61982D4C8}"/>
              </a:ext>
            </a:extLst>
          </p:cNvPr>
          <p:cNvSpPr/>
          <p:nvPr/>
        </p:nvSpPr>
        <p:spPr>
          <a:xfrm>
            <a:off x="7653009" y="4943061"/>
            <a:ext cx="1017105" cy="596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A10140-72AE-E44A-AED6-21CE0E2AC156}"/>
              </a:ext>
            </a:extLst>
          </p:cNvPr>
          <p:cNvSpPr/>
          <p:nvPr/>
        </p:nvSpPr>
        <p:spPr>
          <a:xfrm>
            <a:off x="7717492" y="4989443"/>
            <a:ext cx="684000" cy="5035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2B0B2F7A-D284-7043-B7BE-057B4059D763}"/>
              </a:ext>
            </a:extLst>
          </p:cNvPr>
          <p:cNvCxnSpPr>
            <a:cxnSpLocks/>
          </p:cNvCxnSpPr>
          <p:nvPr/>
        </p:nvCxnSpPr>
        <p:spPr>
          <a:xfrm flipV="1">
            <a:off x="7653009" y="5601750"/>
            <a:ext cx="280097" cy="3219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A5A7DCF-E033-1843-8381-C863A6C7CD30}"/>
              </a:ext>
            </a:extLst>
          </p:cNvPr>
          <p:cNvSpPr txBox="1"/>
          <p:nvPr/>
        </p:nvSpPr>
        <p:spPr>
          <a:xfrm>
            <a:off x="7122658" y="5810545"/>
            <a:ext cx="2319130" cy="461665"/>
          </a:xfrm>
          <a:prstGeom prst="rect">
            <a:avLst/>
          </a:prstGeom>
          <a:noFill/>
        </p:spPr>
        <p:txBody>
          <a:bodyPr wrap="square" rtlCol="0">
            <a:spAutoFit/>
          </a:bodyPr>
          <a:lstStyle/>
          <a:p>
            <a:r>
              <a:rPr lang="en-US" sz="2400" dirty="0"/>
              <a:t>Camera</a:t>
            </a:r>
          </a:p>
        </p:txBody>
      </p:sp>
      <p:cxnSp>
        <p:nvCxnSpPr>
          <p:cNvPr id="32" name="Straight Arrow Connector 31">
            <a:extLst>
              <a:ext uri="{FF2B5EF4-FFF2-40B4-BE49-F238E27FC236}">
                <a16:creationId xmlns:a16="http://schemas.microsoft.com/office/drawing/2014/main" id="{872122E4-C667-AA46-B718-493349E6C713}"/>
              </a:ext>
            </a:extLst>
          </p:cNvPr>
          <p:cNvCxnSpPr>
            <a:cxnSpLocks/>
          </p:cNvCxnSpPr>
          <p:nvPr/>
        </p:nvCxnSpPr>
        <p:spPr>
          <a:xfrm>
            <a:off x="9761642" y="2232521"/>
            <a:ext cx="0" cy="7254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5291CDE-C885-F146-A273-7873DCF51412}"/>
              </a:ext>
            </a:extLst>
          </p:cNvPr>
          <p:cNvSpPr txBox="1"/>
          <p:nvPr/>
        </p:nvSpPr>
        <p:spPr>
          <a:xfrm>
            <a:off x="9441788" y="1776401"/>
            <a:ext cx="838692" cy="461665"/>
          </a:xfrm>
          <a:prstGeom prst="rect">
            <a:avLst/>
          </a:prstGeom>
          <a:noFill/>
        </p:spPr>
        <p:txBody>
          <a:bodyPr wrap="square" rtlCol="0">
            <a:spAutoFit/>
          </a:bodyPr>
          <a:lstStyle/>
          <a:p>
            <a:r>
              <a:rPr lang="en-US" sz="2400" dirty="0"/>
              <a:t>Light</a:t>
            </a:r>
          </a:p>
        </p:txBody>
      </p:sp>
      <p:cxnSp>
        <p:nvCxnSpPr>
          <p:cNvPr id="35" name="Straight Arrow Connector 34">
            <a:extLst>
              <a:ext uri="{FF2B5EF4-FFF2-40B4-BE49-F238E27FC236}">
                <a16:creationId xmlns:a16="http://schemas.microsoft.com/office/drawing/2014/main" id="{F152FDAB-C85B-494C-B7C4-C88D948F2762}"/>
              </a:ext>
            </a:extLst>
          </p:cNvPr>
          <p:cNvCxnSpPr>
            <a:cxnSpLocks/>
          </p:cNvCxnSpPr>
          <p:nvPr/>
        </p:nvCxnSpPr>
        <p:spPr>
          <a:xfrm flipH="1">
            <a:off x="9232115" y="908818"/>
            <a:ext cx="419346" cy="2954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74EF056-FF6F-784E-990F-6565B924637F}"/>
              </a:ext>
            </a:extLst>
          </p:cNvPr>
          <p:cNvCxnSpPr>
            <a:cxnSpLocks/>
          </p:cNvCxnSpPr>
          <p:nvPr/>
        </p:nvCxnSpPr>
        <p:spPr>
          <a:xfrm flipH="1">
            <a:off x="8161561" y="2307336"/>
            <a:ext cx="332002" cy="3340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2977E6A-C9AD-FE44-8BCF-9E431E71DE9F}"/>
              </a:ext>
            </a:extLst>
          </p:cNvPr>
          <p:cNvCxnSpPr>
            <a:cxnSpLocks/>
          </p:cNvCxnSpPr>
          <p:nvPr/>
        </p:nvCxnSpPr>
        <p:spPr>
          <a:xfrm>
            <a:off x="7653009" y="463237"/>
            <a:ext cx="356967" cy="1442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250CDCE-C5E1-2444-919B-9DC56911F4E2}"/>
              </a:ext>
            </a:extLst>
          </p:cNvPr>
          <p:cNvSpPr txBox="1"/>
          <p:nvPr/>
        </p:nvSpPr>
        <p:spPr>
          <a:xfrm>
            <a:off x="8152665" y="1845671"/>
            <a:ext cx="838692" cy="461665"/>
          </a:xfrm>
          <a:prstGeom prst="rect">
            <a:avLst/>
          </a:prstGeom>
          <a:noFill/>
        </p:spPr>
        <p:txBody>
          <a:bodyPr wrap="square" rtlCol="0">
            <a:spAutoFit/>
          </a:bodyPr>
          <a:lstStyle/>
          <a:p>
            <a:r>
              <a:rPr lang="en-US" sz="2400" dirty="0"/>
              <a:t>Ball</a:t>
            </a:r>
          </a:p>
        </p:txBody>
      </p:sp>
      <p:sp>
        <p:nvSpPr>
          <p:cNvPr id="42" name="TextBox 41">
            <a:extLst>
              <a:ext uri="{FF2B5EF4-FFF2-40B4-BE49-F238E27FC236}">
                <a16:creationId xmlns:a16="http://schemas.microsoft.com/office/drawing/2014/main" id="{55D1B58E-C123-9B48-9AB7-DA4C814AF4AD}"/>
              </a:ext>
            </a:extLst>
          </p:cNvPr>
          <p:cNvSpPr txBox="1"/>
          <p:nvPr/>
        </p:nvSpPr>
        <p:spPr>
          <a:xfrm>
            <a:off x="9287867" y="178148"/>
            <a:ext cx="1600085" cy="830997"/>
          </a:xfrm>
          <a:prstGeom prst="rect">
            <a:avLst/>
          </a:prstGeom>
          <a:noFill/>
        </p:spPr>
        <p:txBody>
          <a:bodyPr wrap="square" rtlCol="0">
            <a:spAutoFit/>
          </a:bodyPr>
          <a:lstStyle/>
          <a:p>
            <a:r>
              <a:rPr lang="en-US" sz="2400" dirty="0"/>
              <a:t>Clamp Stand</a:t>
            </a:r>
          </a:p>
        </p:txBody>
      </p:sp>
      <p:sp>
        <p:nvSpPr>
          <p:cNvPr id="44" name="TextBox 43">
            <a:extLst>
              <a:ext uri="{FF2B5EF4-FFF2-40B4-BE49-F238E27FC236}">
                <a16:creationId xmlns:a16="http://schemas.microsoft.com/office/drawing/2014/main" id="{661F174D-A69E-784A-A478-0F2BFFC3E84C}"/>
              </a:ext>
            </a:extLst>
          </p:cNvPr>
          <p:cNvSpPr txBox="1"/>
          <p:nvPr/>
        </p:nvSpPr>
        <p:spPr>
          <a:xfrm>
            <a:off x="6801407" y="26671"/>
            <a:ext cx="1600085" cy="830997"/>
          </a:xfrm>
          <a:prstGeom prst="rect">
            <a:avLst/>
          </a:prstGeom>
          <a:noFill/>
        </p:spPr>
        <p:txBody>
          <a:bodyPr wrap="square" rtlCol="0">
            <a:spAutoFit/>
          </a:bodyPr>
          <a:lstStyle/>
          <a:p>
            <a:r>
              <a:rPr lang="en-US" sz="2400" dirty="0"/>
              <a:t>Measuring Tape</a:t>
            </a:r>
          </a:p>
        </p:txBody>
      </p:sp>
      <p:cxnSp>
        <p:nvCxnSpPr>
          <p:cNvPr id="45" name="Straight Arrow Connector 44">
            <a:extLst>
              <a:ext uri="{FF2B5EF4-FFF2-40B4-BE49-F238E27FC236}">
                <a16:creationId xmlns:a16="http://schemas.microsoft.com/office/drawing/2014/main" id="{39E99E3F-99AD-8B4C-8C1B-63CC194CA690}"/>
              </a:ext>
            </a:extLst>
          </p:cNvPr>
          <p:cNvCxnSpPr>
            <a:cxnSpLocks/>
          </p:cNvCxnSpPr>
          <p:nvPr/>
        </p:nvCxnSpPr>
        <p:spPr>
          <a:xfrm flipV="1">
            <a:off x="2743078" y="3267658"/>
            <a:ext cx="280097" cy="3219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A2E3C001-8DFD-D743-A3C8-B29E7B6D62F4}"/>
              </a:ext>
            </a:extLst>
          </p:cNvPr>
          <p:cNvSpPr txBox="1"/>
          <p:nvPr/>
        </p:nvSpPr>
        <p:spPr>
          <a:xfrm>
            <a:off x="2463780" y="3589032"/>
            <a:ext cx="838692" cy="461665"/>
          </a:xfrm>
          <a:prstGeom prst="rect">
            <a:avLst/>
          </a:prstGeom>
          <a:noFill/>
        </p:spPr>
        <p:txBody>
          <a:bodyPr wrap="square" rtlCol="0">
            <a:spAutoFit/>
          </a:bodyPr>
          <a:lstStyle/>
          <a:p>
            <a:r>
              <a:rPr lang="en-US" sz="2400" dirty="0"/>
              <a:t>Ball</a:t>
            </a:r>
          </a:p>
        </p:txBody>
      </p:sp>
      <p:cxnSp>
        <p:nvCxnSpPr>
          <p:cNvPr id="47" name="Straight Arrow Connector 46">
            <a:extLst>
              <a:ext uri="{FF2B5EF4-FFF2-40B4-BE49-F238E27FC236}">
                <a16:creationId xmlns:a16="http://schemas.microsoft.com/office/drawing/2014/main" id="{2022103B-8AE3-3F43-A85A-BAC2170C8B2E}"/>
              </a:ext>
            </a:extLst>
          </p:cNvPr>
          <p:cNvCxnSpPr>
            <a:cxnSpLocks/>
          </p:cNvCxnSpPr>
          <p:nvPr/>
        </p:nvCxnSpPr>
        <p:spPr>
          <a:xfrm flipH="1" flipV="1">
            <a:off x="3581770" y="3038213"/>
            <a:ext cx="91321" cy="6080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77170B0-F230-C644-BCBF-82B542DB0098}"/>
              </a:ext>
            </a:extLst>
          </p:cNvPr>
          <p:cNvSpPr txBox="1"/>
          <p:nvPr/>
        </p:nvSpPr>
        <p:spPr>
          <a:xfrm>
            <a:off x="3275634" y="3561853"/>
            <a:ext cx="1089782" cy="461665"/>
          </a:xfrm>
          <a:prstGeom prst="rect">
            <a:avLst/>
          </a:prstGeom>
          <a:noFill/>
        </p:spPr>
        <p:txBody>
          <a:bodyPr wrap="square" rtlCol="0">
            <a:spAutoFit/>
          </a:bodyPr>
          <a:lstStyle/>
          <a:p>
            <a:r>
              <a:rPr lang="en-US" sz="2400" dirty="0"/>
              <a:t>Clamp</a:t>
            </a:r>
          </a:p>
        </p:txBody>
      </p:sp>
    </p:spTree>
    <p:extLst>
      <p:ext uri="{BB962C8B-B14F-4D97-AF65-F5344CB8AC3E}">
        <p14:creationId xmlns:p14="http://schemas.microsoft.com/office/powerpoint/2010/main" val="2842917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73828-83D7-5841-B296-83C838CE914F}"/>
              </a:ext>
            </a:extLst>
          </p:cNvPr>
          <p:cNvSpPr>
            <a:spLocks noGrp="1"/>
          </p:cNvSpPr>
          <p:nvPr>
            <p:ph type="title"/>
          </p:nvPr>
        </p:nvSpPr>
        <p:spPr/>
        <p:txBody>
          <a:bodyPr/>
          <a:lstStyle/>
          <a:p>
            <a:r>
              <a:rPr lang="en-US" dirty="0">
                <a:solidFill>
                  <a:schemeClr val="bg1"/>
                </a:solidFill>
              </a:rPr>
              <a:t>Sound:</a:t>
            </a:r>
          </a:p>
        </p:txBody>
      </p:sp>
      <p:sp>
        <p:nvSpPr>
          <p:cNvPr id="4" name="Slide Number Placeholder 3">
            <a:extLst>
              <a:ext uri="{FF2B5EF4-FFF2-40B4-BE49-F238E27FC236}">
                <a16:creationId xmlns:a16="http://schemas.microsoft.com/office/drawing/2014/main" id="{CF7A33A1-F214-4449-917E-373726BB8506}"/>
              </a:ext>
            </a:extLst>
          </p:cNvPr>
          <p:cNvSpPr>
            <a:spLocks noGrp="1"/>
          </p:cNvSpPr>
          <p:nvPr>
            <p:ph type="sldNum" sz="quarter" idx="12"/>
          </p:nvPr>
        </p:nvSpPr>
        <p:spPr/>
        <p:txBody>
          <a:bodyPr/>
          <a:lstStyle/>
          <a:p>
            <a:fld id="{AA20D318-2F9B-4945-8E5C-870A2842AC2C}" type="slidenum">
              <a:rPr lang="en-US" sz="1600" smtClean="0">
                <a:solidFill>
                  <a:schemeClr val="bg1"/>
                </a:solidFill>
              </a:rPr>
              <a:t>9</a:t>
            </a:fld>
            <a:endParaRPr lang="en-US" dirty="0">
              <a:solidFill>
                <a:schemeClr val="bg1"/>
              </a:solidFill>
            </a:endParaRPr>
          </a:p>
        </p:txBody>
      </p:sp>
      <p:graphicFrame>
        <p:nvGraphicFramePr>
          <p:cNvPr id="3" name="Table 2">
            <a:extLst>
              <a:ext uri="{FF2B5EF4-FFF2-40B4-BE49-F238E27FC236}">
                <a16:creationId xmlns:a16="http://schemas.microsoft.com/office/drawing/2014/main" id="{9EEB4D8A-E1AA-FE4E-BF18-9968D93E0062}"/>
              </a:ext>
            </a:extLst>
          </p:cNvPr>
          <p:cNvGraphicFramePr>
            <a:graphicFrameLocks noGrp="1"/>
          </p:cNvGraphicFramePr>
          <p:nvPr>
            <p:extLst/>
          </p:nvPr>
        </p:nvGraphicFramePr>
        <p:xfrm>
          <a:off x="1371593" y="6294118"/>
          <a:ext cx="9448814" cy="383540"/>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3511616876"/>
                    </a:ext>
                  </a:extLst>
                </a:gridCol>
                <a:gridCol w="2014940">
                  <a:extLst>
                    <a:ext uri="{9D8B030D-6E8A-4147-A177-3AD203B41FA5}">
                      <a16:colId xmlns:a16="http://schemas.microsoft.com/office/drawing/2014/main" val="1539423260"/>
                    </a:ext>
                  </a:extLst>
                </a:gridCol>
                <a:gridCol w="1990774">
                  <a:extLst>
                    <a:ext uri="{9D8B030D-6E8A-4147-A177-3AD203B41FA5}">
                      <a16:colId xmlns:a16="http://schemas.microsoft.com/office/drawing/2014/main" val="578809272"/>
                    </a:ext>
                  </a:extLst>
                </a:gridCol>
                <a:gridCol w="2002857">
                  <a:extLst>
                    <a:ext uri="{9D8B030D-6E8A-4147-A177-3AD203B41FA5}">
                      <a16:colId xmlns:a16="http://schemas.microsoft.com/office/drawing/2014/main" val="3025282291"/>
                    </a:ext>
                  </a:extLst>
                </a:gridCol>
                <a:gridCol w="2002857">
                  <a:extLst>
                    <a:ext uri="{9D8B030D-6E8A-4147-A177-3AD203B41FA5}">
                      <a16:colId xmlns:a16="http://schemas.microsoft.com/office/drawing/2014/main" val="4290805482"/>
                    </a:ext>
                  </a:extLst>
                </a:gridCol>
              </a:tblGrid>
              <a:tr h="3835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 Problem</a:t>
                      </a:r>
                    </a:p>
                  </a:txBody>
                  <a:tcPr>
                    <a:solidFill>
                      <a:schemeClr val="accent1">
                        <a:lumMod val="60000"/>
                        <a:lumOff val="40000"/>
                      </a:schemeClr>
                    </a:solidFill>
                  </a:tcPr>
                </a:tc>
                <a:tc>
                  <a:txBody>
                    <a:bodyPr/>
                    <a:lstStyle/>
                    <a:p>
                      <a:pPr algn="ctr"/>
                      <a:r>
                        <a:rPr lang="en-US" b="1" dirty="0">
                          <a:solidFill>
                            <a:schemeClr val="bg1"/>
                          </a:solidFill>
                        </a:rPr>
                        <a:t>Testing</a:t>
                      </a:r>
                    </a:p>
                  </a:txBody>
                  <a:tcPr>
                    <a:solidFill>
                      <a:schemeClr val="accent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Theory and Physics</a:t>
                      </a:r>
                    </a:p>
                  </a:txBody>
                  <a:tcPr>
                    <a:solidFill>
                      <a:schemeClr val="accent1">
                        <a:lumMod val="60000"/>
                        <a:lumOff val="40000"/>
                      </a:schemeClr>
                    </a:solidFill>
                  </a:tcPr>
                </a:tc>
                <a:tc>
                  <a:txBody>
                    <a:bodyPr/>
                    <a:lstStyle/>
                    <a:p>
                      <a:pPr algn="ctr"/>
                      <a:r>
                        <a:rPr lang="en-US" b="1" dirty="0">
                          <a:solidFill>
                            <a:schemeClr val="bg1"/>
                          </a:solidFill>
                        </a:rPr>
                        <a:t>Results</a:t>
                      </a:r>
                    </a:p>
                  </a:txBody>
                  <a:tcPr>
                    <a:solidFill>
                      <a:schemeClr val="accent1">
                        <a:lumMod val="60000"/>
                        <a:lumOff val="40000"/>
                      </a:schemeClr>
                    </a:solidFill>
                  </a:tcPr>
                </a:tc>
                <a:tc>
                  <a:txBody>
                    <a:bodyPr/>
                    <a:lstStyle/>
                    <a:p>
                      <a:pPr algn="ctr"/>
                      <a:r>
                        <a:rPr lang="en-US" b="1" dirty="0">
                          <a:solidFill>
                            <a:schemeClr val="bg1"/>
                          </a:solidFill>
                        </a:rPr>
                        <a:t>Conclusion</a:t>
                      </a:r>
                    </a:p>
                  </a:txBody>
                  <a:tcPr>
                    <a:solidFill>
                      <a:schemeClr val="accent1">
                        <a:lumMod val="60000"/>
                        <a:lumOff val="40000"/>
                      </a:schemeClr>
                    </a:solidFill>
                  </a:tcPr>
                </a:tc>
                <a:extLst>
                  <a:ext uri="{0D108BD9-81ED-4DB2-BD59-A6C34878D82A}">
                    <a16:rowId xmlns:a16="http://schemas.microsoft.com/office/drawing/2014/main" val="3656789155"/>
                  </a:ext>
                </a:extLst>
              </a:tr>
            </a:tbl>
          </a:graphicData>
        </a:graphic>
      </p:graphicFrame>
      <p:cxnSp>
        <p:nvCxnSpPr>
          <p:cNvPr id="12" name="Straight Arrow Connector 11">
            <a:extLst>
              <a:ext uri="{FF2B5EF4-FFF2-40B4-BE49-F238E27FC236}">
                <a16:creationId xmlns:a16="http://schemas.microsoft.com/office/drawing/2014/main" id="{6DC1BBAB-CC77-2744-9A80-E54CAC6FCD6D}"/>
              </a:ext>
            </a:extLst>
          </p:cNvPr>
          <p:cNvCxnSpPr/>
          <p:nvPr/>
        </p:nvCxnSpPr>
        <p:spPr>
          <a:xfrm>
            <a:off x="5914825" y="1252603"/>
            <a:ext cx="914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3FEDB57-5F70-BA42-AFCA-1A2AD427CAE4}"/>
              </a:ext>
            </a:extLst>
          </p:cNvPr>
          <p:cNvSpPr txBox="1"/>
          <p:nvPr/>
        </p:nvSpPr>
        <p:spPr>
          <a:xfrm>
            <a:off x="5187893" y="1027906"/>
            <a:ext cx="939452" cy="461665"/>
          </a:xfrm>
          <a:prstGeom prst="rect">
            <a:avLst/>
          </a:prstGeom>
          <a:noFill/>
        </p:spPr>
        <p:txBody>
          <a:bodyPr wrap="square" rtlCol="0">
            <a:spAutoFit/>
          </a:bodyPr>
          <a:lstStyle/>
          <a:p>
            <a:r>
              <a:rPr lang="en-US" sz="2400" dirty="0"/>
              <a:t>Ball</a:t>
            </a:r>
            <a:endParaRPr lang="en-US" dirty="0"/>
          </a:p>
        </p:txBody>
      </p:sp>
      <p:sp>
        <p:nvSpPr>
          <p:cNvPr id="25" name="TextBox 24">
            <a:extLst>
              <a:ext uri="{FF2B5EF4-FFF2-40B4-BE49-F238E27FC236}">
                <a16:creationId xmlns:a16="http://schemas.microsoft.com/office/drawing/2014/main" id="{68B7A477-FE3E-0842-9B1C-0E99789B0CFA}"/>
              </a:ext>
            </a:extLst>
          </p:cNvPr>
          <p:cNvSpPr txBox="1"/>
          <p:nvPr/>
        </p:nvSpPr>
        <p:spPr>
          <a:xfrm>
            <a:off x="10414348" y="1020099"/>
            <a:ext cx="939452" cy="461665"/>
          </a:xfrm>
          <a:prstGeom prst="rect">
            <a:avLst/>
          </a:prstGeom>
          <a:noFill/>
        </p:spPr>
        <p:txBody>
          <a:bodyPr wrap="square" rtlCol="0">
            <a:spAutoFit/>
          </a:bodyPr>
          <a:lstStyle/>
          <a:p>
            <a:r>
              <a:rPr lang="en-US" sz="2400" dirty="0"/>
              <a:t>Piezo</a:t>
            </a:r>
            <a:endParaRPr lang="en-US" dirty="0"/>
          </a:p>
        </p:txBody>
      </p:sp>
      <p:pic>
        <p:nvPicPr>
          <p:cNvPr id="6" name="Picture 5">
            <a:extLst>
              <a:ext uri="{FF2B5EF4-FFF2-40B4-BE49-F238E27FC236}">
                <a16:creationId xmlns:a16="http://schemas.microsoft.com/office/drawing/2014/main" id="{F74A0F07-D676-C140-8997-B38DE69554DB}"/>
              </a:ext>
            </a:extLst>
          </p:cNvPr>
          <p:cNvPicPr>
            <a:picLocks noChangeAspect="1"/>
          </p:cNvPicPr>
          <p:nvPr/>
        </p:nvPicPr>
        <p:blipFill rotWithShape="1">
          <a:blip r:embed="rId3"/>
          <a:srcRect r="8222"/>
          <a:stretch/>
        </p:blipFill>
        <p:spPr>
          <a:xfrm rot="5400000">
            <a:off x="1497493" y="1218246"/>
            <a:ext cx="6294120" cy="3857625"/>
          </a:xfrm>
          <a:prstGeom prst="rect">
            <a:avLst/>
          </a:prstGeom>
        </p:spPr>
      </p:pic>
      <p:pic>
        <p:nvPicPr>
          <p:cNvPr id="8" name="Picture 7">
            <a:extLst>
              <a:ext uri="{FF2B5EF4-FFF2-40B4-BE49-F238E27FC236}">
                <a16:creationId xmlns:a16="http://schemas.microsoft.com/office/drawing/2014/main" id="{8F97C217-11A5-DA4B-8A79-90B149CB0547}"/>
              </a:ext>
            </a:extLst>
          </p:cNvPr>
          <p:cNvPicPr>
            <a:picLocks noChangeAspect="1"/>
          </p:cNvPicPr>
          <p:nvPr/>
        </p:nvPicPr>
        <p:blipFill>
          <a:blip r:embed="rId4"/>
          <a:stretch>
            <a:fillRect/>
          </a:stretch>
        </p:blipFill>
        <p:spPr>
          <a:xfrm rot="5400000">
            <a:off x="7697642" y="1799019"/>
            <a:ext cx="5690706" cy="3201022"/>
          </a:xfrm>
          <a:prstGeom prst="rect">
            <a:avLst/>
          </a:prstGeom>
        </p:spPr>
      </p:pic>
      <p:sp>
        <p:nvSpPr>
          <p:cNvPr id="14" name="TextBox 13">
            <a:extLst>
              <a:ext uri="{FF2B5EF4-FFF2-40B4-BE49-F238E27FC236}">
                <a16:creationId xmlns:a16="http://schemas.microsoft.com/office/drawing/2014/main" id="{7BDE9C90-BCA3-8549-8FA7-7EBBC31190B0}"/>
              </a:ext>
            </a:extLst>
          </p:cNvPr>
          <p:cNvSpPr txBox="1"/>
          <p:nvPr/>
        </p:nvSpPr>
        <p:spPr>
          <a:xfrm>
            <a:off x="5187893" y="5185709"/>
            <a:ext cx="1594103" cy="1015663"/>
          </a:xfrm>
          <a:prstGeom prst="rect">
            <a:avLst/>
          </a:prstGeom>
          <a:noFill/>
        </p:spPr>
        <p:txBody>
          <a:bodyPr wrap="square" rtlCol="0">
            <a:spAutoFit/>
          </a:bodyPr>
          <a:lstStyle/>
          <a:p>
            <a:r>
              <a:rPr lang="en-US" sz="2000" dirty="0"/>
              <a:t>Laptop Recording Data</a:t>
            </a:r>
          </a:p>
        </p:txBody>
      </p:sp>
      <p:cxnSp>
        <p:nvCxnSpPr>
          <p:cNvPr id="15" name="Straight Arrow Connector 14">
            <a:extLst>
              <a:ext uri="{FF2B5EF4-FFF2-40B4-BE49-F238E27FC236}">
                <a16:creationId xmlns:a16="http://schemas.microsoft.com/office/drawing/2014/main" id="{6DBEAE8F-5422-BF44-B651-3B4DBD02E277}"/>
              </a:ext>
            </a:extLst>
          </p:cNvPr>
          <p:cNvCxnSpPr>
            <a:cxnSpLocks/>
          </p:cNvCxnSpPr>
          <p:nvPr/>
        </p:nvCxnSpPr>
        <p:spPr>
          <a:xfrm flipH="1" flipV="1">
            <a:off x="4079658" y="4375859"/>
            <a:ext cx="1108235" cy="12624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5605DA7-B447-7D4C-A8FF-95BCE4BEEAFB}"/>
              </a:ext>
            </a:extLst>
          </p:cNvPr>
          <p:cNvCxnSpPr>
            <a:cxnSpLocks/>
          </p:cNvCxnSpPr>
          <p:nvPr/>
        </p:nvCxnSpPr>
        <p:spPr>
          <a:xfrm flipH="1">
            <a:off x="4644553" y="365125"/>
            <a:ext cx="38130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09EED42-EF8C-314A-8E83-31476693A986}"/>
              </a:ext>
            </a:extLst>
          </p:cNvPr>
          <p:cNvSpPr txBox="1"/>
          <p:nvPr/>
        </p:nvSpPr>
        <p:spPr>
          <a:xfrm>
            <a:off x="4955967" y="58203"/>
            <a:ext cx="1594103" cy="707886"/>
          </a:xfrm>
          <a:prstGeom prst="rect">
            <a:avLst/>
          </a:prstGeom>
          <a:noFill/>
        </p:spPr>
        <p:txBody>
          <a:bodyPr wrap="square" rtlCol="0">
            <a:spAutoFit/>
          </a:bodyPr>
          <a:lstStyle/>
          <a:p>
            <a:r>
              <a:rPr lang="en-US" sz="2000" dirty="0"/>
              <a:t>Measuring Tape</a:t>
            </a:r>
          </a:p>
        </p:txBody>
      </p:sp>
      <p:cxnSp>
        <p:nvCxnSpPr>
          <p:cNvPr id="22" name="Straight Arrow Connector 21">
            <a:extLst>
              <a:ext uri="{FF2B5EF4-FFF2-40B4-BE49-F238E27FC236}">
                <a16:creationId xmlns:a16="http://schemas.microsoft.com/office/drawing/2014/main" id="{73DFA047-F2F3-0841-8328-DBF09C75831D}"/>
              </a:ext>
            </a:extLst>
          </p:cNvPr>
          <p:cNvCxnSpPr>
            <a:cxnSpLocks/>
          </p:cNvCxnSpPr>
          <p:nvPr/>
        </p:nvCxnSpPr>
        <p:spPr>
          <a:xfrm flipH="1" flipV="1">
            <a:off x="5562367" y="1347962"/>
            <a:ext cx="381302" cy="283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EE8E807-D4E2-954B-A045-177F78F162D4}"/>
              </a:ext>
            </a:extLst>
          </p:cNvPr>
          <p:cNvSpPr txBox="1"/>
          <p:nvPr/>
        </p:nvSpPr>
        <p:spPr>
          <a:xfrm>
            <a:off x="5107192" y="1604749"/>
            <a:ext cx="1594103" cy="400110"/>
          </a:xfrm>
          <a:prstGeom prst="rect">
            <a:avLst/>
          </a:prstGeom>
          <a:noFill/>
        </p:spPr>
        <p:txBody>
          <a:bodyPr wrap="square" rtlCol="0">
            <a:spAutoFit/>
          </a:bodyPr>
          <a:lstStyle/>
          <a:p>
            <a:r>
              <a:rPr lang="en-US" sz="2000" dirty="0"/>
              <a:t>Clamp Stand</a:t>
            </a:r>
          </a:p>
        </p:txBody>
      </p:sp>
      <p:cxnSp>
        <p:nvCxnSpPr>
          <p:cNvPr id="24" name="Straight Arrow Connector 23">
            <a:extLst>
              <a:ext uri="{FF2B5EF4-FFF2-40B4-BE49-F238E27FC236}">
                <a16:creationId xmlns:a16="http://schemas.microsoft.com/office/drawing/2014/main" id="{9C978FD3-624A-CE48-B738-472926D12B22}"/>
              </a:ext>
            </a:extLst>
          </p:cNvPr>
          <p:cNvCxnSpPr>
            <a:cxnSpLocks/>
          </p:cNvCxnSpPr>
          <p:nvPr/>
        </p:nvCxnSpPr>
        <p:spPr>
          <a:xfrm flipH="1" flipV="1">
            <a:off x="5187893" y="4355990"/>
            <a:ext cx="381302" cy="283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D801550-FD97-D344-A614-9838F9EA949A}"/>
              </a:ext>
            </a:extLst>
          </p:cNvPr>
          <p:cNvSpPr txBox="1"/>
          <p:nvPr/>
        </p:nvSpPr>
        <p:spPr>
          <a:xfrm>
            <a:off x="5219318" y="4576291"/>
            <a:ext cx="1856133" cy="400110"/>
          </a:xfrm>
          <a:prstGeom prst="rect">
            <a:avLst/>
          </a:prstGeom>
          <a:noFill/>
        </p:spPr>
        <p:txBody>
          <a:bodyPr wrap="square" rtlCol="0">
            <a:spAutoFit/>
          </a:bodyPr>
          <a:lstStyle/>
          <a:p>
            <a:r>
              <a:rPr lang="en-US" sz="2000" dirty="0"/>
              <a:t>Microphone</a:t>
            </a:r>
          </a:p>
        </p:txBody>
      </p:sp>
      <p:cxnSp>
        <p:nvCxnSpPr>
          <p:cNvPr id="27" name="Straight Arrow Connector 26">
            <a:extLst>
              <a:ext uri="{FF2B5EF4-FFF2-40B4-BE49-F238E27FC236}">
                <a16:creationId xmlns:a16="http://schemas.microsoft.com/office/drawing/2014/main" id="{4B8095B2-B4DA-064C-90BB-3E56FD2E14B2}"/>
              </a:ext>
            </a:extLst>
          </p:cNvPr>
          <p:cNvCxnSpPr>
            <a:cxnSpLocks/>
          </p:cNvCxnSpPr>
          <p:nvPr/>
        </p:nvCxnSpPr>
        <p:spPr>
          <a:xfrm flipH="1" flipV="1">
            <a:off x="4638130" y="2718336"/>
            <a:ext cx="381302" cy="283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60C06E5-7B31-1044-8FEC-5AEB0BA8BE7D}"/>
              </a:ext>
            </a:extLst>
          </p:cNvPr>
          <p:cNvSpPr txBox="1"/>
          <p:nvPr/>
        </p:nvSpPr>
        <p:spPr>
          <a:xfrm>
            <a:off x="4629676" y="2918520"/>
            <a:ext cx="1856133" cy="400110"/>
          </a:xfrm>
          <a:prstGeom prst="rect">
            <a:avLst/>
          </a:prstGeom>
          <a:noFill/>
        </p:spPr>
        <p:txBody>
          <a:bodyPr wrap="square" rtlCol="0">
            <a:spAutoFit/>
          </a:bodyPr>
          <a:lstStyle/>
          <a:p>
            <a:r>
              <a:rPr lang="en-US" sz="2000" dirty="0"/>
              <a:t>Ball</a:t>
            </a:r>
          </a:p>
        </p:txBody>
      </p:sp>
      <p:sp>
        <p:nvSpPr>
          <p:cNvPr id="29" name="TextBox 28">
            <a:extLst>
              <a:ext uri="{FF2B5EF4-FFF2-40B4-BE49-F238E27FC236}">
                <a16:creationId xmlns:a16="http://schemas.microsoft.com/office/drawing/2014/main" id="{5D762219-8E29-064F-813E-88401465B8E4}"/>
              </a:ext>
            </a:extLst>
          </p:cNvPr>
          <p:cNvSpPr txBox="1"/>
          <p:nvPr/>
        </p:nvSpPr>
        <p:spPr>
          <a:xfrm>
            <a:off x="9080949" y="2518410"/>
            <a:ext cx="1856133" cy="400110"/>
          </a:xfrm>
          <a:prstGeom prst="rect">
            <a:avLst/>
          </a:prstGeom>
          <a:noFill/>
        </p:spPr>
        <p:txBody>
          <a:bodyPr wrap="square" rtlCol="0">
            <a:spAutoFit/>
          </a:bodyPr>
          <a:lstStyle/>
          <a:p>
            <a:r>
              <a:rPr lang="en-US" sz="2000" dirty="0"/>
              <a:t>Ball</a:t>
            </a:r>
          </a:p>
        </p:txBody>
      </p:sp>
      <p:cxnSp>
        <p:nvCxnSpPr>
          <p:cNvPr id="30" name="Straight Arrow Connector 29">
            <a:extLst>
              <a:ext uri="{FF2B5EF4-FFF2-40B4-BE49-F238E27FC236}">
                <a16:creationId xmlns:a16="http://schemas.microsoft.com/office/drawing/2014/main" id="{35BFB6C3-DF7E-314D-8AC3-E779A94A20C6}"/>
              </a:ext>
            </a:extLst>
          </p:cNvPr>
          <p:cNvCxnSpPr>
            <a:cxnSpLocks/>
          </p:cNvCxnSpPr>
          <p:nvPr/>
        </p:nvCxnSpPr>
        <p:spPr>
          <a:xfrm flipV="1">
            <a:off x="9425470" y="1783434"/>
            <a:ext cx="288373" cy="8234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AF81D95-08C0-984D-B682-3C9B876C6FC2}"/>
              </a:ext>
            </a:extLst>
          </p:cNvPr>
          <p:cNvSpPr txBox="1"/>
          <p:nvPr/>
        </p:nvSpPr>
        <p:spPr>
          <a:xfrm>
            <a:off x="9713843" y="2907517"/>
            <a:ext cx="1594103" cy="400110"/>
          </a:xfrm>
          <a:prstGeom prst="rect">
            <a:avLst/>
          </a:prstGeom>
          <a:noFill/>
        </p:spPr>
        <p:txBody>
          <a:bodyPr wrap="square" rtlCol="0">
            <a:spAutoFit/>
          </a:bodyPr>
          <a:lstStyle/>
          <a:p>
            <a:r>
              <a:rPr lang="en-US" sz="2000" dirty="0"/>
              <a:t>Clamp Stand</a:t>
            </a:r>
          </a:p>
        </p:txBody>
      </p:sp>
      <p:cxnSp>
        <p:nvCxnSpPr>
          <p:cNvPr id="32" name="Straight Arrow Connector 31">
            <a:extLst>
              <a:ext uri="{FF2B5EF4-FFF2-40B4-BE49-F238E27FC236}">
                <a16:creationId xmlns:a16="http://schemas.microsoft.com/office/drawing/2014/main" id="{28F7C744-E38F-354E-B2A8-A427157A3BD9}"/>
              </a:ext>
            </a:extLst>
          </p:cNvPr>
          <p:cNvCxnSpPr>
            <a:cxnSpLocks/>
          </p:cNvCxnSpPr>
          <p:nvPr/>
        </p:nvCxnSpPr>
        <p:spPr>
          <a:xfrm flipV="1">
            <a:off x="10604999" y="2606869"/>
            <a:ext cx="697728" cy="30064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EE29DB4-2460-354F-B9DB-E31F5EA3ACBC}"/>
              </a:ext>
            </a:extLst>
          </p:cNvPr>
          <p:cNvCxnSpPr>
            <a:cxnSpLocks/>
          </p:cNvCxnSpPr>
          <p:nvPr/>
        </p:nvCxnSpPr>
        <p:spPr>
          <a:xfrm flipH="1" flipV="1">
            <a:off x="10223697" y="1651311"/>
            <a:ext cx="381302" cy="283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C96C343-9FCA-2540-BC7F-608E053A65EE}"/>
              </a:ext>
            </a:extLst>
          </p:cNvPr>
          <p:cNvSpPr txBox="1"/>
          <p:nvPr/>
        </p:nvSpPr>
        <p:spPr>
          <a:xfrm>
            <a:off x="10240624" y="1879740"/>
            <a:ext cx="899031" cy="400110"/>
          </a:xfrm>
          <a:prstGeom prst="rect">
            <a:avLst/>
          </a:prstGeom>
          <a:noFill/>
        </p:spPr>
        <p:txBody>
          <a:bodyPr wrap="square" rtlCol="0">
            <a:spAutoFit/>
          </a:bodyPr>
          <a:lstStyle/>
          <a:p>
            <a:r>
              <a:rPr lang="en-US" sz="2000" dirty="0"/>
              <a:t>Clamp</a:t>
            </a:r>
          </a:p>
        </p:txBody>
      </p:sp>
      <p:sp>
        <p:nvSpPr>
          <p:cNvPr id="36" name="TextBox 35">
            <a:extLst>
              <a:ext uri="{FF2B5EF4-FFF2-40B4-BE49-F238E27FC236}">
                <a16:creationId xmlns:a16="http://schemas.microsoft.com/office/drawing/2014/main" id="{4C9EBE45-4A43-A145-8E75-769C7D992615}"/>
              </a:ext>
            </a:extLst>
          </p:cNvPr>
          <p:cNvSpPr txBox="1"/>
          <p:nvPr/>
        </p:nvSpPr>
        <p:spPr>
          <a:xfrm>
            <a:off x="9200101" y="4807018"/>
            <a:ext cx="1856133" cy="400110"/>
          </a:xfrm>
          <a:prstGeom prst="rect">
            <a:avLst/>
          </a:prstGeom>
          <a:noFill/>
        </p:spPr>
        <p:txBody>
          <a:bodyPr wrap="square" rtlCol="0">
            <a:spAutoFit/>
          </a:bodyPr>
          <a:lstStyle/>
          <a:p>
            <a:r>
              <a:rPr lang="en-US" sz="2000" dirty="0"/>
              <a:t>Microphone</a:t>
            </a:r>
          </a:p>
        </p:txBody>
      </p:sp>
      <p:cxnSp>
        <p:nvCxnSpPr>
          <p:cNvPr id="37" name="Straight Arrow Connector 36">
            <a:extLst>
              <a:ext uri="{FF2B5EF4-FFF2-40B4-BE49-F238E27FC236}">
                <a16:creationId xmlns:a16="http://schemas.microsoft.com/office/drawing/2014/main" id="{4FEEA26C-96B4-034F-8626-DF9E9BBA4E40}"/>
              </a:ext>
            </a:extLst>
          </p:cNvPr>
          <p:cNvCxnSpPr>
            <a:cxnSpLocks/>
          </p:cNvCxnSpPr>
          <p:nvPr/>
        </p:nvCxnSpPr>
        <p:spPr>
          <a:xfrm>
            <a:off x="9799627" y="5157626"/>
            <a:ext cx="758634" cy="2104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5293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7800</TotalTime>
  <Words>4695</Words>
  <Application>Microsoft Macintosh PowerPoint</Application>
  <PresentationFormat>Widescreen</PresentationFormat>
  <Paragraphs>936</Paragraphs>
  <Slides>75</Slides>
  <Notes>54</Notes>
  <HiddenSlides>8</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Calibri</vt:lpstr>
      <vt:lpstr>Calibri Light</vt:lpstr>
      <vt:lpstr>Cambria Math</vt:lpstr>
      <vt:lpstr>Office Theme</vt:lpstr>
      <vt:lpstr>5. Collision</vt:lpstr>
      <vt:lpstr>PowerPoint Presentation</vt:lpstr>
      <vt:lpstr>Problem</vt:lpstr>
      <vt:lpstr>Theory</vt:lpstr>
      <vt:lpstr>Theory</vt:lpstr>
      <vt:lpstr>Different methods of testing</vt:lpstr>
      <vt:lpstr>Piezo chip:</vt:lpstr>
      <vt:lpstr>High Speed Video:</vt:lpstr>
      <vt:lpstr>Sound:</vt:lpstr>
      <vt:lpstr>Motion Sensor:</vt:lpstr>
      <vt:lpstr>PowerPoint Presentation</vt:lpstr>
      <vt:lpstr>What methods work best?</vt:lpstr>
      <vt:lpstr>Theory</vt:lpstr>
      <vt:lpstr>Theory</vt:lpstr>
      <vt:lpstr>Theory</vt:lpstr>
      <vt:lpstr>Theory</vt:lpstr>
      <vt:lpstr>Theory</vt:lpstr>
      <vt:lpstr>Theory </vt:lpstr>
      <vt:lpstr>PowerPoint Presentation</vt:lpstr>
      <vt:lpstr>PowerPoint Presentation</vt:lpstr>
      <vt:lpstr>PowerPoint Presentation</vt:lpstr>
      <vt:lpstr>PowerPoint Presentation</vt:lpstr>
      <vt:lpstr>PowerPoint Presentation</vt:lpstr>
      <vt:lpstr>PowerPoint Presentation</vt:lpstr>
      <vt:lpstr>Finding the spring constant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Theoretical Model</vt:lpstr>
      <vt:lpstr>Theoretical Model</vt:lpstr>
      <vt:lpstr>Theoretical Model</vt:lpstr>
      <vt:lpstr>Theoretical Model</vt:lpstr>
      <vt:lpstr>Theoretical Model</vt:lpstr>
      <vt:lpstr>PowerPoint Presentation</vt:lpstr>
      <vt:lpstr>Piezo Chip</vt:lpstr>
      <vt:lpstr>PowerPoint Presentation</vt:lpstr>
      <vt:lpstr>PowerPoint Presentation</vt:lpstr>
      <vt:lpstr>Sound:</vt:lpstr>
      <vt:lpstr>PowerPoint Presentation</vt:lpstr>
      <vt:lpstr>PowerPoint Presentation</vt:lpstr>
      <vt:lpstr>High Speed Video</vt:lpstr>
      <vt:lpstr>PowerPoint Presentation</vt:lpstr>
      <vt:lpstr>PowerPoint Presentation</vt:lpstr>
      <vt:lpstr>PowerPoint Presentation</vt:lpstr>
      <vt:lpstr>PowerPoint Presentation</vt:lpstr>
      <vt:lpstr>PowerPoint Presentation</vt:lpstr>
      <vt:lpstr>Conclusion:</vt:lpstr>
      <vt:lpstr>Acknowledgments: </vt:lpstr>
      <vt:lpstr>References:</vt:lpstr>
      <vt:lpstr>5. Collision</vt:lpstr>
      <vt:lpstr>PowerPoint Presentation</vt:lpstr>
      <vt:lpstr>PowerPoint Presentation</vt:lpstr>
      <vt:lpstr>PowerPoint Presentation</vt:lpstr>
      <vt:lpstr>Lasers:</vt:lpstr>
      <vt:lpstr>Lasers:</vt:lpstr>
      <vt:lpstr>Lasers:</vt:lpstr>
      <vt:lpstr>Lasers:</vt:lpstr>
      <vt:lpstr>Lasers:</vt:lpstr>
      <vt:lpstr>Lasers:</vt:lpstr>
      <vt:lpstr>Why sound works?</vt:lpstr>
      <vt:lpstr>Impulse and Momentums</vt:lpstr>
      <vt:lpstr>Theory</vt:lpstr>
      <vt:lpstr>PowerPoint Presentation</vt:lpstr>
      <vt:lpstr>Piezo chip:</vt:lpstr>
      <vt:lpstr>Piezo chip:</vt:lpstr>
      <vt:lpstr>Calculate Spring Constant:</vt:lpstr>
      <vt:lpstr>PowerPoint Presentation</vt:lpstr>
      <vt:lpstr>Motion sensor:</vt:lpstr>
      <vt:lpstr>Force meter:</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Collision</dc:title>
  <dc:creator>BlakeEl</dc:creator>
  <cp:lastModifiedBy>BlakeEl</cp:lastModifiedBy>
  <cp:revision>193</cp:revision>
  <dcterms:created xsi:type="dcterms:W3CDTF">2018-05-07T06:36:52Z</dcterms:created>
  <dcterms:modified xsi:type="dcterms:W3CDTF">2018-07-06T05:22:25Z</dcterms:modified>
</cp:coreProperties>
</file>