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sldIdLst>
    <p:sldId id="256" r:id="rId2"/>
    <p:sldId id="261" r:id="rId3"/>
    <p:sldId id="293" r:id="rId4"/>
    <p:sldId id="287" r:id="rId5"/>
    <p:sldId id="292" r:id="rId6"/>
    <p:sldId id="291" r:id="rId7"/>
    <p:sldId id="28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14" autoAdjust="0"/>
    <p:restoredTop sz="94660"/>
  </p:normalViewPr>
  <p:slideViewPr>
    <p:cSldViewPr>
      <p:cViewPr varScale="1">
        <p:scale>
          <a:sx n="68" d="100"/>
          <a:sy n="68" d="100"/>
        </p:scale>
        <p:origin x="126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284BF0-D375-402A-A3E4-E04C4EBF861C}" type="datetimeFigureOut">
              <a:rPr lang="en-US" smtClean="0"/>
              <a:pPr/>
              <a:t>7/8/2018</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9B0917-F1DA-4FD0-A814-1457AC661333}" type="slidenum">
              <a:rPr lang="en-NZ" smtClean="0"/>
              <a:pPr/>
              <a:t>‹#›</a:t>
            </a:fld>
            <a:endParaRPr lang="en-NZ"/>
          </a:p>
        </p:txBody>
      </p:sp>
    </p:spTree>
    <p:extLst>
      <p:ext uri="{BB962C8B-B14F-4D97-AF65-F5344CB8AC3E}">
        <p14:creationId xmlns:p14="http://schemas.microsoft.com/office/powerpoint/2010/main" val="2581362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C9B0917-F1DA-4FD0-A814-1457AC661333}" type="slidenum">
              <a:rPr lang="en-NZ" smtClean="0"/>
              <a:pPr/>
              <a:t>5</a:t>
            </a:fld>
            <a:endParaRPr lang="en-NZ"/>
          </a:p>
        </p:txBody>
      </p:sp>
    </p:spTree>
    <p:extLst>
      <p:ext uri="{BB962C8B-B14F-4D97-AF65-F5344CB8AC3E}">
        <p14:creationId xmlns:p14="http://schemas.microsoft.com/office/powerpoint/2010/main" val="285961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dirty="0"/>
          </a:p>
        </p:txBody>
      </p:sp>
      <p:sp>
        <p:nvSpPr>
          <p:cNvPr id="4" name="Date Placeholder 3"/>
          <p:cNvSpPr>
            <a:spLocks noGrp="1"/>
          </p:cNvSpPr>
          <p:nvPr>
            <p:ph type="dt" sz="half" idx="10"/>
          </p:nvPr>
        </p:nvSpPr>
        <p:spPr/>
        <p:txBody>
          <a:bodyPr/>
          <a:lstStyle/>
          <a:p>
            <a:fld id="{58B06D48-57E3-4C54-972A-80501F92430A}" type="datetime1">
              <a:rPr lang="en-US" smtClean="0"/>
              <a:t>7/8/2018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3E80549-3D2C-4A1A-9475-F75DBC9F1C75}"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77B8B6BF-8005-46CB-8EAC-E7B0D3B375B5}" type="datetime1">
              <a:rPr lang="en-US" smtClean="0"/>
              <a:t>7/8/2018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3E80549-3D2C-4A1A-9475-F75DBC9F1C75}" type="slidenum">
              <a:rPr lang="en-NZ" smtClean="0"/>
              <a:pPr/>
              <a:t>‹#›</a:t>
            </a:fld>
            <a:endParaRPr lang="en-NZ"/>
          </a:p>
        </p:txBody>
      </p:sp>
      <p:cxnSp>
        <p:nvCxnSpPr>
          <p:cNvPr id="7" name="Straight Connector 6"/>
          <p:cNvCxnSpPr/>
          <p:nvPr userDrawn="1"/>
        </p:nvCxnSpPr>
        <p:spPr>
          <a:xfrm>
            <a:off x="428596" y="1428736"/>
            <a:ext cx="8286808"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F06AFF91-1071-4C8F-AD56-0AD3AE985A08}" type="datetime1">
              <a:rPr lang="en-US" smtClean="0"/>
              <a:t>7/8/2018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3E80549-3D2C-4A1A-9475-F75DBC9F1C75}" type="slidenum">
              <a:rPr lang="en-NZ" smtClean="0"/>
              <a:pPr/>
              <a:t>‹#›</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ig Content">
    <p:spTree>
      <p:nvGrpSpPr>
        <p:cNvPr id="1" name=""/>
        <p:cNvGrpSpPr/>
        <p:nvPr/>
      </p:nvGrpSpPr>
      <p:grpSpPr>
        <a:xfrm>
          <a:off x="0" y="0"/>
          <a:ext cx="0" cy="0"/>
          <a:chOff x="0" y="0"/>
          <a:chExt cx="0" cy="0"/>
        </a:xfrm>
      </p:grpSpPr>
      <p:sp>
        <p:nvSpPr>
          <p:cNvPr id="11" name="Content Placeholder 10"/>
          <p:cNvSpPr>
            <a:spLocks noGrp="1"/>
          </p:cNvSpPr>
          <p:nvPr>
            <p:ph sz="quarter" idx="10"/>
          </p:nvPr>
        </p:nvSpPr>
        <p:spPr>
          <a:xfrm>
            <a:off x="0" y="0"/>
            <a:ext cx="9144000" cy="685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B5CBFBC6-9E66-466A-8348-352B43E54F95}" type="datetime1">
              <a:rPr lang="en-US" smtClean="0"/>
              <a:t>7/8/2018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3E80549-3D2C-4A1A-9475-F75DBC9F1C75}" type="slidenum">
              <a:rPr lang="en-NZ" smtClean="0"/>
              <a:pPr/>
              <a:t>‹#›</a:t>
            </a:fld>
            <a:endParaRPr lang="en-NZ"/>
          </a:p>
        </p:txBody>
      </p:sp>
      <p:cxnSp>
        <p:nvCxnSpPr>
          <p:cNvPr id="7" name="Straight Connector 6"/>
          <p:cNvCxnSpPr/>
          <p:nvPr userDrawn="1"/>
        </p:nvCxnSpPr>
        <p:spPr>
          <a:xfrm>
            <a:off x="428596" y="1428736"/>
            <a:ext cx="8286808"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EFAAFB-65B3-4DB5-8B49-25B72FA389B0}" type="datetime1">
              <a:rPr lang="en-US" smtClean="0"/>
              <a:t>7/8/2018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3E80549-3D2C-4A1A-9475-F75DBC9F1C75}"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B1AD20F5-CAD5-4ABB-BB4E-8819C2388111}" type="datetime1">
              <a:rPr lang="en-US" smtClean="0"/>
              <a:t>7/8/2018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3E80549-3D2C-4A1A-9475-F75DBC9F1C75}" type="slidenum">
              <a:rPr lang="en-NZ" smtClean="0"/>
              <a:pPr/>
              <a:t>‹#›</a:t>
            </a:fld>
            <a:endParaRPr lang="en-NZ"/>
          </a:p>
        </p:txBody>
      </p:sp>
      <p:cxnSp>
        <p:nvCxnSpPr>
          <p:cNvPr id="8" name="Straight Connector 7"/>
          <p:cNvCxnSpPr/>
          <p:nvPr userDrawn="1"/>
        </p:nvCxnSpPr>
        <p:spPr>
          <a:xfrm>
            <a:off x="428596" y="1428736"/>
            <a:ext cx="8286808"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63DEBA3F-25E7-44C5-B613-36C40B260935}" type="datetime1">
              <a:rPr lang="en-US" smtClean="0"/>
              <a:t>7/8/2018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73E80549-3D2C-4A1A-9475-F75DBC9F1C75}" type="slidenum">
              <a:rPr lang="en-NZ" smtClean="0"/>
              <a:pPr/>
              <a:t>‹#›</a:t>
            </a:fld>
            <a:endParaRPr lang="en-NZ"/>
          </a:p>
        </p:txBody>
      </p:sp>
      <p:cxnSp>
        <p:nvCxnSpPr>
          <p:cNvPr id="10" name="Straight Connector 9"/>
          <p:cNvCxnSpPr/>
          <p:nvPr userDrawn="1"/>
        </p:nvCxnSpPr>
        <p:spPr>
          <a:xfrm>
            <a:off x="428596" y="1428736"/>
            <a:ext cx="8286808"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45C807DD-4FE1-4143-A6B0-F5C52055CAFD}" type="datetime1">
              <a:rPr lang="en-US" smtClean="0"/>
              <a:t>7/8/2018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73E80549-3D2C-4A1A-9475-F75DBC9F1C75}" type="slidenum">
              <a:rPr lang="en-NZ" smtClean="0"/>
              <a:pPr/>
              <a:t>‹#›</a:t>
            </a:fld>
            <a:endParaRPr lang="en-NZ"/>
          </a:p>
        </p:txBody>
      </p:sp>
      <p:cxnSp>
        <p:nvCxnSpPr>
          <p:cNvPr id="6" name="Straight Connector 5"/>
          <p:cNvCxnSpPr/>
          <p:nvPr userDrawn="1"/>
        </p:nvCxnSpPr>
        <p:spPr>
          <a:xfrm>
            <a:off x="428596" y="1428736"/>
            <a:ext cx="8286808"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ED320-5D1B-4E4F-943A-5EB8FCE428CF}" type="datetime1">
              <a:rPr lang="en-US" smtClean="0"/>
              <a:t>7/8/2018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73E80549-3D2C-4A1A-9475-F75DBC9F1C75}"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2DA161-CA94-4A5A-A0AF-D3DF42BF747E}" type="datetime1">
              <a:rPr lang="en-US" smtClean="0"/>
              <a:t>7/8/2018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3E80549-3D2C-4A1A-9475-F75DBC9F1C75}"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ACB3D5-46F5-4CE5-B1AB-B9F8900228CC}" type="datetime1">
              <a:rPr lang="en-US" smtClean="0"/>
              <a:t>7/8/2018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3E80549-3D2C-4A1A-9475-F75DBC9F1C75}"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fld id="{E29F77E9-0197-43EA-9D22-86D21C5784BE}" type="datetime1">
              <a:rPr lang="en-US" smtClean="0"/>
              <a:t>7/8/2018</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73E80549-3D2C-4A1A-9475-F75DBC9F1C75}"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000108"/>
            <a:ext cx="7772400" cy="1470025"/>
          </a:xfrm>
        </p:spPr>
        <p:txBody>
          <a:bodyPr/>
          <a:lstStyle/>
          <a:p>
            <a:r>
              <a:rPr lang="en-US" b="1" dirty="0"/>
              <a:t>21. Lung Volume Opposition</a:t>
            </a:r>
            <a:endParaRPr lang="en-NZ" dirty="0"/>
          </a:p>
        </p:txBody>
      </p:sp>
      <p:sp>
        <p:nvSpPr>
          <p:cNvPr id="3" name="Subtitle 2"/>
          <p:cNvSpPr>
            <a:spLocks noGrp="1"/>
          </p:cNvSpPr>
          <p:nvPr>
            <p:ph type="subTitle" idx="1"/>
          </p:nvPr>
        </p:nvSpPr>
        <p:spPr>
          <a:xfrm>
            <a:off x="1357290" y="4143380"/>
            <a:ext cx="6400800" cy="1752600"/>
          </a:xfrm>
        </p:spPr>
        <p:txBody>
          <a:bodyPr/>
          <a:lstStyle/>
          <a:p>
            <a:r>
              <a:rPr lang="en-NZ" dirty="0"/>
              <a:t>New Zealand</a:t>
            </a:r>
          </a:p>
          <a:p>
            <a:r>
              <a:rPr lang="en-NZ" dirty="0"/>
              <a:t>2017</a:t>
            </a:r>
          </a:p>
        </p:txBody>
      </p:sp>
      <p:sp>
        <p:nvSpPr>
          <p:cNvPr id="4" name="Rectangle 3"/>
          <p:cNvSpPr/>
          <p:nvPr/>
        </p:nvSpPr>
        <p:spPr>
          <a:xfrm>
            <a:off x="1763688" y="274638"/>
            <a:ext cx="7380312" cy="274042"/>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The Problem</a:t>
            </a:r>
          </a:p>
        </p:txBody>
      </p:sp>
      <p:sp>
        <p:nvSpPr>
          <p:cNvPr id="3" name="Content Placeholder 2"/>
          <p:cNvSpPr>
            <a:spLocks noGrp="1"/>
          </p:cNvSpPr>
          <p:nvPr>
            <p:ph idx="1"/>
          </p:nvPr>
        </p:nvSpPr>
        <p:spPr>
          <a:xfrm>
            <a:off x="457200" y="1600201"/>
            <a:ext cx="8229600" cy="4756150"/>
          </a:xfrm>
        </p:spPr>
        <p:txBody>
          <a:bodyPr>
            <a:normAutofit/>
          </a:bodyPr>
          <a:lstStyle/>
          <a:p>
            <a:pPr marL="0" indent="0">
              <a:buNone/>
            </a:pPr>
            <a:r>
              <a:rPr lang="en-NZ" dirty="0"/>
              <a:t>Determine the lung volume of a human with the best possible precision. Is it possible to detect differences in lung capacities for each member of you team? Is it possible to apply your method to determine the lung volume of your opponent during the fight?</a:t>
            </a:r>
          </a:p>
        </p:txBody>
      </p:sp>
      <p:sp>
        <p:nvSpPr>
          <p:cNvPr id="4" name="Slide Number Placeholder 3"/>
          <p:cNvSpPr>
            <a:spLocks noGrp="1"/>
          </p:cNvSpPr>
          <p:nvPr>
            <p:ph type="sldNum" sz="quarter" idx="12"/>
          </p:nvPr>
        </p:nvSpPr>
        <p:spPr/>
        <p:txBody>
          <a:bodyPr/>
          <a:lstStyle/>
          <a:p>
            <a:fld id="{73E80549-3D2C-4A1A-9475-F75DBC9F1C75}" type="slidenum">
              <a:rPr lang="en-NZ" smtClean="0"/>
              <a:pPr/>
              <a:t>2</a:t>
            </a:fld>
            <a:endParaRPr lang="en-NZ"/>
          </a:p>
        </p:txBody>
      </p:sp>
      <p:sp>
        <p:nvSpPr>
          <p:cNvPr id="5" name="Rectangle 4"/>
          <p:cNvSpPr/>
          <p:nvPr/>
        </p:nvSpPr>
        <p:spPr>
          <a:xfrm>
            <a:off x="1763688" y="274638"/>
            <a:ext cx="7380312" cy="274042"/>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Addressing the problem</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2780536"/>
              </p:ext>
            </p:extLst>
          </p:nvPr>
        </p:nvGraphicFramePr>
        <p:xfrm>
          <a:off x="467544" y="1844824"/>
          <a:ext cx="8229600" cy="4389120"/>
        </p:xfrm>
        <a:graphic>
          <a:graphicData uri="http://schemas.openxmlformats.org/drawingml/2006/table">
            <a:tbl>
              <a:tblPr bandRow="1">
                <a:tableStyleId>{5C22544A-7EE6-4342-B048-85BDC9FD1C3A}</a:tableStyleId>
              </a:tblPr>
              <a:tblGrid>
                <a:gridCol w="5904656">
                  <a:extLst>
                    <a:ext uri="{9D8B030D-6E8A-4147-A177-3AD203B41FA5}">
                      <a16:colId xmlns:a16="http://schemas.microsoft.com/office/drawing/2014/main" val="20000"/>
                    </a:ext>
                  </a:extLst>
                </a:gridCol>
                <a:gridCol w="2324944">
                  <a:extLst>
                    <a:ext uri="{9D8B030D-6E8A-4147-A177-3AD203B41FA5}">
                      <a16:colId xmlns:a16="http://schemas.microsoft.com/office/drawing/2014/main" val="20001"/>
                    </a:ext>
                  </a:extLst>
                </a:gridCol>
              </a:tblGrid>
              <a:tr h="1033264">
                <a:tc>
                  <a:txBody>
                    <a:bodyPr/>
                    <a:lstStyle/>
                    <a:p>
                      <a:r>
                        <a:rPr lang="en-NZ" sz="2800" dirty="0">
                          <a:solidFill>
                            <a:schemeClr val="bg1"/>
                          </a:solidFill>
                        </a:rPr>
                        <a:t>Precision of Measurement</a:t>
                      </a:r>
                    </a:p>
                  </a:txBody>
                  <a:tcPr anchor="ctr">
                    <a:noFill/>
                  </a:tcPr>
                </a:tc>
                <a:tc>
                  <a:txBody>
                    <a:bodyPr/>
                    <a:lstStyle/>
                    <a:p>
                      <a:pPr algn="ctr"/>
                      <a:r>
                        <a:rPr lang="en-NZ" sz="6600" b="0" dirty="0">
                          <a:solidFill>
                            <a:srgbClr val="FF0000"/>
                          </a:solidFill>
                          <a:sym typeface="Wingdings" panose="05000000000000000000" pitchFamily="2" charset="2"/>
                        </a:rPr>
                        <a:t> ­­</a:t>
                      </a:r>
                      <a:endParaRPr lang="en-NZ" sz="6600" b="0" dirty="0">
                        <a:solidFill>
                          <a:srgbClr val="FF0000"/>
                        </a:solidFill>
                      </a:endParaRPr>
                    </a:p>
                  </a:txBody>
                  <a:tcPr anchor="ctr">
                    <a:noFill/>
                  </a:tcPr>
                </a:tc>
                <a:extLst>
                  <a:ext uri="{0D108BD9-81ED-4DB2-BD59-A6C34878D82A}">
                    <a16:rowId xmlns:a16="http://schemas.microsoft.com/office/drawing/2014/main" val="10000"/>
                  </a:ext>
                </a:extLst>
              </a:tr>
              <a:tr h="1033264">
                <a:tc>
                  <a:txBody>
                    <a:bodyPr/>
                    <a:lstStyle/>
                    <a:p>
                      <a:r>
                        <a:rPr lang="en-NZ" sz="2800" dirty="0">
                          <a:solidFill>
                            <a:schemeClr val="bg1"/>
                          </a:solidFill>
                        </a:rPr>
                        <a:t>Detecting Differences in Lung Capacity</a:t>
                      </a: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NZ" sz="6600" b="0" dirty="0">
                        <a:solidFill>
                          <a:srgbClr val="FF0000"/>
                        </a:solidFill>
                      </a:endParaRPr>
                    </a:p>
                  </a:txBody>
                  <a:tcPr anchor="ctr">
                    <a:noFill/>
                  </a:tcPr>
                </a:tc>
                <a:extLst>
                  <a:ext uri="{0D108BD9-81ED-4DB2-BD59-A6C34878D82A}">
                    <a16:rowId xmlns:a16="http://schemas.microsoft.com/office/drawing/2014/main" val="10001"/>
                  </a:ext>
                </a:extLst>
              </a:tr>
              <a:tr h="1033264">
                <a:tc>
                  <a:txBody>
                    <a:bodyPr/>
                    <a:lstStyle/>
                    <a:p>
                      <a:r>
                        <a:rPr lang="en-NZ" sz="2800" dirty="0">
                          <a:solidFill>
                            <a:schemeClr val="bg1"/>
                          </a:solidFill>
                        </a:rPr>
                        <a:t>Calculating Opponents  Lung Capacities</a:t>
                      </a:r>
                    </a:p>
                  </a:txBody>
                  <a:tcPr anchor="ctr">
                    <a:noFill/>
                  </a:tcPr>
                </a:tc>
                <a:tc>
                  <a:txBody>
                    <a:bodyPr/>
                    <a:lstStyle/>
                    <a:p>
                      <a:pPr algn="ctr"/>
                      <a:endParaRPr lang="en-NZ" sz="6600" b="0" dirty="0">
                        <a:solidFill>
                          <a:srgbClr val="FF0000"/>
                        </a:solidFill>
                      </a:endParaRPr>
                    </a:p>
                  </a:txBody>
                  <a:tcPr anchor="ctr">
                    <a:noFill/>
                  </a:tcPr>
                </a:tc>
                <a:extLst>
                  <a:ext uri="{0D108BD9-81ED-4DB2-BD59-A6C34878D82A}">
                    <a16:rowId xmlns:a16="http://schemas.microsoft.com/office/drawing/2014/main" val="10002"/>
                  </a:ext>
                </a:extLst>
              </a:tr>
              <a:tr h="1033264">
                <a:tc>
                  <a:txBody>
                    <a:bodyPr/>
                    <a:lstStyle/>
                    <a:p>
                      <a:r>
                        <a:rPr lang="en-NZ" sz="2800" dirty="0">
                          <a:solidFill>
                            <a:schemeClr val="bg1"/>
                          </a:solidFill>
                        </a:rPr>
                        <a:t>Data Collection</a:t>
                      </a:r>
                    </a:p>
                  </a:txBody>
                  <a:tcPr anchor="ctr">
                    <a:noFill/>
                  </a:tcPr>
                </a:tc>
                <a:tc>
                  <a:txBody>
                    <a:bodyPr/>
                    <a:lstStyle/>
                    <a:p>
                      <a:pPr algn="ctr"/>
                      <a:endParaRPr lang="en-NZ" sz="6600" b="0" dirty="0">
                        <a:solidFill>
                          <a:srgbClr val="FF0000"/>
                        </a:solidFill>
                      </a:endParaRPr>
                    </a:p>
                  </a:txBody>
                  <a:tcPr anchor="ctr">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73E80549-3D2C-4A1A-9475-F75DBC9F1C75}" type="slidenum">
              <a:rPr lang="en-NZ" smtClean="0"/>
              <a:pPr/>
              <a:t>3</a:t>
            </a:fld>
            <a:endParaRPr lang="en-NZ"/>
          </a:p>
        </p:txBody>
      </p:sp>
      <p:sp>
        <p:nvSpPr>
          <p:cNvPr id="6" name="Rectangle 5"/>
          <p:cNvSpPr/>
          <p:nvPr/>
        </p:nvSpPr>
        <p:spPr>
          <a:xfrm>
            <a:off x="1763688" y="274638"/>
            <a:ext cx="7380312" cy="274042"/>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7" name="Graphic 6" descr="Smiling Face with Solid Fill">
            <a:extLst>
              <a:ext uri="{FF2B5EF4-FFF2-40B4-BE49-F238E27FC236}">
                <a16:creationId xmlns:a16="http://schemas.microsoft.com/office/drawing/2014/main" id="{81E3DA38-88DC-4363-9A2E-CD0CAD267D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52895" y="5258234"/>
            <a:ext cx="914400" cy="914400"/>
          </a:xfrm>
          <a:prstGeom prst="rect">
            <a:avLst/>
          </a:prstGeom>
        </p:spPr>
      </p:pic>
      <p:pic>
        <p:nvPicPr>
          <p:cNvPr id="8" name="Graphic 7" descr="Confused Face with Solid Fill">
            <a:extLst>
              <a:ext uri="{FF2B5EF4-FFF2-40B4-BE49-F238E27FC236}">
                <a16:creationId xmlns:a16="http://schemas.microsoft.com/office/drawing/2014/main" id="{C7167EC1-3688-4A60-A802-033420E9829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905517" y="5258234"/>
            <a:ext cx="914400" cy="914400"/>
          </a:xfrm>
          <a:prstGeom prst="rect">
            <a:avLst/>
          </a:prstGeom>
        </p:spPr>
      </p:pic>
      <p:pic>
        <p:nvPicPr>
          <p:cNvPr id="9" name="Graphic 8" descr="Sad Face with Solid Fill">
            <a:extLst>
              <a:ext uri="{FF2B5EF4-FFF2-40B4-BE49-F238E27FC236}">
                <a16:creationId xmlns:a16="http://schemas.microsoft.com/office/drawing/2014/main" id="{BB857ABB-F888-45D6-A020-72CDC29B23F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948264" y="5241929"/>
            <a:ext cx="914400" cy="914400"/>
          </a:xfrm>
          <a:prstGeom prst="rect">
            <a:avLst/>
          </a:prstGeom>
        </p:spPr>
      </p:pic>
      <p:pic>
        <p:nvPicPr>
          <p:cNvPr id="10" name="Graphic 9" descr="Smiling Face with Solid Fill">
            <a:extLst>
              <a:ext uri="{FF2B5EF4-FFF2-40B4-BE49-F238E27FC236}">
                <a16:creationId xmlns:a16="http://schemas.microsoft.com/office/drawing/2014/main" id="{976B0509-30CD-411B-9B24-55D5471DB92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35105" y="1850119"/>
            <a:ext cx="914400" cy="914400"/>
          </a:xfrm>
          <a:prstGeom prst="rect">
            <a:avLst/>
          </a:prstGeom>
        </p:spPr>
      </p:pic>
      <p:pic>
        <p:nvPicPr>
          <p:cNvPr id="11" name="Graphic 10" descr="Confused Face with Solid Fill">
            <a:extLst>
              <a:ext uri="{FF2B5EF4-FFF2-40B4-BE49-F238E27FC236}">
                <a16:creationId xmlns:a16="http://schemas.microsoft.com/office/drawing/2014/main" id="{23B8B7BE-124F-45BD-A3D6-62FBD114480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905517" y="1844824"/>
            <a:ext cx="914400" cy="914400"/>
          </a:xfrm>
          <a:prstGeom prst="rect">
            <a:avLst/>
          </a:prstGeom>
        </p:spPr>
      </p:pic>
      <p:pic>
        <p:nvPicPr>
          <p:cNvPr id="12" name="Graphic 11" descr="Sad Face with Solid Fill">
            <a:extLst>
              <a:ext uri="{FF2B5EF4-FFF2-40B4-BE49-F238E27FC236}">
                <a16:creationId xmlns:a16="http://schemas.microsoft.com/office/drawing/2014/main" id="{BA300FAD-F5AA-4887-A1F9-33831C58DB4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948264" y="2020680"/>
            <a:ext cx="914400" cy="914400"/>
          </a:xfrm>
          <a:prstGeom prst="rect">
            <a:avLst/>
          </a:prstGeom>
        </p:spPr>
      </p:pic>
      <p:pic>
        <p:nvPicPr>
          <p:cNvPr id="13" name="Graphic 12" descr="Smiling Face with Solid Fill">
            <a:extLst>
              <a:ext uri="{FF2B5EF4-FFF2-40B4-BE49-F238E27FC236}">
                <a16:creationId xmlns:a16="http://schemas.microsoft.com/office/drawing/2014/main" id="{ED2644FE-C3CC-4B55-9A89-274BAFA4981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35105" y="2997637"/>
            <a:ext cx="914400" cy="914400"/>
          </a:xfrm>
          <a:prstGeom prst="rect">
            <a:avLst/>
          </a:prstGeom>
        </p:spPr>
      </p:pic>
      <p:pic>
        <p:nvPicPr>
          <p:cNvPr id="14" name="Graphic 13" descr="Confused Face with Solid Fill">
            <a:extLst>
              <a:ext uri="{FF2B5EF4-FFF2-40B4-BE49-F238E27FC236}">
                <a16:creationId xmlns:a16="http://schemas.microsoft.com/office/drawing/2014/main" id="{9289A87F-5E2F-4025-8947-0C27DE1369E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896622" y="2935505"/>
            <a:ext cx="914400" cy="914400"/>
          </a:xfrm>
          <a:prstGeom prst="rect">
            <a:avLst/>
          </a:prstGeom>
        </p:spPr>
      </p:pic>
      <p:pic>
        <p:nvPicPr>
          <p:cNvPr id="15" name="Graphic 14" descr="Sad Face with Solid Fill">
            <a:extLst>
              <a:ext uri="{FF2B5EF4-FFF2-40B4-BE49-F238E27FC236}">
                <a16:creationId xmlns:a16="http://schemas.microsoft.com/office/drawing/2014/main" id="{274BAAEE-76B4-4036-AB3F-80209D09C47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804248" y="3057486"/>
            <a:ext cx="914400" cy="914400"/>
          </a:xfrm>
          <a:prstGeom prst="rect">
            <a:avLst/>
          </a:prstGeom>
        </p:spPr>
      </p:pic>
      <p:pic>
        <p:nvPicPr>
          <p:cNvPr id="16" name="Graphic 15" descr="Smiling Face with Solid Fill">
            <a:extLst>
              <a:ext uri="{FF2B5EF4-FFF2-40B4-BE49-F238E27FC236}">
                <a16:creationId xmlns:a16="http://schemas.microsoft.com/office/drawing/2014/main" id="{0C9D09D8-139B-45B6-8E90-39384455B4F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44000" y="4101927"/>
            <a:ext cx="914400" cy="914400"/>
          </a:xfrm>
          <a:prstGeom prst="rect">
            <a:avLst/>
          </a:prstGeom>
        </p:spPr>
      </p:pic>
      <p:pic>
        <p:nvPicPr>
          <p:cNvPr id="17" name="Graphic 16" descr="Confused Face with Solid Fill">
            <a:extLst>
              <a:ext uri="{FF2B5EF4-FFF2-40B4-BE49-F238E27FC236}">
                <a16:creationId xmlns:a16="http://schemas.microsoft.com/office/drawing/2014/main" id="{BD0F7B86-D876-431E-8B90-2022EF3EC92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896622" y="4101927"/>
            <a:ext cx="914400" cy="914400"/>
          </a:xfrm>
          <a:prstGeom prst="rect">
            <a:avLst/>
          </a:prstGeom>
        </p:spPr>
      </p:pic>
      <p:pic>
        <p:nvPicPr>
          <p:cNvPr id="18" name="Graphic 17" descr="Sad Face with Solid Fill">
            <a:extLst>
              <a:ext uri="{FF2B5EF4-FFF2-40B4-BE49-F238E27FC236}">
                <a16:creationId xmlns:a16="http://schemas.microsoft.com/office/drawing/2014/main" id="{75998EED-3DA7-49C6-80E6-7200EB87245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162800" y="4270148"/>
            <a:ext cx="914400" cy="914400"/>
          </a:xfrm>
          <a:prstGeom prst="rect">
            <a:avLst/>
          </a:prstGeom>
        </p:spPr>
      </p:pic>
    </p:spTree>
    <p:extLst>
      <p:ext uri="{BB962C8B-B14F-4D97-AF65-F5344CB8AC3E}">
        <p14:creationId xmlns:p14="http://schemas.microsoft.com/office/powerpoint/2010/main" val="286356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Strengths</a:t>
            </a:r>
          </a:p>
        </p:txBody>
      </p:sp>
      <p:sp>
        <p:nvSpPr>
          <p:cNvPr id="5" name="Text Placeholder 4"/>
          <p:cNvSpPr>
            <a:spLocks noGrp="1"/>
          </p:cNvSpPr>
          <p:nvPr>
            <p:ph type="body" idx="1"/>
          </p:nvPr>
        </p:nvSpPr>
        <p:spPr/>
        <p:txBody>
          <a:bodyPr/>
          <a:lstStyle/>
          <a:p>
            <a:pPr algn="ctr"/>
            <a:r>
              <a:rPr lang="en-NZ" dirty="0"/>
              <a:t>Theory</a:t>
            </a:r>
          </a:p>
        </p:txBody>
      </p:sp>
      <p:sp>
        <p:nvSpPr>
          <p:cNvPr id="6" name="Content Placeholder 5"/>
          <p:cNvSpPr>
            <a:spLocks noGrp="1"/>
          </p:cNvSpPr>
          <p:nvPr>
            <p:ph sz="half" idx="2"/>
          </p:nvPr>
        </p:nvSpPr>
        <p:spPr>
          <a:ln>
            <a:solidFill>
              <a:schemeClr val="bg1"/>
            </a:solidFill>
          </a:ln>
        </p:spPr>
        <p:txBody>
          <a:bodyPr>
            <a:normAutofit/>
          </a:bodyPr>
          <a:lstStyle/>
          <a:p>
            <a:pPr marL="0" indent="0">
              <a:buNone/>
            </a:pPr>
            <a:endParaRPr lang="en-NZ" dirty="0"/>
          </a:p>
          <a:p>
            <a:r>
              <a:rPr lang="en-NZ" dirty="0"/>
              <a:t>-Used equation </a:t>
            </a:r>
          </a:p>
        </p:txBody>
      </p:sp>
      <p:sp>
        <p:nvSpPr>
          <p:cNvPr id="7" name="Text Placeholder 6"/>
          <p:cNvSpPr>
            <a:spLocks noGrp="1"/>
          </p:cNvSpPr>
          <p:nvPr>
            <p:ph type="body" sz="quarter" idx="3"/>
          </p:nvPr>
        </p:nvSpPr>
        <p:spPr>
          <a:ln>
            <a:noFill/>
          </a:ln>
        </p:spPr>
        <p:txBody>
          <a:bodyPr/>
          <a:lstStyle/>
          <a:p>
            <a:pPr algn="ctr"/>
            <a:r>
              <a:rPr lang="en-NZ" dirty="0"/>
              <a:t>Practical</a:t>
            </a:r>
          </a:p>
        </p:txBody>
      </p:sp>
      <p:sp>
        <p:nvSpPr>
          <p:cNvPr id="8" name="Content Placeholder 7"/>
          <p:cNvSpPr>
            <a:spLocks noGrp="1"/>
          </p:cNvSpPr>
          <p:nvPr>
            <p:ph sz="quarter" idx="4"/>
          </p:nvPr>
        </p:nvSpPr>
        <p:spPr>
          <a:noFill/>
          <a:ln>
            <a:solidFill>
              <a:schemeClr val="bg1"/>
            </a:solidFill>
          </a:ln>
        </p:spPr>
        <p:txBody>
          <a:bodyPr/>
          <a:lstStyle/>
          <a:p>
            <a:pPr marL="0" indent="0">
              <a:buNone/>
            </a:pPr>
            <a:endParaRPr lang="en-NZ" dirty="0"/>
          </a:p>
          <a:p>
            <a:endParaRPr lang="en-NZ" dirty="0"/>
          </a:p>
        </p:txBody>
      </p:sp>
      <p:sp>
        <p:nvSpPr>
          <p:cNvPr id="4" name="Slide Number Placeholder 3"/>
          <p:cNvSpPr>
            <a:spLocks noGrp="1"/>
          </p:cNvSpPr>
          <p:nvPr>
            <p:ph type="sldNum" sz="quarter" idx="12"/>
          </p:nvPr>
        </p:nvSpPr>
        <p:spPr/>
        <p:txBody>
          <a:bodyPr/>
          <a:lstStyle/>
          <a:p>
            <a:fld id="{73E80549-3D2C-4A1A-9475-F75DBC9F1C75}" type="slidenum">
              <a:rPr lang="en-NZ" smtClean="0"/>
              <a:pPr/>
              <a:t>4</a:t>
            </a:fld>
            <a:endParaRPr lang="en-NZ"/>
          </a:p>
        </p:txBody>
      </p:sp>
      <p:sp>
        <p:nvSpPr>
          <p:cNvPr id="9" name="Rectangle 8"/>
          <p:cNvSpPr/>
          <p:nvPr/>
        </p:nvSpPr>
        <p:spPr>
          <a:xfrm>
            <a:off x="1763688" y="274638"/>
            <a:ext cx="7380312" cy="274042"/>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94430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Weaknesses</a:t>
            </a:r>
          </a:p>
        </p:txBody>
      </p:sp>
      <p:sp>
        <p:nvSpPr>
          <p:cNvPr id="5" name="Text Placeholder 4"/>
          <p:cNvSpPr>
            <a:spLocks noGrp="1"/>
          </p:cNvSpPr>
          <p:nvPr>
            <p:ph type="body" idx="1"/>
          </p:nvPr>
        </p:nvSpPr>
        <p:spPr/>
        <p:txBody>
          <a:bodyPr/>
          <a:lstStyle/>
          <a:p>
            <a:pPr algn="ctr"/>
            <a:r>
              <a:rPr lang="en-NZ" dirty="0"/>
              <a:t>Theory</a:t>
            </a:r>
          </a:p>
        </p:txBody>
      </p:sp>
      <p:sp>
        <p:nvSpPr>
          <p:cNvPr id="6" name="Content Placeholder 5"/>
          <p:cNvSpPr>
            <a:spLocks noGrp="1"/>
          </p:cNvSpPr>
          <p:nvPr>
            <p:ph sz="half" idx="2"/>
          </p:nvPr>
        </p:nvSpPr>
        <p:spPr>
          <a:ln>
            <a:solidFill>
              <a:schemeClr val="bg1"/>
            </a:solidFill>
          </a:ln>
        </p:spPr>
        <p:txBody>
          <a:bodyPr>
            <a:normAutofit/>
          </a:bodyPr>
          <a:lstStyle/>
          <a:p>
            <a:pPr marL="0" indent="0">
              <a:buNone/>
            </a:pPr>
            <a:r>
              <a:rPr lang="en-NZ" dirty="0"/>
              <a:t>-Inaccurate application of equations</a:t>
            </a:r>
          </a:p>
          <a:p>
            <a:pPr marL="0" indent="0">
              <a:buNone/>
            </a:pPr>
            <a:r>
              <a:rPr lang="en-NZ" dirty="0"/>
              <a:t>-Theory not applied to experiment</a:t>
            </a:r>
          </a:p>
          <a:p>
            <a:pPr marL="0" indent="0">
              <a:buNone/>
            </a:pPr>
            <a:r>
              <a:rPr lang="en-NZ" dirty="0"/>
              <a:t>-Lack of explanation</a:t>
            </a:r>
          </a:p>
          <a:p>
            <a:pPr marL="0" indent="0">
              <a:buNone/>
            </a:pPr>
            <a:r>
              <a:rPr lang="en-NZ" dirty="0"/>
              <a:t>-No data</a:t>
            </a:r>
          </a:p>
          <a:p>
            <a:pPr marL="0" indent="0">
              <a:buNone/>
            </a:pPr>
            <a:r>
              <a:rPr lang="en-NZ" dirty="0"/>
              <a:t>-No full volume</a:t>
            </a:r>
          </a:p>
          <a:p>
            <a:pPr marL="0" indent="0">
              <a:buNone/>
            </a:pPr>
            <a:endParaRPr lang="en-NZ" dirty="0"/>
          </a:p>
          <a:p>
            <a:pPr marL="0" indent="0">
              <a:buNone/>
            </a:pPr>
            <a:endParaRPr lang="en-NZ" dirty="0"/>
          </a:p>
        </p:txBody>
      </p:sp>
      <p:sp>
        <p:nvSpPr>
          <p:cNvPr id="7" name="Text Placeholder 6"/>
          <p:cNvSpPr>
            <a:spLocks noGrp="1"/>
          </p:cNvSpPr>
          <p:nvPr>
            <p:ph type="body" sz="quarter" idx="3"/>
          </p:nvPr>
        </p:nvSpPr>
        <p:spPr>
          <a:ln>
            <a:noFill/>
          </a:ln>
        </p:spPr>
        <p:txBody>
          <a:bodyPr/>
          <a:lstStyle/>
          <a:p>
            <a:pPr algn="ctr"/>
            <a:r>
              <a:rPr lang="en-NZ" dirty="0"/>
              <a:t>Practical</a:t>
            </a:r>
          </a:p>
        </p:txBody>
      </p:sp>
      <p:sp>
        <p:nvSpPr>
          <p:cNvPr id="8" name="Content Placeholder 7"/>
          <p:cNvSpPr>
            <a:spLocks noGrp="1"/>
          </p:cNvSpPr>
          <p:nvPr>
            <p:ph sz="quarter" idx="4"/>
          </p:nvPr>
        </p:nvSpPr>
        <p:spPr>
          <a:noFill/>
          <a:ln>
            <a:solidFill>
              <a:schemeClr val="bg1"/>
            </a:solidFill>
          </a:ln>
        </p:spPr>
        <p:txBody>
          <a:bodyPr/>
          <a:lstStyle/>
          <a:p>
            <a:pPr marL="0" indent="0">
              <a:buNone/>
            </a:pPr>
            <a:r>
              <a:rPr lang="en-NZ" dirty="0"/>
              <a:t>-Inaccurate data collection methods</a:t>
            </a:r>
          </a:p>
          <a:p>
            <a:pPr marL="0" indent="0">
              <a:buNone/>
            </a:pPr>
            <a:r>
              <a:rPr lang="en-NZ" dirty="0"/>
              <a:t>-Variables not controlled</a:t>
            </a:r>
          </a:p>
          <a:p>
            <a:pPr marL="0" indent="0">
              <a:buNone/>
            </a:pPr>
            <a:r>
              <a:rPr lang="en-NZ" dirty="0"/>
              <a:t>-Did not measure lung capacities of each team member </a:t>
            </a:r>
          </a:p>
          <a:p>
            <a:pPr marL="0" indent="0">
              <a:buNone/>
            </a:pPr>
            <a:r>
              <a:rPr lang="en-NZ" dirty="0"/>
              <a:t>-</a:t>
            </a:r>
          </a:p>
          <a:p>
            <a:pPr marL="0" indent="0">
              <a:buNone/>
            </a:pPr>
            <a:endParaRPr lang="en-NZ" dirty="0"/>
          </a:p>
          <a:p>
            <a:pPr marL="0" indent="0">
              <a:buNone/>
            </a:pPr>
            <a:endParaRPr lang="en-NZ" dirty="0"/>
          </a:p>
          <a:p>
            <a:endParaRPr lang="en-NZ" dirty="0"/>
          </a:p>
          <a:p>
            <a:endParaRPr lang="en-NZ" dirty="0"/>
          </a:p>
          <a:p>
            <a:endParaRPr lang="en-NZ" dirty="0"/>
          </a:p>
          <a:p>
            <a:pPr marL="0" indent="0">
              <a:buNone/>
            </a:pPr>
            <a:endParaRPr lang="en-NZ" dirty="0"/>
          </a:p>
        </p:txBody>
      </p:sp>
      <p:sp>
        <p:nvSpPr>
          <p:cNvPr id="4" name="Slide Number Placeholder 3"/>
          <p:cNvSpPr>
            <a:spLocks noGrp="1"/>
          </p:cNvSpPr>
          <p:nvPr>
            <p:ph type="sldNum" sz="quarter" idx="12"/>
          </p:nvPr>
        </p:nvSpPr>
        <p:spPr/>
        <p:txBody>
          <a:bodyPr/>
          <a:lstStyle/>
          <a:p>
            <a:fld id="{73E80549-3D2C-4A1A-9475-F75DBC9F1C75}" type="slidenum">
              <a:rPr lang="en-NZ" smtClean="0"/>
              <a:pPr/>
              <a:t>5</a:t>
            </a:fld>
            <a:endParaRPr lang="en-NZ"/>
          </a:p>
        </p:txBody>
      </p:sp>
      <p:sp>
        <p:nvSpPr>
          <p:cNvPr id="9" name="Rectangle 8"/>
          <p:cNvSpPr/>
          <p:nvPr/>
        </p:nvSpPr>
        <p:spPr>
          <a:xfrm>
            <a:off x="1763688" y="274638"/>
            <a:ext cx="7380312" cy="274042"/>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1658533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Points for discussion</a:t>
            </a:r>
          </a:p>
        </p:txBody>
      </p:sp>
      <p:sp>
        <p:nvSpPr>
          <p:cNvPr id="3" name="Content Placeholder 2"/>
          <p:cNvSpPr>
            <a:spLocks noGrp="1"/>
          </p:cNvSpPr>
          <p:nvPr>
            <p:ph idx="1"/>
          </p:nvPr>
        </p:nvSpPr>
        <p:spPr/>
        <p:txBody>
          <a:bodyPr>
            <a:normAutofit/>
          </a:bodyPr>
          <a:lstStyle/>
          <a:p>
            <a:pPr marL="800100" indent="-457200"/>
            <a:r>
              <a:rPr lang="en-NZ" dirty="0"/>
              <a:t>Determining the lung volume of opponent</a:t>
            </a:r>
          </a:p>
          <a:p>
            <a:pPr marL="800100" indent="-457200"/>
            <a:r>
              <a:rPr lang="en-NZ" dirty="0"/>
              <a:t>How lung capacities can vary and what causes variation?</a:t>
            </a:r>
          </a:p>
          <a:p>
            <a:pPr marL="800100" indent="-457200"/>
            <a:r>
              <a:rPr lang="en-NZ" dirty="0"/>
              <a:t>How theoretical model works?</a:t>
            </a:r>
          </a:p>
          <a:p>
            <a:pPr marL="800100" indent="-457200"/>
            <a:r>
              <a:rPr lang="en-NZ" dirty="0"/>
              <a:t>Did you get results</a:t>
            </a:r>
          </a:p>
          <a:p>
            <a:pPr marL="800100" indent="-457200"/>
            <a:endParaRPr lang="en-NZ" dirty="0"/>
          </a:p>
          <a:p>
            <a:pPr marL="800100" indent="-457200"/>
            <a:endParaRPr lang="en-NZ" dirty="0"/>
          </a:p>
          <a:p>
            <a:pPr marL="800100" indent="-457200"/>
            <a:endParaRPr lang="en-NZ" dirty="0"/>
          </a:p>
        </p:txBody>
      </p:sp>
      <p:sp>
        <p:nvSpPr>
          <p:cNvPr id="4" name="Slide Number Placeholder 3"/>
          <p:cNvSpPr>
            <a:spLocks noGrp="1"/>
          </p:cNvSpPr>
          <p:nvPr>
            <p:ph type="sldNum" sz="quarter" idx="12"/>
          </p:nvPr>
        </p:nvSpPr>
        <p:spPr/>
        <p:txBody>
          <a:bodyPr/>
          <a:lstStyle/>
          <a:p>
            <a:fld id="{73E80549-3D2C-4A1A-9475-F75DBC9F1C75}" type="slidenum">
              <a:rPr lang="en-NZ" smtClean="0"/>
              <a:pPr/>
              <a:t>6</a:t>
            </a:fld>
            <a:endParaRPr lang="en-NZ"/>
          </a:p>
        </p:txBody>
      </p:sp>
      <p:sp>
        <p:nvSpPr>
          <p:cNvPr id="5" name="Rectangle 4"/>
          <p:cNvSpPr/>
          <p:nvPr/>
        </p:nvSpPr>
        <p:spPr>
          <a:xfrm>
            <a:off x="1763688" y="274638"/>
            <a:ext cx="7380312" cy="274042"/>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105524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3E80549-3D2C-4A1A-9475-F75DBC9F1C75}" type="slidenum">
              <a:rPr lang="en-NZ" smtClean="0"/>
              <a:pPr/>
              <a:t>7</a:t>
            </a:fld>
            <a:endParaRPr lang="en-NZ"/>
          </a:p>
        </p:txBody>
      </p:sp>
      <p:sp>
        <p:nvSpPr>
          <p:cNvPr id="3" name="Rectangle 2"/>
          <p:cNvSpPr/>
          <p:nvPr/>
        </p:nvSpPr>
        <p:spPr>
          <a:xfrm>
            <a:off x="1763688" y="274638"/>
            <a:ext cx="7380312" cy="274042"/>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cSld>
  <p:clrMapOvr>
    <a:masterClrMapping/>
  </p:clrMapOvr>
</p:sld>
</file>

<file path=ppt/theme/theme1.xml><?xml version="1.0" encoding="utf-8"?>
<a:theme xmlns:a="http://schemas.openxmlformats.org/drawingml/2006/main" name="IY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IYPT</Template>
  <TotalTime>11088</TotalTime>
  <Words>163</Words>
  <Application>Microsoft Office PowerPoint</Application>
  <PresentationFormat>On-screen Show (4:3)</PresentationFormat>
  <Paragraphs>45</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IYPT</vt:lpstr>
      <vt:lpstr>21. Lung Volume Opposition</vt:lpstr>
      <vt:lpstr>The Problem</vt:lpstr>
      <vt:lpstr>Addressing the problem</vt:lpstr>
      <vt:lpstr>Strengths</vt:lpstr>
      <vt:lpstr>Weaknesses</vt:lpstr>
      <vt:lpstr>Points for discussion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Opposition template</dc:title>
  <dc:creator>Kent Hogan</dc:creator>
  <cp:lastModifiedBy>The Laptop Of Cheese</cp:lastModifiedBy>
  <cp:revision>193</cp:revision>
  <dcterms:created xsi:type="dcterms:W3CDTF">2008-04-28T05:33:42Z</dcterms:created>
  <dcterms:modified xsi:type="dcterms:W3CDTF">2018-07-08T18:17:04Z</dcterms:modified>
</cp:coreProperties>
</file>