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69" r:id="rId4"/>
    <p:sldId id="266" r:id="rId5"/>
    <p:sldId id="258" r:id="rId6"/>
    <p:sldId id="260" r:id="rId7"/>
    <p:sldId id="264" r:id="rId8"/>
    <p:sldId id="263" r:id="rId9"/>
    <p:sldId id="261" r:id="rId10"/>
    <p:sldId id="268" r:id="rId11"/>
    <p:sldId id="262" r:id="rId12"/>
    <p:sldId id="259" r:id="rId13"/>
    <p:sldId id="267" r:id="rId14"/>
    <p:sldId id="26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048" autoAdjust="0"/>
  </p:normalViewPr>
  <p:slideViewPr>
    <p:cSldViewPr snapToGrid="0">
      <p:cViewPr varScale="1">
        <p:scale>
          <a:sx n="45" d="100"/>
          <a:sy n="45" d="100"/>
        </p:scale>
        <p:origin x="149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434E1-3157-4544-8DAC-B13AD10D61C1}" type="datetimeFigureOut">
              <a:rPr lang="en-NZ" smtClean="0"/>
              <a:t>12/07/2018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D853F-D425-4D38-AAC8-0559D4FAA3D0}" type="slidenum">
              <a:rPr lang="en-NZ" smtClean="0"/>
              <a:t>‹#›</a:t>
            </a:fld>
            <a:endParaRPr lang="en-NZ"/>
          </a:p>
        </p:txBody>
      </p:sp>
    </p:spTree>
    <p:extLst>
      <p:ext uri="{BB962C8B-B14F-4D97-AF65-F5344CB8AC3E}">
        <p14:creationId xmlns:p14="http://schemas.microsoft.com/office/powerpoint/2010/main" val="1676185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Read definition/. Catalase is an enzyme.</a:t>
            </a:r>
          </a:p>
          <a:p>
            <a:r>
              <a:rPr lang="en-NZ" dirty="0"/>
              <a:t>Enzymes are made up of a bundle</a:t>
            </a:r>
          </a:p>
        </p:txBody>
      </p:sp>
      <p:sp>
        <p:nvSpPr>
          <p:cNvPr id="4" name="Slide Number Placeholder 3"/>
          <p:cNvSpPr>
            <a:spLocks noGrp="1"/>
          </p:cNvSpPr>
          <p:nvPr>
            <p:ph type="sldNum" sz="quarter" idx="10"/>
          </p:nvPr>
        </p:nvSpPr>
        <p:spPr/>
        <p:txBody>
          <a:bodyPr/>
          <a:lstStyle/>
          <a:p>
            <a:fld id="{ACDD853F-D425-4D38-AAC8-0559D4FAA3D0}" type="slidenum">
              <a:rPr lang="en-NZ" smtClean="0"/>
              <a:t>5</a:t>
            </a:fld>
            <a:endParaRPr lang="en-NZ"/>
          </a:p>
        </p:txBody>
      </p:sp>
    </p:spTree>
    <p:extLst>
      <p:ext uri="{BB962C8B-B14F-4D97-AF65-F5344CB8AC3E}">
        <p14:creationId xmlns:p14="http://schemas.microsoft.com/office/powerpoint/2010/main" val="234353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Catalysts speed up a reaction without being used up in it. They lower the activation energy required for a reaction to occur. How this works is the reactant (hydrogen peroxide) fits into the enzymes active site. This means that the hydrogen peroxide is able to </a:t>
            </a:r>
            <a:r>
              <a:rPr lang="en-NZ" dirty="0" err="1"/>
              <a:t>catlyse</a:t>
            </a:r>
            <a:r>
              <a:rPr lang="en-NZ" dirty="0"/>
              <a:t> the reaction, causing hydrogen peroxide to be broken down into it components, hydrogen and oxygen. We can measure whether a material is catalase positive if it produces oxygen </a:t>
            </a:r>
          </a:p>
          <a:p>
            <a:endParaRPr lang="en-NZ" dirty="0"/>
          </a:p>
          <a:p>
            <a:r>
              <a:rPr lang="en-NZ" dirty="0"/>
              <a:t>Just to note, enzymes are specific (they will only catalase a single reaction) </a:t>
            </a:r>
          </a:p>
        </p:txBody>
      </p:sp>
      <p:sp>
        <p:nvSpPr>
          <p:cNvPr id="4" name="Slide Number Placeholder 3"/>
          <p:cNvSpPr>
            <a:spLocks noGrp="1"/>
          </p:cNvSpPr>
          <p:nvPr>
            <p:ph type="sldNum" sz="quarter" idx="10"/>
          </p:nvPr>
        </p:nvSpPr>
        <p:spPr/>
        <p:txBody>
          <a:bodyPr/>
          <a:lstStyle/>
          <a:p>
            <a:fld id="{ACDD853F-D425-4D38-AAC8-0559D4FAA3D0}" type="slidenum">
              <a:rPr lang="en-NZ" smtClean="0"/>
              <a:t>6</a:t>
            </a:fld>
            <a:endParaRPr lang="en-NZ"/>
          </a:p>
        </p:txBody>
      </p:sp>
    </p:spTree>
    <p:extLst>
      <p:ext uri="{BB962C8B-B14F-4D97-AF65-F5344CB8AC3E}">
        <p14:creationId xmlns:p14="http://schemas.microsoft.com/office/powerpoint/2010/main" val="273246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As you can see the substrate fits into the </a:t>
            </a:r>
          </a:p>
        </p:txBody>
      </p:sp>
      <p:sp>
        <p:nvSpPr>
          <p:cNvPr id="4" name="Slide Number Placeholder 3"/>
          <p:cNvSpPr>
            <a:spLocks noGrp="1"/>
          </p:cNvSpPr>
          <p:nvPr>
            <p:ph type="sldNum" sz="quarter" idx="10"/>
          </p:nvPr>
        </p:nvSpPr>
        <p:spPr/>
        <p:txBody>
          <a:bodyPr/>
          <a:lstStyle/>
          <a:p>
            <a:fld id="{ACDD853F-D425-4D38-AAC8-0559D4FAA3D0}" type="slidenum">
              <a:rPr lang="en-NZ" smtClean="0"/>
              <a:t>7</a:t>
            </a:fld>
            <a:endParaRPr lang="en-NZ"/>
          </a:p>
        </p:txBody>
      </p:sp>
    </p:spTree>
    <p:extLst>
      <p:ext uri="{BB962C8B-B14F-4D97-AF65-F5344CB8AC3E}">
        <p14:creationId xmlns:p14="http://schemas.microsoft.com/office/powerpoint/2010/main" val="402092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Though watching for bubbles is a less quantitative measure (you cannot measure the exact volume) we did not have any dishwashing liquid and the balloon did not noticeable expand</a:t>
            </a:r>
          </a:p>
        </p:txBody>
      </p:sp>
      <p:sp>
        <p:nvSpPr>
          <p:cNvPr id="4" name="Slide Number Placeholder 3"/>
          <p:cNvSpPr>
            <a:spLocks noGrp="1"/>
          </p:cNvSpPr>
          <p:nvPr>
            <p:ph type="sldNum" sz="quarter" idx="10"/>
          </p:nvPr>
        </p:nvSpPr>
        <p:spPr/>
        <p:txBody>
          <a:bodyPr/>
          <a:lstStyle/>
          <a:p>
            <a:fld id="{ACDD853F-D425-4D38-AAC8-0559D4FAA3D0}" type="slidenum">
              <a:rPr lang="en-NZ" smtClean="0"/>
              <a:t>8</a:t>
            </a:fld>
            <a:endParaRPr lang="en-NZ"/>
          </a:p>
        </p:txBody>
      </p:sp>
    </p:spTree>
    <p:extLst>
      <p:ext uri="{BB962C8B-B14F-4D97-AF65-F5344CB8AC3E}">
        <p14:creationId xmlns:p14="http://schemas.microsoft.com/office/powerpoint/2010/main" val="100739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Materials we thought would contain catalase are:</a:t>
            </a:r>
          </a:p>
        </p:txBody>
      </p:sp>
      <p:sp>
        <p:nvSpPr>
          <p:cNvPr id="4" name="Slide Number Placeholder 3"/>
          <p:cNvSpPr>
            <a:spLocks noGrp="1"/>
          </p:cNvSpPr>
          <p:nvPr>
            <p:ph type="sldNum" sz="quarter" idx="10"/>
          </p:nvPr>
        </p:nvSpPr>
        <p:spPr/>
        <p:txBody>
          <a:bodyPr/>
          <a:lstStyle/>
          <a:p>
            <a:fld id="{ACDD853F-D425-4D38-AAC8-0559D4FAA3D0}" type="slidenum">
              <a:rPr lang="en-NZ" smtClean="0"/>
              <a:t>10</a:t>
            </a:fld>
            <a:endParaRPr lang="en-NZ"/>
          </a:p>
        </p:txBody>
      </p:sp>
    </p:spTree>
    <p:extLst>
      <p:ext uri="{BB962C8B-B14F-4D97-AF65-F5344CB8AC3E}">
        <p14:creationId xmlns:p14="http://schemas.microsoft.com/office/powerpoint/2010/main" val="356486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another experiment, we heated a test tube of potato pulp (a material we had deemed catalase positive) Enzymes are shape specific –the reactant needs to fit into the active site of the enzyme for the reaction to occur. If the enzyme catalase is exposed to high or low pH, or high temperature, then the enzyme will denature. If an enzyme denatures then it loses its shape. The hydrogen bonds and disulphide bridges holding the proteins together break, the the enzyme loses </a:t>
            </a:r>
            <a:r>
              <a:rPr lang="en-NZ" dirty="0" err="1"/>
              <a:t>ts</a:t>
            </a:r>
            <a:r>
              <a:rPr lang="en-NZ" dirty="0"/>
              <a:t> shape, and so the reactant can no longer fit into the active site of the enzyme </a:t>
            </a:r>
            <a:r>
              <a:rPr lang="en-NZ" dirty="0" err="1"/>
              <a:t>nd</a:t>
            </a:r>
            <a:r>
              <a:rPr lang="en-NZ" dirty="0"/>
              <a:t> the reaction will not occur. </a:t>
            </a:r>
          </a:p>
        </p:txBody>
      </p:sp>
      <p:sp>
        <p:nvSpPr>
          <p:cNvPr id="4" name="Slide Number Placeholder 3"/>
          <p:cNvSpPr>
            <a:spLocks noGrp="1"/>
          </p:cNvSpPr>
          <p:nvPr>
            <p:ph type="sldNum" sz="quarter" idx="10"/>
          </p:nvPr>
        </p:nvSpPr>
        <p:spPr/>
        <p:txBody>
          <a:bodyPr/>
          <a:lstStyle/>
          <a:p>
            <a:fld id="{ACDD853F-D425-4D38-AAC8-0559D4FAA3D0}" type="slidenum">
              <a:rPr lang="en-NZ" smtClean="0"/>
              <a:t>12</a:t>
            </a:fld>
            <a:endParaRPr lang="en-NZ"/>
          </a:p>
        </p:txBody>
      </p:sp>
    </p:spTree>
    <p:extLst>
      <p:ext uri="{BB962C8B-B14F-4D97-AF65-F5344CB8AC3E}">
        <p14:creationId xmlns:p14="http://schemas.microsoft.com/office/powerpoint/2010/main" val="264043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exposed the </a:t>
            </a:r>
            <a:r>
              <a:rPr lang="en-NZ" dirty="0" err="1"/>
              <a:t>pottoe</a:t>
            </a:r>
            <a:r>
              <a:rPr lang="en-NZ" dirty="0"/>
              <a:t> to high </a:t>
            </a:r>
            <a:r>
              <a:rPr lang="en-NZ" dirty="0" err="1"/>
              <a:t>tempertaturw</a:t>
            </a:r>
            <a:r>
              <a:rPr lang="en-NZ" dirty="0"/>
              <a:t> and found that this had a significant effect on the bubble produced.</a:t>
            </a:r>
          </a:p>
        </p:txBody>
      </p:sp>
      <p:sp>
        <p:nvSpPr>
          <p:cNvPr id="4" name="Slide Number Placeholder 3"/>
          <p:cNvSpPr>
            <a:spLocks noGrp="1"/>
          </p:cNvSpPr>
          <p:nvPr>
            <p:ph type="sldNum" sz="quarter" idx="10"/>
          </p:nvPr>
        </p:nvSpPr>
        <p:spPr/>
        <p:txBody>
          <a:bodyPr/>
          <a:lstStyle/>
          <a:p>
            <a:fld id="{ACDD853F-D425-4D38-AAC8-0559D4FAA3D0}" type="slidenum">
              <a:rPr lang="en-NZ" smtClean="0"/>
              <a:t>13</a:t>
            </a:fld>
            <a:endParaRPr lang="en-NZ"/>
          </a:p>
        </p:txBody>
      </p:sp>
    </p:spTree>
    <p:extLst>
      <p:ext uri="{BB962C8B-B14F-4D97-AF65-F5344CB8AC3E}">
        <p14:creationId xmlns:p14="http://schemas.microsoft.com/office/powerpoint/2010/main" val="283398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83D824-04C3-4F6A-B5AC-7379115D6731}" type="datetimeFigureOut">
              <a:rPr lang="en-NZ" smtClean="0"/>
              <a:t>12/07/2018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92348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83D824-04C3-4F6A-B5AC-7379115D6731}" type="datetimeFigureOut">
              <a:rPr lang="en-NZ" smtClean="0"/>
              <a:t>12/07/2018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268032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83D824-04C3-4F6A-B5AC-7379115D6731}" type="datetimeFigureOut">
              <a:rPr lang="en-NZ" smtClean="0"/>
              <a:t>12/07/2018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2331499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83D824-04C3-4F6A-B5AC-7379115D6731}" type="datetimeFigureOut">
              <a:rPr lang="en-NZ" smtClean="0"/>
              <a:t>12/07/2018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2774417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83D824-04C3-4F6A-B5AC-7379115D6731}" type="datetimeFigureOut">
              <a:rPr lang="en-NZ" smtClean="0"/>
              <a:t>12/07/2018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279998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83D824-04C3-4F6A-B5AC-7379115D6731}" type="datetimeFigureOut">
              <a:rPr lang="en-NZ" smtClean="0"/>
              <a:t>12/07/2018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3470544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83D824-04C3-4F6A-B5AC-7379115D6731}" type="datetimeFigureOut">
              <a:rPr lang="en-NZ" smtClean="0"/>
              <a:t>12/07/2018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538963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83D824-04C3-4F6A-B5AC-7379115D6731}" type="datetimeFigureOut">
              <a:rPr lang="en-NZ" smtClean="0"/>
              <a:t>12/07/2018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56137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3D824-04C3-4F6A-B5AC-7379115D6731}" type="datetimeFigureOut">
              <a:rPr lang="en-NZ" smtClean="0"/>
              <a:t>12/07/2018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54106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3D824-04C3-4F6A-B5AC-7379115D6731}" type="datetimeFigureOut">
              <a:rPr lang="en-NZ" smtClean="0"/>
              <a:t>12/07/2018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1867824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3D824-04C3-4F6A-B5AC-7379115D6731}" type="datetimeFigureOut">
              <a:rPr lang="en-NZ" smtClean="0"/>
              <a:t>12/07/2018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E6AA395-EDF4-4C55-AC3A-94F96FFE439B}" type="slidenum">
              <a:rPr lang="en-NZ" smtClean="0"/>
              <a:t>‹#›</a:t>
            </a:fld>
            <a:endParaRPr lang="en-NZ"/>
          </a:p>
        </p:txBody>
      </p:sp>
    </p:spTree>
    <p:extLst>
      <p:ext uri="{BB962C8B-B14F-4D97-AF65-F5344CB8AC3E}">
        <p14:creationId xmlns:p14="http://schemas.microsoft.com/office/powerpoint/2010/main" val="853033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3D824-04C3-4F6A-B5AC-7379115D6731}" type="datetimeFigureOut">
              <a:rPr lang="en-NZ" smtClean="0"/>
              <a:t>12/07/2018</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AA395-EDF4-4C55-AC3A-94F96FFE439B}" type="slidenum">
              <a:rPr lang="en-NZ" smtClean="0"/>
              <a:t>‹#›</a:t>
            </a:fld>
            <a:endParaRPr lang="en-NZ"/>
          </a:p>
        </p:txBody>
      </p:sp>
    </p:spTree>
    <p:extLst>
      <p:ext uri="{BB962C8B-B14F-4D97-AF65-F5344CB8AC3E}">
        <p14:creationId xmlns:p14="http://schemas.microsoft.com/office/powerpoint/2010/main" val="371783115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1B4F-8441-4D59-8FE7-7F04F9CB754B}"/>
              </a:ext>
            </a:extLst>
          </p:cNvPr>
          <p:cNvSpPr>
            <a:spLocks noGrp="1"/>
          </p:cNvSpPr>
          <p:nvPr>
            <p:ph type="ctrTitle"/>
          </p:nvPr>
        </p:nvSpPr>
        <p:spPr/>
        <p:txBody>
          <a:bodyPr/>
          <a:lstStyle/>
          <a:p>
            <a:r>
              <a:rPr lang="en-NZ" dirty="0"/>
              <a:t>24. Mysterious Catalase</a:t>
            </a:r>
          </a:p>
        </p:txBody>
      </p:sp>
      <p:sp>
        <p:nvSpPr>
          <p:cNvPr id="3" name="Subtitle 2">
            <a:extLst>
              <a:ext uri="{FF2B5EF4-FFF2-40B4-BE49-F238E27FC236}">
                <a16:creationId xmlns:a16="http://schemas.microsoft.com/office/drawing/2014/main" id="{A4C21F18-3243-4A77-A683-769A434248D8}"/>
              </a:ext>
            </a:extLst>
          </p:cNvPr>
          <p:cNvSpPr>
            <a:spLocks noGrp="1"/>
          </p:cNvSpPr>
          <p:nvPr>
            <p:ph type="subTitle" idx="1"/>
          </p:nvPr>
        </p:nvSpPr>
        <p:spPr/>
        <p:txBody>
          <a:bodyPr/>
          <a:lstStyle/>
          <a:p>
            <a:r>
              <a:rPr lang="en-NZ" sz="3200" dirty="0"/>
              <a:t>Tom </a:t>
            </a:r>
            <a:r>
              <a:rPr lang="en-NZ" sz="3200" dirty="0" err="1"/>
              <a:t>Divehall</a:t>
            </a:r>
            <a:endParaRPr lang="en-NZ" sz="3200" dirty="0"/>
          </a:p>
          <a:p>
            <a:r>
              <a:rPr lang="en-NZ" sz="3200" dirty="0"/>
              <a:t>New Zealand</a:t>
            </a:r>
          </a:p>
          <a:p>
            <a:endParaRPr lang="en-NZ" dirty="0"/>
          </a:p>
        </p:txBody>
      </p:sp>
    </p:spTree>
    <p:extLst>
      <p:ext uri="{BB962C8B-B14F-4D97-AF65-F5344CB8AC3E}">
        <p14:creationId xmlns:p14="http://schemas.microsoft.com/office/powerpoint/2010/main" val="730154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532E7-A301-4A57-B319-48B7AF625255}"/>
              </a:ext>
            </a:extLst>
          </p:cNvPr>
          <p:cNvSpPr>
            <a:spLocks noGrp="1"/>
          </p:cNvSpPr>
          <p:nvPr>
            <p:ph type="title"/>
          </p:nvPr>
        </p:nvSpPr>
        <p:spPr/>
        <p:txBody>
          <a:bodyPr/>
          <a:lstStyle/>
          <a:p>
            <a:r>
              <a:rPr lang="en-NZ" dirty="0"/>
              <a:t>Materials used:</a:t>
            </a:r>
          </a:p>
        </p:txBody>
      </p:sp>
      <p:sp>
        <p:nvSpPr>
          <p:cNvPr id="3" name="Content Placeholder 2">
            <a:extLst>
              <a:ext uri="{FF2B5EF4-FFF2-40B4-BE49-F238E27FC236}">
                <a16:creationId xmlns:a16="http://schemas.microsoft.com/office/drawing/2014/main" id="{070D41C2-5B0E-4E2D-B9D1-8D006CA68549}"/>
              </a:ext>
            </a:extLst>
          </p:cNvPr>
          <p:cNvSpPr>
            <a:spLocks noGrp="1"/>
          </p:cNvSpPr>
          <p:nvPr>
            <p:ph idx="1"/>
          </p:nvPr>
        </p:nvSpPr>
        <p:spPr/>
        <p:txBody>
          <a:bodyPr>
            <a:normAutofit/>
          </a:bodyPr>
          <a:lstStyle/>
          <a:p>
            <a:r>
              <a:rPr lang="en-NZ" sz="3600" dirty="0"/>
              <a:t>Apple</a:t>
            </a:r>
          </a:p>
          <a:p>
            <a:r>
              <a:rPr lang="en-NZ" sz="3600" dirty="0"/>
              <a:t>Onion</a:t>
            </a:r>
          </a:p>
          <a:p>
            <a:r>
              <a:rPr lang="en-NZ" sz="3600" dirty="0"/>
              <a:t>potato</a:t>
            </a:r>
          </a:p>
        </p:txBody>
      </p:sp>
    </p:spTree>
    <p:extLst>
      <p:ext uri="{BB962C8B-B14F-4D97-AF65-F5344CB8AC3E}">
        <p14:creationId xmlns:p14="http://schemas.microsoft.com/office/powerpoint/2010/main" val="3339554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C4412A-142E-4C72-802D-EC7A62ED50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09540" y="1309539"/>
            <a:ext cx="5986466" cy="3367387"/>
          </a:xfrm>
        </p:spPr>
      </p:pic>
      <p:pic>
        <p:nvPicPr>
          <p:cNvPr id="7" name="Picture 6">
            <a:extLst>
              <a:ext uri="{FF2B5EF4-FFF2-40B4-BE49-F238E27FC236}">
                <a16:creationId xmlns:a16="http://schemas.microsoft.com/office/drawing/2014/main" id="{9B7EECDF-9EE7-4003-87CE-243CC3455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34387" y="1657347"/>
            <a:ext cx="6858000" cy="3857625"/>
          </a:xfrm>
          <a:prstGeom prst="rect">
            <a:avLst/>
          </a:prstGeom>
        </p:spPr>
      </p:pic>
      <p:pic>
        <p:nvPicPr>
          <p:cNvPr id="9" name="Picture 8">
            <a:extLst>
              <a:ext uri="{FF2B5EF4-FFF2-40B4-BE49-F238E27FC236}">
                <a16:creationId xmlns:a16="http://schemas.microsoft.com/office/drawing/2014/main" id="{F3FD0B8F-4B5A-4207-B615-52A79AF16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21980" y="1500188"/>
            <a:ext cx="6858000" cy="3857625"/>
          </a:xfrm>
          <a:prstGeom prst="rect">
            <a:avLst/>
          </a:prstGeom>
        </p:spPr>
      </p:pic>
    </p:spTree>
    <p:extLst>
      <p:ext uri="{BB962C8B-B14F-4D97-AF65-F5344CB8AC3E}">
        <p14:creationId xmlns:p14="http://schemas.microsoft.com/office/powerpoint/2010/main" val="976539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46D9-6102-4A44-B98A-7DC6B7D11697}"/>
              </a:ext>
            </a:extLst>
          </p:cNvPr>
          <p:cNvSpPr>
            <a:spLocks noGrp="1"/>
          </p:cNvSpPr>
          <p:nvPr>
            <p:ph type="title"/>
          </p:nvPr>
        </p:nvSpPr>
        <p:spPr/>
        <p:txBody>
          <a:bodyPr/>
          <a:lstStyle/>
          <a:p>
            <a:r>
              <a:rPr lang="en-NZ" dirty="0"/>
              <a:t>Denature</a:t>
            </a:r>
          </a:p>
        </p:txBody>
      </p:sp>
      <p:sp>
        <p:nvSpPr>
          <p:cNvPr id="3" name="Content Placeholder 2">
            <a:extLst>
              <a:ext uri="{FF2B5EF4-FFF2-40B4-BE49-F238E27FC236}">
                <a16:creationId xmlns:a16="http://schemas.microsoft.com/office/drawing/2014/main" id="{B4CBF865-D604-45E2-886F-4DC94C110791}"/>
              </a:ext>
            </a:extLst>
          </p:cNvPr>
          <p:cNvSpPr>
            <a:spLocks noGrp="1"/>
          </p:cNvSpPr>
          <p:nvPr>
            <p:ph idx="1"/>
          </p:nvPr>
        </p:nvSpPr>
        <p:spPr/>
        <p:txBody>
          <a:bodyPr/>
          <a:lstStyle/>
          <a:p>
            <a:pPr marL="0" indent="0">
              <a:buNone/>
            </a:pPr>
            <a:r>
              <a:rPr lang="en-NZ" dirty="0"/>
              <a:t>What causes enzymes to denature? </a:t>
            </a:r>
          </a:p>
          <a:p>
            <a:r>
              <a:rPr lang="en-NZ" dirty="0"/>
              <a:t>High temperature</a:t>
            </a:r>
          </a:p>
          <a:p>
            <a:r>
              <a:rPr lang="en-NZ" dirty="0"/>
              <a:t>High or low pH</a:t>
            </a:r>
          </a:p>
          <a:p>
            <a:endParaRPr lang="en-NZ" dirty="0"/>
          </a:p>
        </p:txBody>
      </p:sp>
    </p:spTree>
    <p:extLst>
      <p:ext uri="{BB962C8B-B14F-4D97-AF65-F5344CB8AC3E}">
        <p14:creationId xmlns:p14="http://schemas.microsoft.com/office/powerpoint/2010/main" val="2538479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2E0B-3555-4C52-AB97-BDFA8C2E27FF}"/>
              </a:ext>
            </a:extLst>
          </p:cNvPr>
          <p:cNvSpPr>
            <a:spLocks noGrp="1"/>
          </p:cNvSpPr>
          <p:nvPr>
            <p:ph type="title"/>
          </p:nvPr>
        </p:nvSpPr>
        <p:spPr/>
        <p:txBody>
          <a:bodyPr/>
          <a:lstStyle/>
          <a:p>
            <a:r>
              <a:rPr lang="en-NZ" dirty="0"/>
              <a:t>High temperature</a:t>
            </a:r>
          </a:p>
        </p:txBody>
      </p:sp>
      <p:pic>
        <p:nvPicPr>
          <p:cNvPr id="5" name="Content Placeholder 4">
            <a:extLst>
              <a:ext uri="{FF2B5EF4-FFF2-40B4-BE49-F238E27FC236}">
                <a16:creationId xmlns:a16="http://schemas.microsoft.com/office/drawing/2014/main" id="{2464992A-11D3-40C2-BC19-25EB390C6E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787167" y="2958493"/>
            <a:ext cx="4991370" cy="2807645"/>
          </a:xfrm>
        </p:spPr>
      </p:pic>
      <p:pic>
        <p:nvPicPr>
          <p:cNvPr id="7" name="Picture 6">
            <a:extLst>
              <a:ext uri="{FF2B5EF4-FFF2-40B4-BE49-F238E27FC236}">
                <a16:creationId xmlns:a16="http://schemas.microsoft.com/office/drawing/2014/main" id="{69C9F9D6-D124-476E-A4FB-6227D5AF4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2172" y="2787122"/>
            <a:ext cx="5012268" cy="2819401"/>
          </a:xfrm>
          <a:prstGeom prst="rect">
            <a:avLst/>
          </a:prstGeom>
        </p:spPr>
      </p:pic>
      <p:pic>
        <p:nvPicPr>
          <p:cNvPr id="9" name="Picture 8">
            <a:extLst>
              <a:ext uri="{FF2B5EF4-FFF2-40B4-BE49-F238E27FC236}">
                <a16:creationId xmlns:a16="http://schemas.microsoft.com/office/drawing/2014/main" id="{7475FBCE-3E8C-41BE-AD67-82142D5C6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89467" y="3007075"/>
            <a:ext cx="4929183" cy="2772665"/>
          </a:xfrm>
          <a:prstGeom prst="rect">
            <a:avLst/>
          </a:prstGeom>
        </p:spPr>
      </p:pic>
    </p:spTree>
    <p:extLst>
      <p:ext uri="{BB962C8B-B14F-4D97-AF65-F5344CB8AC3E}">
        <p14:creationId xmlns:p14="http://schemas.microsoft.com/office/powerpoint/2010/main" val="60482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9F1DF-551B-400A-A98F-15DC7D5220CE}"/>
              </a:ext>
            </a:extLst>
          </p:cNvPr>
          <p:cNvSpPr>
            <a:spLocks noGrp="1"/>
          </p:cNvSpPr>
          <p:nvPr>
            <p:ph type="title"/>
          </p:nvPr>
        </p:nvSpPr>
        <p:spPr/>
        <p:txBody>
          <a:bodyPr/>
          <a:lstStyle/>
          <a:p>
            <a:r>
              <a:rPr lang="en-NZ" dirty="0"/>
              <a:t>Conclusion</a:t>
            </a:r>
          </a:p>
        </p:txBody>
      </p:sp>
      <p:graphicFrame>
        <p:nvGraphicFramePr>
          <p:cNvPr id="4" name="Content Placeholder 3">
            <a:extLst>
              <a:ext uri="{FF2B5EF4-FFF2-40B4-BE49-F238E27FC236}">
                <a16:creationId xmlns:a16="http://schemas.microsoft.com/office/drawing/2014/main" id="{16F8D682-9D5D-4AB4-8FE3-DC85353C190B}"/>
              </a:ext>
            </a:extLst>
          </p:cNvPr>
          <p:cNvGraphicFramePr>
            <a:graphicFrameLocks noGrp="1"/>
          </p:cNvGraphicFramePr>
          <p:nvPr>
            <p:ph idx="1"/>
            <p:extLst>
              <p:ext uri="{D42A27DB-BD31-4B8C-83A1-F6EECF244321}">
                <p14:modId xmlns:p14="http://schemas.microsoft.com/office/powerpoint/2010/main" val="1951439564"/>
              </p:ext>
            </p:extLst>
          </p:nvPr>
        </p:nvGraphicFramePr>
        <p:xfrm>
          <a:off x="838200" y="1825625"/>
          <a:ext cx="10515600" cy="48164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235409689"/>
                    </a:ext>
                  </a:extLst>
                </a:gridCol>
                <a:gridCol w="3505200">
                  <a:extLst>
                    <a:ext uri="{9D8B030D-6E8A-4147-A177-3AD203B41FA5}">
                      <a16:colId xmlns:a16="http://schemas.microsoft.com/office/drawing/2014/main" val="3445605664"/>
                    </a:ext>
                  </a:extLst>
                </a:gridCol>
                <a:gridCol w="3505200">
                  <a:extLst>
                    <a:ext uri="{9D8B030D-6E8A-4147-A177-3AD203B41FA5}">
                      <a16:colId xmlns:a16="http://schemas.microsoft.com/office/drawing/2014/main" val="2081049084"/>
                    </a:ext>
                  </a:extLst>
                </a:gridCol>
              </a:tblGrid>
              <a:tr h="937419">
                <a:tc>
                  <a:txBody>
                    <a:bodyPr/>
                    <a:lstStyle/>
                    <a:p>
                      <a:r>
                        <a:rPr lang="en-NZ" sz="3200" dirty="0"/>
                        <a:t>Material</a:t>
                      </a:r>
                    </a:p>
                  </a:txBody>
                  <a:tcPr/>
                </a:tc>
                <a:tc>
                  <a:txBody>
                    <a:bodyPr/>
                    <a:lstStyle/>
                    <a:p>
                      <a:r>
                        <a:rPr lang="en-NZ" sz="3200" dirty="0"/>
                        <a:t>Oxygen produced?</a:t>
                      </a:r>
                    </a:p>
                  </a:txBody>
                  <a:tcPr/>
                </a:tc>
                <a:tc>
                  <a:txBody>
                    <a:bodyPr/>
                    <a:lstStyle/>
                    <a:p>
                      <a:r>
                        <a:rPr lang="en-NZ" sz="3200" dirty="0"/>
                        <a:t>Catalase positive?</a:t>
                      </a:r>
                    </a:p>
                  </a:txBody>
                  <a:tcPr/>
                </a:tc>
                <a:extLst>
                  <a:ext uri="{0D108BD9-81ED-4DB2-BD59-A6C34878D82A}">
                    <a16:rowId xmlns:a16="http://schemas.microsoft.com/office/drawing/2014/main" val="4116504764"/>
                  </a:ext>
                </a:extLst>
              </a:tr>
              <a:tr h="937419">
                <a:tc>
                  <a:txBody>
                    <a:bodyPr/>
                    <a:lstStyle/>
                    <a:p>
                      <a:r>
                        <a:rPr lang="en-NZ" sz="3200" dirty="0"/>
                        <a:t>Potato</a:t>
                      </a:r>
                    </a:p>
                  </a:txBody>
                  <a:tcPr/>
                </a:tc>
                <a:tc>
                  <a:txBody>
                    <a:bodyPr/>
                    <a:lstStyle/>
                    <a:p>
                      <a:r>
                        <a:rPr lang="en-NZ" sz="3200" dirty="0"/>
                        <a:t>Yes</a:t>
                      </a:r>
                    </a:p>
                  </a:txBody>
                  <a:tcPr/>
                </a:tc>
                <a:tc>
                  <a:txBody>
                    <a:bodyPr/>
                    <a:lstStyle/>
                    <a:p>
                      <a:r>
                        <a:rPr lang="en-NZ" sz="3200" dirty="0"/>
                        <a:t>Yes</a:t>
                      </a:r>
                    </a:p>
                  </a:txBody>
                  <a:tcPr/>
                </a:tc>
                <a:extLst>
                  <a:ext uri="{0D108BD9-81ED-4DB2-BD59-A6C34878D82A}">
                    <a16:rowId xmlns:a16="http://schemas.microsoft.com/office/drawing/2014/main" val="1517663513"/>
                  </a:ext>
                </a:extLst>
              </a:tr>
              <a:tr h="937419">
                <a:tc>
                  <a:txBody>
                    <a:bodyPr/>
                    <a:lstStyle/>
                    <a:p>
                      <a:r>
                        <a:rPr lang="en-NZ" sz="3200" dirty="0"/>
                        <a:t>Cooked potato</a:t>
                      </a:r>
                    </a:p>
                  </a:txBody>
                  <a:tcPr/>
                </a:tc>
                <a:tc>
                  <a:txBody>
                    <a:bodyPr/>
                    <a:lstStyle/>
                    <a:p>
                      <a:r>
                        <a:rPr lang="en-NZ" sz="3200" dirty="0"/>
                        <a:t>no</a:t>
                      </a:r>
                    </a:p>
                  </a:txBody>
                  <a:tcPr/>
                </a:tc>
                <a:tc>
                  <a:txBody>
                    <a:bodyPr/>
                    <a:lstStyle/>
                    <a:p>
                      <a:r>
                        <a:rPr lang="en-NZ" sz="3200" dirty="0"/>
                        <a:t>Denatured catalase so no</a:t>
                      </a:r>
                    </a:p>
                  </a:txBody>
                  <a:tcPr/>
                </a:tc>
                <a:extLst>
                  <a:ext uri="{0D108BD9-81ED-4DB2-BD59-A6C34878D82A}">
                    <a16:rowId xmlns:a16="http://schemas.microsoft.com/office/drawing/2014/main" val="1801810412"/>
                  </a:ext>
                </a:extLst>
              </a:tr>
              <a:tr h="937419">
                <a:tc>
                  <a:txBody>
                    <a:bodyPr/>
                    <a:lstStyle/>
                    <a:p>
                      <a:r>
                        <a:rPr lang="en-NZ" sz="3200" dirty="0"/>
                        <a:t>apples</a:t>
                      </a:r>
                    </a:p>
                  </a:txBody>
                  <a:tcPr/>
                </a:tc>
                <a:tc>
                  <a:txBody>
                    <a:bodyPr/>
                    <a:lstStyle/>
                    <a:p>
                      <a:r>
                        <a:rPr lang="en-NZ" sz="3200" dirty="0" err="1"/>
                        <a:t>Verry</a:t>
                      </a:r>
                      <a:r>
                        <a:rPr lang="en-NZ" sz="3200" dirty="0"/>
                        <a:t> little</a:t>
                      </a:r>
                    </a:p>
                  </a:txBody>
                  <a:tcPr/>
                </a:tc>
                <a:tc>
                  <a:txBody>
                    <a:bodyPr/>
                    <a:lstStyle/>
                    <a:p>
                      <a:r>
                        <a:rPr lang="en-NZ" sz="3200" dirty="0"/>
                        <a:t>Very little</a:t>
                      </a:r>
                    </a:p>
                  </a:txBody>
                  <a:tcPr/>
                </a:tc>
                <a:extLst>
                  <a:ext uri="{0D108BD9-81ED-4DB2-BD59-A6C34878D82A}">
                    <a16:rowId xmlns:a16="http://schemas.microsoft.com/office/drawing/2014/main" val="102213520"/>
                  </a:ext>
                </a:extLst>
              </a:tr>
              <a:tr h="937419">
                <a:tc>
                  <a:txBody>
                    <a:bodyPr/>
                    <a:lstStyle/>
                    <a:p>
                      <a:r>
                        <a:rPr lang="en-NZ" sz="3200" dirty="0"/>
                        <a:t>Onion</a:t>
                      </a:r>
                    </a:p>
                  </a:txBody>
                  <a:tcPr/>
                </a:tc>
                <a:tc>
                  <a:txBody>
                    <a:bodyPr/>
                    <a:lstStyle/>
                    <a:p>
                      <a:r>
                        <a:rPr lang="en-NZ" sz="3200" dirty="0"/>
                        <a:t>no</a:t>
                      </a:r>
                    </a:p>
                  </a:txBody>
                  <a:tcPr/>
                </a:tc>
                <a:tc>
                  <a:txBody>
                    <a:bodyPr/>
                    <a:lstStyle/>
                    <a:p>
                      <a:r>
                        <a:rPr lang="en-NZ" sz="3200" dirty="0"/>
                        <a:t>no</a:t>
                      </a:r>
                    </a:p>
                  </a:txBody>
                  <a:tcPr/>
                </a:tc>
                <a:extLst>
                  <a:ext uri="{0D108BD9-81ED-4DB2-BD59-A6C34878D82A}">
                    <a16:rowId xmlns:a16="http://schemas.microsoft.com/office/drawing/2014/main" val="2378171264"/>
                  </a:ext>
                </a:extLst>
              </a:tr>
            </a:tbl>
          </a:graphicData>
        </a:graphic>
      </p:graphicFrame>
    </p:spTree>
    <p:extLst>
      <p:ext uri="{BB962C8B-B14F-4D97-AF65-F5344CB8AC3E}">
        <p14:creationId xmlns:p14="http://schemas.microsoft.com/office/powerpoint/2010/main" val="458811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C9F19-0F8B-4B54-A664-E0DFCEC09220}"/>
              </a:ext>
            </a:extLst>
          </p:cNvPr>
          <p:cNvSpPr>
            <a:spLocks noGrp="1"/>
          </p:cNvSpPr>
          <p:nvPr>
            <p:ph type="title"/>
          </p:nvPr>
        </p:nvSpPr>
        <p:spPr/>
        <p:txBody>
          <a:bodyPr/>
          <a:lstStyle/>
          <a:p>
            <a:r>
              <a:rPr lang="en-NZ" dirty="0"/>
              <a:t>Problem</a:t>
            </a:r>
          </a:p>
        </p:txBody>
      </p:sp>
      <p:sp>
        <p:nvSpPr>
          <p:cNvPr id="3" name="Content Placeholder 2">
            <a:extLst>
              <a:ext uri="{FF2B5EF4-FFF2-40B4-BE49-F238E27FC236}">
                <a16:creationId xmlns:a16="http://schemas.microsoft.com/office/drawing/2014/main" id="{E13548EB-52A4-47BC-A32E-EBD4A03108E0}"/>
              </a:ext>
            </a:extLst>
          </p:cNvPr>
          <p:cNvSpPr>
            <a:spLocks noGrp="1"/>
          </p:cNvSpPr>
          <p:nvPr>
            <p:ph idx="1"/>
          </p:nvPr>
        </p:nvSpPr>
        <p:spPr/>
        <p:txBody>
          <a:bodyPr/>
          <a:lstStyle/>
          <a:p>
            <a:r>
              <a:rPr lang="en-NZ" dirty="0"/>
              <a:t>An enzyme called catalase influences on the rate of decomposition of hydrogen peroxide. Make tests to identify catalase-positive and catalase-negative organisms and materials.</a:t>
            </a:r>
          </a:p>
          <a:p>
            <a:endParaRPr lang="en-NZ" dirty="0"/>
          </a:p>
        </p:txBody>
      </p:sp>
    </p:spTree>
    <p:extLst>
      <p:ext uri="{BB962C8B-B14F-4D97-AF65-F5344CB8AC3E}">
        <p14:creationId xmlns:p14="http://schemas.microsoft.com/office/powerpoint/2010/main" val="3133660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643B6-8EF9-40D9-AF4E-602DD0E256C1}"/>
              </a:ext>
            </a:extLst>
          </p:cNvPr>
          <p:cNvSpPr>
            <a:spLocks noGrp="1"/>
          </p:cNvSpPr>
          <p:nvPr>
            <p:ph type="title"/>
          </p:nvPr>
        </p:nvSpPr>
        <p:spPr/>
        <p:txBody>
          <a:bodyPr/>
          <a:lstStyle/>
          <a:p>
            <a:r>
              <a:rPr lang="en-NZ" dirty="0"/>
              <a:t>outline</a:t>
            </a:r>
          </a:p>
        </p:txBody>
      </p:sp>
      <p:sp>
        <p:nvSpPr>
          <p:cNvPr id="3" name="Content Placeholder 2">
            <a:extLst>
              <a:ext uri="{FF2B5EF4-FFF2-40B4-BE49-F238E27FC236}">
                <a16:creationId xmlns:a16="http://schemas.microsoft.com/office/drawing/2014/main" id="{E7B8B315-2585-48BF-A9ED-DDC4273FE8E6}"/>
              </a:ext>
            </a:extLst>
          </p:cNvPr>
          <p:cNvSpPr>
            <a:spLocks noGrp="1"/>
          </p:cNvSpPr>
          <p:nvPr>
            <p:ph idx="1"/>
          </p:nvPr>
        </p:nvSpPr>
        <p:spPr/>
        <p:txBody>
          <a:bodyPr/>
          <a:lstStyle/>
          <a:p>
            <a:r>
              <a:rPr lang="en-NZ" dirty="0"/>
              <a:t>Theory</a:t>
            </a:r>
          </a:p>
          <a:p>
            <a:pPr marL="0" indent="0">
              <a:buNone/>
            </a:pPr>
            <a:r>
              <a:rPr lang="en-NZ" dirty="0"/>
              <a:t>-enzymes</a:t>
            </a:r>
          </a:p>
          <a:p>
            <a:pPr marL="0" indent="0">
              <a:buNone/>
            </a:pPr>
            <a:r>
              <a:rPr lang="en-NZ" dirty="0"/>
              <a:t>-catalysts</a:t>
            </a:r>
          </a:p>
          <a:p>
            <a:pPr lvl="1">
              <a:buFontTx/>
              <a:buChar char="-"/>
            </a:pPr>
            <a:endParaRPr lang="en-NZ" dirty="0"/>
          </a:p>
          <a:p>
            <a:r>
              <a:rPr lang="en-NZ" dirty="0"/>
              <a:t>Testing</a:t>
            </a:r>
          </a:p>
          <a:p>
            <a:r>
              <a:rPr lang="en-NZ" dirty="0"/>
              <a:t>conclusions</a:t>
            </a:r>
          </a:p>
        </p:txBody>
      </p:sp>
    </p:spTree>
    <p:extLst>
      <p:ext uri="{BB962C8B-B14F-4D97-AF65-F5344CB8AC3E}">
        <p14:creationId xmlns:p14="http://schemas.microsoft.com/office/powerpoint/2010/main" val="733049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CC4C-86A0-4397-BA32-FD12D585654A}"/>
              </a:ext>
            </a:extLst>
          </p:cNvPr>
          <p:cNvSpPr>
            <a:spLocks noGrp="1"/>
          </p:cNvSpPr>
          <p:nvPr>
            <p:ph type="title"/>
          </p:nvPr>
        </p:nvSpPr>
        <p:spPr/>
        <p:txBody>
          <a:bodyPr/>
          <a:lstStyle/>
          <a:p>
            <a:r>
              <a:rPr lang="en-NZ" dirty="0"/>
              <a:t>Catalase</a:t>
            </a:r>
          </a:p>
        </p:txBody>
      </p:sp>
      <p:sp>
        <p:nvSpPr>
          <p:cNvPr id="3" name="Content Placeholder 2">
            <a:extLst>
              <a:ext uri="{FF2B5EF4-FFF2-40B4-BE49-F238E27FC236}">
                <a16:creationId xmlns:a16="http://schemas.microsoft.com/office/drawing/2014/main" id="{C686F916-090B-4400-8C1D-965EE35280D5}"/>
              </a:ext>
            </a:extLst>
          </p:cNvPr>
          <p:cNvSpPr>
            <a:spLocks noGrp="1"/>
          </p:cNvSpPr>
          <p:nvPr>
            <p:ph idx="1"/>
          </p:nvPr>
        </p:nvSpPr>
        <p:spPr/>
        <p:txBody>
          <a:bodyPr/>
          <a:lstStyle/>
          <a:p>
            <a:r>
              <a:rPr lang="en-US" dirty="0"/>
              <a:t>Catalase is a common enzyme found in nearly all living organisms exposed to oxygen. It catalyzes the decomposition of hydrogen peroxide to water and oxygen.</a:t>
            </a:r>
            <a:endParaRPr lang="en-NZ" dirty="0"/>
          </a:p>
        </p:txBody>
      </p:sp>
    </p:spTree>
    <p:extLst>
      <p:ext uri="{BB962C8B-B14F-4D97-AF65-F5344CB8AC3E}">
        <p14:creationId xmlns:p14="http://schemas.microsoft.com/office/powerpoint/2010/main" val="308155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8F66-71C2-486B-A5CA-BE0DE51E9B34}"/>
              </a:ext>
            </a:extLst>
          </p:cNvPr>
          <p:cNvSpPr>
            <a:spLocks noGrp="1"/>
          </p:cNvSpPr>
          <p:nvPr>
            <p:ph type="title"/>
          </p:nvPr>
        </p:nvSpPr>
        <p:spPr/>
        <p:txBody>
          <a:bodyPr/>
          <a:lstStyle/>
          <a:p>
            <a:r>
              <a:rPr lang="en-NZ" dirty="0"/>
              <a:t>Enzymes</a:t>
            </a:r>
          </a:p>
        </p:txBody>
      </p:sp>
      <p:sp>
        <p:nvSpPr>
          <p:cNvPr id="3" name="Content Placeholder 2">
            <a:extLst>
              <a:ext uri="{FF2B5EF4-FFF2-40B4-BE49-F238E27FC236}">
                <a16:creationId xmlns:a16="http://schemas.microsoft.com/office/drawing/2014/main" id="{13B5B0AB-EBF8-400B-8378-78649ED046FD}"/>
              </a:ext>
            </a:extLst>
          </p:cNvPr>
          <p:cNvSpPr>
            <a:spLocks noGrp="1"/>
          </p:cNvSpPr>
          <p:nvPr>
            <p:ph idx="1"/>
          </p:nvPr>
        </p:nvSpPr>
        <p:spPr/>
        <p:txBody>
          <a:bodyPr/>
          <a:lstStyle/>
          <a:p>
            <a:r>
              <a:rPr lang="en-NZ" dirty="0"/>
              <a:t>Enzymes are biological catalysts</a:t>
            </a:r>
          </a:p>
        </p:txBody>
      </p:sp>
      <p:pic>
        <p:nvPicPr>
          <p:cNvPr id="1026" name="Picture 2" descr="Image result for catalase">
            <a:extLst>
              <a:ext uri="{FF2B5EF4-FFF2-40B4-BE49-F238E27FC236}">
                <a16:creationId xmlns:a16="http://schemas.microsoft.com/office/drawing/2014/main" id="{35A3323C-BC36-4FEA-8748-9B510A24A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9" y="2024856"/>
            <a:ext cx="3906003"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01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B1C8-1351-49C2-BE12-AEC6E6BAA959}"/>
              </a:ext>
            </a:extLst>
          </p:cNvPr>
          <p:cNvSpPr>
            <a:spLocks noGrp="1"/>
          </p:cNvSpPr>
          <p:nvPr>
            <p:ph type="title"/>
          </p:nvPr>
        </p:nvSpPr>
        <p:spPr/>
        <p:txBody>
          <a:bodyPr/>
          <a:lstStyle/>
          <a:p>
            <a:r>
              <a:rPr lang="en-NZ" dirty="0"/>
              <a:t>Catalysts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BAD08E-29FD-45A2-959B-1D995769564D}"/>
                  </a:ext>
                </a:extLst>
              </p:cNvPr>
              <p:cNvSpPr>
                <a:spLocks noGrp="1"/>
              </p:cNvSpPr>
              <p:nvPr>
                <p:ph idx="1"/>
              </p:nvPr>
            </p:nvSpPr>
            <p:spPr/>
            <p:txBody>
              <a:bodyPr/>
              <a:lstStyle/>
              <a:p>
                <a14:m>
                  <m:oMath xmlns:m="http://schemas.openxmlformats.org/officeDocument/2006/math">
                    <m:sSub>
                      <m:sSubPr>
                        <m:ctrlPr>
                          <a:rPr lang="en-NZ" sz="4400" i="1" smtClean="0">
                            <a:latin typeface="Cambria Math" panose="02040503050406030204" pitchFamily="18" charset="0"/>
                          </a:rPr>
                        </m:ctrlPr>
                      </m:sSubPr>
                      <m:e>
                        <m:r>
                          <a:rPr lang="en-NZ" sz="4400" b="0" i="1" smtClean="0">
                            <a:latin typeface="Cambria Math" panose="02040503050406030204" pitchFamily="18" charset="0"/>
                          </a:rPr>
                          <m:t>𝐻</m:t>
                        </m:r>
                      </m:e>
                      <m:sub>
                        <m:r>
                          <a:rPr lang="en-NZ" sz="4400" b="0" i="1" smtClean="0">
                            <a:latin typeface="Cambria Math" panose="02040503050406030204" pitchFamily="18" charset="0"/>
                          </a:rPr>
                          <m:t>2</m:t>
                        </m:r>
                      </m:sub>
                    </m:sSub>
                    <m:sSub>
                      <m:sSubPr>
                        <m:ctrlPr>
                          <a:rPr lang="en-NZ" sz="4400" i="1" smtClean="0">
                            <a:latin typeface="Cambria Math" panose="02040503050406030204" pitchFamily="18" charset="0"/>
                          </a:rPr>
                        </m:ctrlPr>
                      </m:sSubPr>
                      <m:e>
                        <m:r>
                          <a:rPr lang="en-NZ" sz="4400" b="0" i="1" smtClean="0">
                            <a:latin typeface="Cambria Math" panose="02040503050406030204" pitchFamily="18" charset="0"/>
                          </a:rPr>
                          <m:t>𝑂</m:t>
                        </m:r>
                      </m:e>
                      <m:sub>
                        <m:r>
                          <a:rPr lang="en-NZ" sz="4400" b="0" i="1" smtClean="0">
                            <a:latin typeface="Cambria Math" panose="02040503050406030204" pitchFamily="18" charset="0"/>
                          </a:rPr>
                          <m:t>2</m:t>
                        </m:r>
                      </m:sub>
                    </m:sSub>
                    <m:r>
                      <a:rPr lang="en-NZ" sz="4400" b="0" i="1" smtClean="0">
                        <a:latin typeface="Cambria Math" panose="02040503050406030204" pitchFamily="18" charset="0"/>
                      </a:rPr>
                      <m:t>+</m:t>
                    </m:r>
                    <m:r>
                      <a:rPr lang="en-NZ" sz="4400" b="0" i="1" smtClean="0">
                        <a:latin typeface="Cambria Math" panose="02040503050406030204" pitchFamily="18" charset="0"/>
                      </a:rPr>
                      <m:t>𝑐𝑎𝑡𝑎𝑙𝑎𝑠𝑒</m:t>
                    </m:r>
                    <m:r>
                      <a:rPr lang="en-NZ" sz="4400" b="0" i="1" smtClean="0">
                        <a:latin typeface="Cambria Math" panose="02040503050406030204" pitchFamily="18" charset="0"/>
                      </a:rPr>
                      <m:t>=</m:t>
                    </m:r>
                    <m:sSub>
                      <m:sSubPr>
                        <m:ctrlPr>
                          <a:rPr lang="en-NZ" sz="4400" b="0" i="1" smtClean="0">
                            <a:latin typeface="Cambria Math" panose="02040503050406030204" pitchFamily="18" charset="0"/>
                          </a:rPr>
                        </m:ctrlPr>
                      </m:sSubPr>
                      <m:e>
                        <m:r>
                          <a:rPr lang="en-NZ" sz="4400" b="0" i="1" smtClean="0">
                            <a:latin typeface="Cambria Math" panose="02040503050406030204" pitchFamily="18" charset="0"/>
                          </a:rPr>
                          <m:t>𝐻</m:t>
                        </m:r>
                      </m:e>
                      <m:sub>
                        <m:r>
                          <a:rPr lang="en-NZ" sz="4400" b="0" i="1" smtClean="0">
                            <a:latin typeface="Cambria Math" panose="02040503050406030204" pitchFamily="18" charset="0"/>
                          </a:rPr>
                          <m:t>2</m:t>
                        </m:r>
                      </m:sub>
                    </m:sSub>
                    <m:r>
                      <a:rPr lang="en-NZ" sz="4400" b="0" i="1" smtClean="0">
                        <a:latin typeface="Cambria Math" panose="02040503050406030204" pitchFamily="18" charset="0"/>
                      </a:rPr>
                      <m:t>+</m:t>
                    </m:r>
                    <m:sSub>
                      <m:sSubPr>
                        <m:ctrlPr>
                          <a:rPr lang="en-NZ" sz="4400" b="0" i="1" smtClean="0">
                            <a:latin typeface="Cambria Math" panose="02040503050406030204" pitchFamily="18" charset="0"/>
                          </a:rPr>
                        </m:ctrlPr>
                      </m:sSubPr>
                      <m:e>
                        <m:r>
                          <a:rPr lang="en-NZ" sz="4400" b="0" i="1" smtClean="0">
                            <a:latin typeface="Cambria Math" panose="02040503050406030204" pitchFamily="18" charset="0"/>
                          </a:rPr>
                          <m:t>𝑂</m:t>
                        </m:r>
                      </m:e>
                      <m:sub>
                        <m:r>
                          <a:rPr lang="en-NZ" sz="4400" b="0" i="1" smtClean="0">
                            <a:latin typeface="Cambria Math" panose="02040503050406030204" pitchFamily="18" charset="0"/>
                          </a:rPr>
                          <m:t>2</m:t>
                        </m:r>
                      </m:sub>
                    </m:sSub>
                  </m:oMath>
                </a14:m>
                <a:endParaRPr lang="en-NZ" dirty="0"/>
              </a:p>
              <a:p>
                <a:endParaRPr lang="en-NZ" dirty="0"/>
              </a:p>
              <a:p>
                <a:endParaRPr lang="en-NZ" dirty="0"/>
              </a:p>
              <a:p>
                <a:r>
                  <a:rPr lang="en-NZ" dirty="0"/>
                  <a:t>This reaction is </a:t>
                </a:r>
                <a:r>
                  <a:rPr lang="en-NZ" b="1" dirty="0"/>
                  <a:t>catabolic</a:t>
                </a:r>
              </a:p>
            </p:txBody>
          </p:sp>
        </mc:Choice>
        <mc:Fallback xmlns="">
          <p:sp>
            <p:nvSpPr>
              <p:cNvPr id="3" name="Content Placeholder 2">
                <a:extLst>
                  <a:ext uri="{FF2B5EF4-FFF2-40B4-BE49-F238E27FC236}">
                    <a16:creationId xmlns:a16="http://schemas.microsoft.com/office/drawing/2014/main" id="{E5BAD08E-29FD-45A2-959B-1D995769564D}"/>
                  </a:ext>
                </a:extLst>
              </p:cNvPr>
              <p:cNvSpPr>
                <a:spLocks noGrp="1" noRot="1" noChangeAspect="1" noMove="1" noResize="1" noEditPoints="1" noAdjustHandles="1" noChangeArrowheads="1" noChangeShapeType="1" noTextEdit="1"/>
              </p:cNvSpPr>
              <p:nvPr>
                <p:ph idx="1"/>
              </p:nvPr>
            </p:nvSpPr>
            <p:spPr>
              <a:blipFill>
                <a:blip r:embed="rId3"/>
                <a:stretch>
                  <a:fillRect l="-1043"/>
                </a:stretch>
              </a:blipFill>
            </p:spPr>
            <p:txBody>
              <a:bodyPr/>
              <a:lstStyle/>
              <a:p>
                <a:r>
                  <a:rPr lang="en-NZ">
                    <a:noFill/>
                  </a:rPr>
                  <a:t> </a:t>
                </a:r>
              </a:p>
            </p:txBody>
          </p:sp>
        </mc:Fallback>
      </mc:AlternateContent>
    </p:spTree>
    <p:extLst>
      <p:ext uri="{BB962C8B-B14F-4D97-AF65-F5344CB8AC3E}">
        <p14:creationId xmlns:p14="http://schemas.microsoft.com/office/powerpoint/2010/main" val="1113608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8B974-483E-4456-8E1D-25C2088CB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152" y="1100136"/>
            <a:ext cx="6858000" cy="3857625"/>
          </a:xfrm>
          <a:prstGeom prst="rect">
            <a:avLst/>
          </a:prstGeom>
        </p:spPr>
      </p:pic>
      <p:pic>
        <p:nvPicPr>
          <p:cNvPr id="5" name="Picture 4">
            <a:extLst>
              <a:ext uri="{FF2B5EF4-FFF2-40B4-BE49-F238E27FC236}">
                <a16:creationId xmlns:a16="http://schemas.microsoft.com/office/drawing/2014/main" id="{5C92D962-0E9A-4852-B06D-4E345B2DB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14" y="1100136"/>
            <a:ext cx="6858000" cy="3857625"/>
          </a:xfrm>
          <a:prstGeom prst="rect">
            <a:avLst/>
          </a:prstGeom>
        </p:spPr>
      </p:pic>
      <p:sp>
        <p:nvSpPr>
          <p:cNvPr id="6" name="Arrow: Right 5">
            <a:extLst>
              <a:ext uri="{FF2B5EF4-FFF2-40B4-BE49-F238E27FC236}">
                <a16:creationId xmlns:a16="http://schemas.microsoft.com/office/drawing/2014/main" id="{93F4FCDF-8491-429C-8A0F-F6E5850CE54F}"/>
              </a:ext>
            </a:extLst>
          </p:cNvPr>
          <p:cNvSpPr/>
          <p:nvPr/>
        </p:nvSpPr>
        <p:spPr>
          <a:xfrm>
            <a:off x="5257800" y="2428876"/>
            <a:ext cx="2871788" cy="1585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8182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F233-002C-4CD3-A7F6-FF7A746B8717}"/>
              </a:ext>
            </a:extLst>
          </p:cNvPr>
          <p:cNvSpPr>
            <a:spLocks noGrp="1"/>
          </p:cNvSpPr>
          <p:nvPr>
            <p:ph type="title"/>
          </p:nvPr>
        </p:nvSpPr>
        <p:spPr/>
        <p:txBody>
          <a:bodyPr/>
          <a:lstStyle/>
          <a:p>
            <a:r>
              <a:rPr lang="en-NZ" dirty="0"/>
              <a:t>Ways of measuring oxygen</a:t>
            </a:r>
          </a:p>
        </p:txBody>
      </p:sp>
      <p:sp>
        <p:nvSpPr>
          <p:cNvPr id="3" name="Content Placeholder 2">
            <a:extLst>
              <a:ext uri="{FF2B5EF4-FFF2-40B4-BE49-F238E27FC236}">
                <a16:creationId xmlns:a16="http://schemas.microsoft.com/office/drawing/2014/main" id="{4C4D33CE-BE1D-4260-B11C-D35594E64285}"/>
              </a:ext>
            </a:extLst>
          </p:cNvPr>
          <p:cNvSpPr>
            <a:spLocks noGrp="1"/>
          </p:cNvSpPr>
          <p:nvPr>
            <p:ph idx="1"/>
          </p:nvPr>
        </p:nvSpPr>
        <p:spPr/>
        <p:txBody>
          <a:bodyPr/>
          <a:lstStyle/>
          <a:p>
            <a:r>
              <a:rPr lang="en-NZ" dirty="0"/>
              <a:t>Dishwashing liquid (measuring the height of the bubbles)</a:t>
            </a:r>
          </a:p>
          <a:p>
            <a:r>
              <a:rPr lang="en-NZ" dirty="0"/>
              <a:t>Balloon (measuring how much it expands)</a:t>
            </a:r>
          </a:p>
          <a:p>
            <a:r>
              <a:rPr lang="en-NZ" dirty="0"/>
              <a:t>Watching for bubbles</a:t>
            </a:r>
          </a:p>
        </p:txBody>
      </p:sp>
      <p:sp>
        <p:nvSpPr>
          <p:cNvPr id="4" name="Oval 3">
            <a:extLst>
              <a:ext uri="{FF2B5EF4-FFF2-40B4-BE49-F238E27FC236}">
                <a16:creationId xmlns:a16="http://schemas.microsoft.com/office/drawing/2014/main" id="{2872C05F-F782-40D0-AA07-EC784F3E8838}"/>
              </a:ext>
            </a:extLst>
          </p:cNvPr>
          <p:cNvSpPr/>
          <p:nvPr/>
        </p:nvSpPr>
        <p:spPr>
          <a:xfrm>
            <a:off x="838200" y="2700337"/>
            <a:ext cx="3576638" cy="9286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03653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6B7E-BAB1-4777-B180-9B5C078E84DE}"/>
              </a:ext>
            </a:extLst>
          </p:cNvPr>
          <p:cNvSpPr>
            <a:spLocks noGrp="1"/>
          </p:cNvSpPr>
          <p:nvPr>
            <p:ph type="title"/>
          </p:nvPr>
        </p:nvSpPr>
        <p:spPr/>
        <p:txBody>
          <a:bodyPr/>
          <a:lstStyle/>
          <a:p>
            <a:r>
              <a:rPr lang="en-NZ" dirty="0"/>
              <a:t>Testing</a:t>
            </a:r>
          </a:p>
        </p:txBody>
      </p:sp>
      <p:sp>
        <p:nvSpPr>
          <p:cNvPr id="3" name="Content Placeholder 2">
            <a:extLst>
              <a:ext uri="{FF2B5EF4-FFF2-40B4-BE49-F238E27FC236}">
                <a16:creationId xmlns:a16="http://schemas.microsoft.com/office/drawing/2014/main" id="{3A262EFE-DFEA-4EC7-AAA4-6811930549F7}"/>
              </a:ext>
            </a:extLst>
          </p:cNvPr>
          <p:cNvSpPr>
            <a:spLocks noGrp="1"/>
          </p:cNvSpPr>
          <p:nvPr>
            <p:ph idx="1"/>
          </p:nvPr>
        </p:nvSpPr>
        <p:spPr/>
        <p:txBody>
          <a:bodyPr/>
          <a:lstStyle/>
          <a:p>
            <a:r>
              <a:rPr lang="en-NZ" dirty="0"/>
              <a:t>Measure out 1cm of material pulp in to the bottom of a test tube</a:t>
            </a:r>
          </a:p>
          <a:p>
            <a:r>
              <a:rPr lang="en-NZ" dirty="0"/>
              <a:t>Measure out 5mL of Hydrogen Peroxide into a syringe</a:t>
            </a:r>
          </a:p>
          <a:p>
            <a:r>
              <a:rPr lang="en-NZ" dirty="0"/>
              <a:t>Add the hydrogen peroxide into the test tube </a:t>
            </a:r>
          </a:p>
          <a:p>
            <a:r>
              <a:rPr lang="en-NZ" dirty="0"/>
              <a:t>Quickly place a finger of a latex glove over the top of the test tube and seal with tape</a:t>
            </a:r>
          </a:p>
          <a:p>
            <a:r>
              <a:rPr lang="en-NZ" dirty="0"/>
              <a:t>Wait for 5 minutes and record how much the balloon inflates </a:t>
            </a:r>
          </a:p>
          <a:p>
            <a:r>
              <a:rPr lang="en-NZ" dirty="0"/>
              <a:t>Compare results between materials</a:t>
            </a:r>
          </a:p>
        </p:txBody>
      </p:sp>
    </p:spTree>
    <p:extLst>
      <p:ext uri="{BB962C8B-B14F-4D97-AF65-F5344CB8AC3E}">
        <p14:creationId xmlns:p14="http://schemas.microsoft.com/office/powerpoint/2010/main" val="7293306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TotalTime>
  <Words>531</Words>
  <Application>Microsoft Office PowerPoint</Application>
  <PresentationFormat>Widescreen</PresentationFormat>
  <Paragraphs>74</Paragraphs>
  <Slides>14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Cambria Math</vt:lpstr>
      <vt:lpstr>Office Theme</vt:lpstr>
      <vt:lpstr>24. Mysterious Catalase</vt:lpstr>
      <vt:lpstr>Problem</vt:lpstr>
      <vt:lpstr>outline</vt:lpstr>
      <vt:lpstr>Catalase</vt:lpstr>
      <vt:lpstr>Enzymes</vt:lpstr>
      <vt:lpstr>Catalysts</vt:lpstr>
      <vt:lpstr>PowerPoint Presentation</vt:lpstr>
      <vt:lpstr>Ways of measuring oxygen</vt:lpstr>
      <vt:lpstr>Testing</vt:lpstr>
      <vt:lpstr>Materials used:</vt:lpstr>
      <vt:lpstr>PowerPoint Presentation</vt:lpstr>
      <vt:lpstr>Denature</vt:lpstr>
      <vt:lpstr>High temperature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Mysterious Catalase</dc:title>
  <dc:creator>M</dc:creator>
  <cp:lastModifiedBy>M</cp:lastModifiedBy>
  <cp:revision>9</cp:revision>
  <dcterms:created xsi:type="dcterms:W3CDTF">2018-07-08T11:58:08Z</dcterms:created>
  <dcterms:modified xsi:type="dcterms:W3CDTF">2018-07-12T06:23:15Z</dcterms:modified>
</cp:coreProperties>
</file>