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sldIdLst>
    <p:sldId id="256" r:id="rId2"/>
    <p:sldId id="257" r:id="rId3"/>
    <p:sldId id="259" r:id="rId4"/>
    <p:sldId id="258" r:id="rId5"/>
    <p:sldId id="260" r:id="rId6"/>
    <p:sldId id="266" r:id="rId7"/>
    <p:sldId id="267" r:id="rId8"/>
    <p:sldId id="268" r:id="rId9"/>
    <p:sldId id="269" r:id="rId10"/>
    <p:sldId id="270" r:id="rId11"/>
    <p:sldId id="271" r:id="rId12"/>
    <p:sldId id="264" r:id="rId13"/>
    <p:sldId id="262" r:id="rId14"/>
    <p:sldId id="288" r:id="rId15"/>
    <p:sldId id="289" r:id="rId16"/>
    <p:sldId id="290" r:id="rId17"/>
    <p:sldId id="298" r:id="rId18"/>
    <p:sldId id="281" r:id="rId19"/>
    <p:sldId id="282" r:id="rId20"/>
    <p:sldId id="283" r:id="rId21"/>
    <p:sldId id="284" r:id="rId22"/>
    <p:sldId id="285" r:id="rId23"/>
    <p:sldId id="286" r:id="rId24"/>
    <p:sldId id="287" r:id="rId25"/>
    <p:sldId id="291" r:id="rId26"/>
    <p:sldId id="292" r:id="rId27"/>
    <p:sldId id="293" r:id="rId28"/>
    <p:sldId id="294" r:id="rId29"/>
    <p:sldId id="295" r:id="rId30"/>
    <p:sldId id="296" r:id="rId31"/>
    <p:sldId id="297" r:id="rId32"/>
    <p:sldId id="299" r:id="rId33"/>
    <p:sldId id="300" r:id="rId34"/>
    <p:sldId id="301" r:id="rId35"/>
    <p:sldId id="302" r:id="rId36"/>
    <p:sldId id="280" r:id="rId37"/>
    <p:sldId id="273" r:id="rId38"/>
    <p:sldId id="274" r:id="rId39"/>
    <p:sldId id="276" r:id="rId40"/>
    <p:sldId id="279" r:id="rId41"/>
    <p:sldId id="277" r:id="rId42"/>
    <p:sldId id="278"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85F2B-AB42-46E1-9BEB-3131B2F9CB9D}" type="datetimeFigureOut">
              <a:rPr lang="ru-RU" smtClean="0"/>
              <a:t>03.07.2018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167B7-8F47-40B3-AEEE-E0DC2C520FA6}" type="slidenum">
              <a:rPr lang="ru-RU" smtClean="0"/>
              <a:t>‹#›</a:t>
            </a:fld>
            <a:endParaRPr lang="ru-RU"/>
          </a:p>
        </p:txBody>
      </p:sp>
    </p:spTree>
    <p:extLst>
      <p:ext uri="{BB962C8B-B14F-4D97-AF65-F5344CB8AC3E}">
        <p14:creationId xmlns:p14="http://schemas.microsoft.com/office/powerpoint/2010/main" val="308758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95167B7-8F47-40B3-AEEE-E0DC2C520FA6}" type="slidenum">
              <a:rPr lang="ru-RU" smtClean="0"/>
              <a:t>1</a:t>
            </a:fld>
            <a:endParaRPr lang="ru-RU"/>
          </a:p>
        </p:txBody>
      </p:sp>
    </p:spTree>
    <p:extLst>
      <p:ext uri="{BB962C8B-B14F-4D97-AF65-F5344CB8AC3E}">
        <p14:creationId xmlns:p14="http://schemas.microsoft.com/office/powerpoint/2010/main" val="153858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675D3DC-3178-426C-B24D-A614BC4928A4}" type="slidenum">
              <a:rPr lang="ru-RU" smtClean="0"/>
              <a:t>3</a:t>
            </a:fld>
            <a:endParaRPr lang="ru-RU"/>
          </a:p>
        </p:txBody>
      </p:sp>
    </p:spTree>
    <p:extLst>
      <p:ext uri="{BB962C8B-B14F-4D97-AF65-F5344CB8AC3E}">
        <p14:creationId xmlns:p14="http://schemas.microsoft.com/office/powerpoint/2010/main" val="40021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2- </a:t>
            </a:r>
            <a:r>
              <a:rPr lang="ru-RU" dirty="0" smtClean="0"/>
              <a:t>добавление</a:t>
            </a:r>
            <a:r>
              <a:rPr lang="ru-RU" baseline="0" dirty="0" smtClean="0"/>
              <a:t> коагулянта. 3- </a:t>
            </a:r>
            <a:r>
              <a:rPr lang="ru-RU" baseline="0" dirty="0" err="1" smtClean="0"/>
              <a:t>флоккуляция</a:t>
            </a:r>
            <a:r>
              <a:rPr lang="ru-RU" baseline="0" dirty="0" smtClean="0"/>
              <a:t>, 4-выпадение осадка</a:t>
            </a:r>
            <a:endParaRPr lang="ru-RU" dirty="0"/>
          </a:p>
        </p:txBody>
      </p:sp>
      <p:sp>
        <p:nvSpPr>
          <p:cNvPr id="4" name="Номер слайда 3"/>
          <p:cNvSpPr>
            <a:spLocks noGrp="1"/>
          </p:cNvSpPr>
          <p:nvPr>
            <p:ph type="sldNum" sz="quarter" idx="10"/>
          </p:nvPr>
        </p:nvSpPr>
        <p:spPr/>
        <p:txBody>
          <a:bodyPr/>
          <a:lstStyle/>
          <a:p>
            <a:fld id="{795167B7-8F47-40B3-AEEE-E0DC2C520FA6}" type="slidenum">
              <a:rPr lang="ru-RU" smtClean="0"/>
              <a:t>8</a:t>
            </a:fld>
            <a:endParaRPr lang="ru-RU"/>
          </a:p>
        </p:txBody>
      </p:sp>
    </p:spTree>
    <p:extLst>
      <p:ext uri="{BB962C8B-B14F-4D97-AF65-F5344CB8AC3E}">
        <p14:creationId xmlns:p14="http://schemas.microsoft.com/office/powerpoint/2010/main" val="325523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5167B7-8F47-40B3-AEEE-E0DC2C520FA6}" type="slidenum">
              <a:rPr lang="ru-RU" smtClean="0"/>
              <a:t>32</a:t>
            </a:fld>
            <a:endParaRPr lang="ru-RU"/>
          </a:p>
        </p:txBody>
      </p:sp>
    </p:spTree>
    <p:extLst>
      <p:ext uri="{BB962C8B-B14F-4D97-AF65-F5344CB8AC3E}">
        <p14:creationId xmlns:p14="http://schemas.microsoft.com/office/powerpoint/2010/main" val="157121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5167B7-8F47-40B3-AEEE-E0DC2C520FA6}" type="slidenum">
              <a:rPr lang="ru-RU" smtClean="0"/>
              <a:t>36</a:t>
            </a:fld>
            <a:endParaRPr lang="ru-RU"/>
          </a:p>
        </p:txBody>
      </p:sp>
    </p:spTree>
    <p:extLst>
      <p:ext uri="{BB962C8B-B14F-4D97-AF65-F5344CB8AC3E}">
        <p14:creationId xmlns:p14="http://schemas.microsoft.com/office/powerpoint/2010/main" val="419889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7B19A4-46C3-4105-A276-00560109C309}" type="datetime1">
              <a:rPr lang="ru-RU" smtClean="0"/>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63A229-BE1F-4E34-AA43-73A0103B0BF4}" type="datetime1">
              <a:rPr lang="ru-RU" smtClean="0"/>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3A0255-799C-4750-AD85-62174BCC74D3}" type="datetime1">
              <a:rPr lang="ru-RU" smtClean="0"/>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A026F6-F406-4061-B141-5D63EA109D61}" type="datetime1">
              <a:rPr lang="ru-RU" smtClean="0"/>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812360" y="6165304"/>
            <a:ext cx="874440" cy="556171"/>
          </a:xfrm>
        </p:spPr>
        <p:txBody>
          <a:bodyPr/>
          <a:lstStyle>
            <a:lvl1pPr>
              <a:defRPr sz="4400"/>
            </a:lvl1p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ABD775-4255-44FA-A18D-86B46E42D5C1}" type="datetime1">
              <a:rPr lang="ru-RU" smtClean="0"/>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6CCED32-1184-4974-A14F-C60FC9AE2C5E}" type="datetime1">
              <a:rPr lang="ru-RU" smtClean="0"/>
              <a:t>03.07.2018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3B6DE17-89AC-401D-87FA-51001910710A}" type="datetime1">
              <a:rPr lang="ru-RU" smtClean="0"/>
              <a:t>03.07.2018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8136EC-BD2C-4A19-B498-1BD85A958208}" type="datetime1">
              <a:rPr lang="ru-RU" smtClean="0"/>
              <a:t>03.07.2018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332744-4711-4086-94AF-C3C3D5B9F42A}" type="datetime1">
              <a:rPr lang="ru-RU" smtClean="0"/>
              <a:t>03.07.2018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F58A02-F1AE-4DD2-A196-22A5419FD1FD}" type="datetime1">
              <a:rPr lang="ru-RU" smtClean="0"/>
              <a:t>03.07.2018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05C3BD-8681-460E-9F60-150AAB78526B}" type="datetime1">
              <a:rPr lang="ru-RU" smtClean="0"/>
              <a:t>03.07.2018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09014-C424-4B53-A11B-4EE28787A2EB}" type="datetime1">
              <a:rPr lang="ru-RU" smtClean="0"/>
              <a:t>03.07.2018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2800" dirty="0" smtClean="0">
                <a:latin typeface="Times New Roman" panose="02020603050405020304" pitchFamily="18" charset="0"/>
                <a:cs typeface="Times New Roman" panose="02020603050405020304" pitchFamily="18" charset="0"/>
              </a:rPr>
              <a:t>Problem </a:t>
            </a:r>
            <a:r>
              <a:rPr lang="ru-RU" sz="2800" dirty="0" smtClean="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Quark</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en-US" dirty="0" smtClean="0"/>
              <a:t>Presented by team</a:t>
            </a:r>
            <a:r>
              <a:rPr lang="ru-RU" dirty="0"/>
              <a:t> </a:t>
            </a:r>
            <a:r>
              <a:rPr lang="ru-RU" dirty="0" smtClean="0"/>
              <a:t>«</a:t>
            </a:r>
            <a:r>
              <a:rPr lang="en-US" dirty="0" smtClean="0"/>
              <a:t>Voronezh</a:t>
            </a:r>
            <a:r>
              <a:rPr lang="ru-RU" dirty="0" smtClean="0"/>
              <a:t>»</a:t>
            </a:r>
            <a:r>
              <a:rPr lang="en-US" dirty="0" smtClean="0"/>
              <a:t>, </a:t>
            </a:r>
          </a:p>
          <a:p>
            <a:r>
              <a:rPr lang="en-US" dirty="0" smtClean="0"/>
              <a:t>Reporter: Ilia </a:t>
            </a:r>
            <a:r>
              <a:rPr lang="en-US" dirty="0" err="1" smtClean="0"/>
              <a:t>Voronin</a:t>
            </a:r>
            <a:r>
              <a:rPr lang="en-US" dirty="0"/>
              <a:t>.</a:t>
            </a:r>
            <a:endParaRPr lang="ru-RU" dirty="0"/>
          </a:p>
        </p:txBody>
      </p:sp>
    </p:spTree>
    <p:extLst>
      <p:ext uri="{BB962C8B-B14F-4D97-AF65-F5344CB8AC3E}">
        <p14:creationId xmlns:p14="http://schemas.microsoft.com/office/powerpoint/2010/main" val="3539094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How we can cleave </a:t>
            </a:r>
            <a:r>
              <a:rPr lang="ru-RU" dirty="0" smtClean="0"/>
              <a:t>к</a:t>
            </a:r>
            <a:r>
              <a:rPr lang="en-US" dirty="0" smtClean="0"/>
              <a:t>-casein?</a:t>
            </a:r>
            <a:endParaRPr lang="ru-RU" dirty="0"/>
          </a:p>
        </p:txBody>
      </p:sp>
      <p:sp>
        <p:nvSpPr>
          <p:cNvPr id="3" name="Объект 2"/>
          <p:cNvSpPr>
            <a:spLocks noGrp="1"/>
          </p:cNvSpPr>
          <p:nvPr>
            <p:ph idx="1"/>
          </p:nvPr>
        </p:nvSpPr>
        <p:spPr/>
        <p:txBody>
          <a:bodyPr/>
          <a:lstStyle/>
          <a:p>
            <a:r>
              <a:rPr lang="en-US" dirty="0" smtClean="0"/>
              <a:t>We can change level of  pH to the 4,7- </a:t>
            </a:r>
            <a:r>
              <a:rPr lang="en-US" dirty="0" err="1" smtClean="0"/>
              <a:t>isoelectrical</a:t>
            </a:r>
            <a:r>
              <a:rPr lang="en-US" dirty="0" smtClean="0"/>
              <a:t> point of casein. Charges of micelles will be </a:t>
            </a:r>
            <a:r>
              <a:rPr lang="en-US" dirty="0" err="1" smtClean="0"/>
              <a:t>disbalanced</a:t>
            </a:r>
            <a:r>
              <a:rPr lang="en-US" dirty="0" smtClean="0"/>
              <a:t> and reaction will start.</a:t>
            </a:r>
          </a:p>
          <a:p>
            <a:r>
              <a:rPr lang="en-US" dirty="0" smtClean="0"/>
              <a:t> We can add to milk salts of heavy metals– they(in most common situations) will change pH, and be coagulants for quark.</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10</a:t>
            </a:fld>
            <a:endParaRPr lang="ru-RU"/>
          </a:p>
        </p:txBody>
      </p:sp>
    </p:spTree>
    <p:extLst>
      <p:ext uri="{BB962C8B-B14F-4D97-AF65-F5344CB8AC3E}">
        <p14:creationId xmlns:p14="http://schemas.microsoft.com/office/powerpoint/2010/main" val="141572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What more?</a:t>
            </a:r>
            <a:endParaRPr lang="ru-RU" dirty="0"/>
          </a:p>
        </p:txBody>
      </p:sp>
      <p:sp>
        <p:nvSpPr>
          <p:cNvPr id="3" name="Объект 2"/>
          <p:cNvSpPr>
            <a:spLocks noGrp="1"/>
          </p:cNvSpPr>
          <p:nvPr>
            <p:ph idx="1"/>
          </p:nvPr>
        </p:nvSpPr>
        <p:spPr/>
        <p:txBody>
          <a:bodyPr/>
          <a:lstStyle/>
          <a:p>
            <a:r>
              <a:rPr lang="en-US" dirty="0" smtClean="0"/>
              <a:t>We can use organic solvents- they will cleave </a:t>
            </a:r>
            <a:r>
              <a:rPr lang="ru-RU" dirty="0" smtClean="0"/>
              <a:t>к</a:t>
            </a:r>
            <a:r>
              <a:rPr lang="en-US" dirty="0" smtClean="0"/>
              <a:t>-casein thereby </a:t>
            </a:r>
            <a:r>
              <a:rPr lang="en-US" dirty="0"/>
              <a:t>start</a:t>
            </a:r>
            <a:r>
              <a:rPr lang="en-US" dirty="0" smtClean="0"/>
              <a:t> denaturation, </a:t>
            </a:r>
            <a:r>
              <a:rPr lang="en-US" dirty="0" err="1" smtClean="0"/>
              <a:t>quark’ll</a:t>
            </a:r>
            <a:r>
              <a:rPr lang="en-US" dirty="0" smtClean="0"/>
              <a:t> be produced</a:t>
            </a:r>
          </a:p>
          <a:p>
            <a:r>
              <a:rPr lang="en-US" dirty="0" smtClean="0"/>
              <a:t>We can use temperature influence to start denaturation- it is the most common and safe way to make quark. </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11</a:t>
            </a:fld>
            <a:endParaRPr lang="ru-RU"/>
          </a:p>
        </p:txBody>
      </p:sp>
    </p:spTree>
    <p:extLst>
      <p:ext uri="{BB962C8B-B14F-4D97-AF65-F5344CB8AC3E}">
        <p14:creationId xmlns:p14="http://schemas.microsoft.com/office/powerpoint/2010/main" val="2079600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Natural process</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en-US" dirty="0" smtClean="0"/>
              <a:t>So, without any impact we are still getting quark! Just leave milk on the window and you will get it! But why?</a:t>
            </a:r>
          </a:p>
          <a:p>
            <a:pPr marL="0" indent="0">
              <a:buNone/>
            </a:pPr>
            <a:r>
              <a:rPr lang="en-US" dirty="0" smtClean="0"/>
              <a:t>The reason is– life of </a:t>
            </a:r>
            <a:r>
              <a:rPr lang="en-US" dirty="0" err="1" smtClean="0"/>
              <a:t>lactobacteries</a:t>
            </a:r>
            <a:r>
              <a:rPr lang="en-US" dirty="0" smtClean="0"/>
              <a:t>.  In their lifetime they are cleaving the milk sugar- lactose to galactose and glucose.</a:t>
            </a:r>
          </a:p>
          <a:p>
            <a:pPr marL="0" indent="0">
              <a:buNone/>
            </a:pPr>
            <a:r>
              <a:rPr lang="en-US" dirty="0" smtClean="0"/>
              <a:t>The final product of this process- lactic acid. It is organic acid </a:t>
            </a:r>
            <a:r>
              <a:rPr lang="en-US" dirty="0"/>
              <a:t>w</a:t>
            </a:r>
            <a:r>
              <a:rPr lang="en-US" dirty="0" smtClean="0"/>
              <a:t>ith bright acid properties. It slowly change level of pH to 4.7 and forces casein to </a:t>
            </a:r>
            <a:r>
              <a:rPr lang="en-US" dirty="0" err="1" smtClean="0"/>
              <a:t>denaturate</a:t>
            </a:r>
            <a:r>
              <a:rPr lang="en-US" dirty="0"/>
              <a:t>.</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12</a:t>
            </a:fld>
            <a:endParaRPr lang="ru-RU"/>
          </a:p>
        </p:txBody>
      </p:sp>
    </p:spTree>
    <p:extLst>
      <p:ext uri="{BB962C8B-B14F-4D97-AF65-F5344CB8AC3E}">
        <p14:creationId xmlns:p14="http://schemas.microsoft.com/office/powerpoint/2010/main" val="1771730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Practical part</a:t>
            </a:r>
            <a:endParaRPr lang="ru-RU" dirty="0"/>
          </a:p>
        </p:txBody>
      </p:sp>
      <p:sp>
        <p:nvSpPr>
          <p:cNvPr id="3" name="Объект 2"/>
          <p:cNvSpPr>
            <a:spLocks noGrp="1"/>
          </p:cNvSpPr>
          <p:nvPr>
            <p:ph idx="1"/>
          </p:nvPr>
        </p:nvSpPr>
        <p:spPr/>
        <p:txBody>
          <a:bodyPr>
            <a:normAutofit lnSpcReduction="10000"/>
          </a:bodyPr>
          <a:lstStyle/>
          <a:p>
            <a:pPr marL="0" indent="0">
              <a:buNone/>
            </a:pPr>
            <a:r>
              <a:rPr lang="en-US" dirty="0" smtClean="0"/>
              <a:t>So, we came to research properties. We’ll do it relatively to condition of the problem:</a:t>
            </a:r>
          </a:p>
          <a:p>
            <a:pPr marL="0" indent="0">
              <a:buNone/>
            </a:pPr>
            <a:r>
              <a:rPr lang="en-US" dirty="0" smtClean="0"/>
              <a:t>“Investigate </a:t>
            </a:r>
            <a:r>
              <a:rPr lang="en-US" dirty="0"/>
              <a:t>this </a:t>
            </a:r>
            <a:r>
              <a:rPr lang="en-US" dirty="0">
                <a:solidFill>
                  <a:srgbClr val="FF0000"/>
                </a:solidFill>
              </a:rPr>
              <a:t>process</a:t>
            </a:r>
            <a:r>
              <a:rPr lang="en-US" dirty="0"/>
              <a:t> experimentally and study the </a:t>
            </a:r>
            <a:r>
              <a:rPr lang="en-US" dirty="0">
                <a:solidFill>
                  <a:srgbClr val="FF0000"/>
                </a:solidFill>
              </a:rPr>
              <a:t>properties of the resulting product</a:t>
            </a:r>
            <a:r>
              <a:rPr lang="en-US" dirty="0" smtClean="0"/>
              <a:t>”</a:t>
            </a:r>
          </a:p>
          <a:p>
            <a:pPr marL="0" indent="0">
              <a:buNone/>
            </a:pPr>
            <a:r>
              <a:rPr lang="en-US" dirty="0" smtClean="0"/>
              <a:t>To investigate the process, we’ll do it different ways.</a:t>
            </a:r>
          </a:p>
          <a:p>
            <a:pPr marL="0" indent="0">
              <a:buNone/>
            </a:pPr>
            <a:r>
              <a:rPr lang="en-US" dirty="0" smtClean="0"/>
              <a:t>What exact properties of quark I want to </a:t>
            </a:r>
            <a:r>
              <a:rPr lang="en-US" dirty="0" err="1" smtClean="0"/>
              <a:t>study?Color</a:t>
            </a:r>
            <a:r>
              <a:rPr lang="en-US" dirty="0" smtClean="0"/>
              <a:t>, </a:t>
            </a:r>
            <a:r>
              <a:rPr lang="en-US" dirty="0"/>
              <a:t>structure, relative </a:t>
            </a:r>
            <a:r>
              <a:rPr lang="en-US" dirty="0" smtClean="0"/>
              <a:t>density and</a:t>
            </a:r>
            <a:r>
              <a:rPr lang="ru-RU" dirty="0" smtClean="0"/>
              <a:t> </a:t>
            </a:r>
            <a:r>
              <a:rPr lang="en-US" dirty="0" smtClean="0"/>
              <a:t>graininess.</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13</a:t>
            </a:fld>
            <a:endParaRPr lang="ru-RU"/>
          </a:p>
        </p:txBody>
      </p:sp>
    </p:spTree>
    <p:extLst>
      <p:ext uri="{BB962C8B-B14F-4D97-AF65-F5344CB8AC3E}">
        <p14:creationId xmlns:p14="http://schemas.microsoft.com/office/powerpoint/2010/main" val="4286386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1</a:t>
            </a:r>
            <a:r>
              <a:rPr lang="en-US" baseline="30000" dirty="0" smtClean="0"/>
              <a:t>st</a:t>
            </a:r>
            <a:r>
              <a:rPr lang="en-US" dirty="0" smtClean="0"/>
              <a:t> method: Natural process</a:t>
            </a:r>
            <a:endParaRPr lang="ru-RU" dirty="0"/>
          </a:p>
        </p:txBody>
      </p:sp>
      <p:sp>
        <p:nvSpPr>
          <p:cNvPr id="3" name="Объект 2"/>
          <p:cNvSpPr>
            <a:spLocks noGrp="1"/>
          </p:cNvSpPr>
          <p:nvPr>
            <p:ph idx="1"/>
          </p:nvPr>
        </p:nvSpPr>
        <p:spPr/>
        <p:txBody>
          <a:bodyPr/>
          <a:lstStyle/>
          <a:p>
            <a:pPr marL="0" indent="0">
              <a:buNone/>
            </a:pPr>
            <a:r>
              <a:rPr lang="en-US" dirty="0" smtClean="0"/>
              <a:t>We can leave milk in room temperature, and it will make quark without any influence, only with </a:t>
            </a:r>
            <a:r>
              <a:rPr lang="en-US" dirty="0" err="1" smtClean="0"/>
              <a:t>lactobacterias</a:t>
            </a:r>
            <a:r>
              <a:rPr lang="en-US" dirty="0" smtClean="0"/>
              <a:t>, coming from the air.  </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14</a:t>
            </a:fld>
            <a:endParaRPr lang="ru-RU"/>
          </a:p>
        </p:txBody>
      </p:sp>
    </p:spTree>
    <p:extLst>
      <p:ext uri="{BB962C8B-B14F-4D97-AF65-F5344CB8AC3E}">
        <p14:creationId xmlns:p14="http://schemas.microsoft.com/office/powerpoint/2010/main" val="142526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15</a:t>
            </a:fld>
            <a:endParaRPr lang="ru-RU"/>
          </a:p>
        </p:txBody>
      </p:sp>
      <p:pic>
        <p:nvPicPr>
          <p:cNvPr id="1026" name="Picture 2" descr="https://pp.userapi.com/c849332/v849332516/1c2a0/_1TzVLhSb7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 y="0"/>
            <a:ext cx="9123899" cy="68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782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6381328"/>
            <a:ext cx="8229600" cy="608931"/>
          </a:xfrm>
        </p:spPr>
        <p:txBody>
          <a:bodyPr>
            <a:normAutofit/>
          </a:bodyPr>
          <a:lstStyle/>
          <a:p>
            <a:pPr marL="0" indent="0" algn="ctr">
              <a:buNone/>
            </a:pPr>
            <a:r>
              <a:rPr lang="en-US" sz="2400" dirty="0" smtClean="0"/>
              <a:t>5 days</a:t>
            </a:r>
            <a:endParaRPr lang="ru-RU" sz="2400" dirty="0"/>
          </a:p>
        </p:txBody>
      </p:sp>
      <p:sp>
        <p:nvSpPr>
          <p:cNvPr id="4" name="Номер слайда 3"/>
          <p:cNvSpPr>
            <a:spLocks noGrp="1"/>
          </p:cNvSpPr>
          <p:nvPr>
            <p:ph type="sldNum" sz="quarter" idx="12"/>
          </p:nvPr>
        </p:nvSpPr>
        <p:spPr/>
        <p:txBody>
          <a:bodyPr/>
          <a:lstStyle/>
          <a:p>
            <a:fld id="{B19B0651-EE4F-4900-A07F-96A6BFA9D0F0}" type="slidenum">
              <a:rPr lang="ru-RU" smtClean="0"/>
              <a:t>16</a:t>
            </a:fld>
            <a:endParaRPr lang="ru-RU"/>
          </a:p>
        </p:txBody>
      </p:sp>
      <p:pic>
        <p:nvPicPr>
          <p:cNvPr id="2050" name="Picture 2" descr="https://pp.userapi.com/c846217/v846217516/8f9a3/JMcBaGpA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45307" y="-2537395"/>
            <a:ext cx="771525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86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Intermediate conclusion</a:t>
            </a:r>
            <a:endParaRPr lang="ru-RU" dirty="0"/>
          </a:p>
        </p:txBody>
      </p:sp>
      <p:sp>
        <p:nvSpPr>
          <p:cNvPr id="3" name="Объект 2"/>
          <p:cNvSpPr>
            <a:spLocks noGrp="1"/>
          </p:cNvSpPr>
          <p:nvPr>
            <p:ph idx="1"/>
          </p:nvPr>
        </p:nvSpPr>
        <p:spPr/>
        <p:txBody>
          <a:bodyPr>
            <a:normAutofit/>
          </a:bodyPr>
          <a:lstStyle/>
          <a:p>
            <a:pPr marL="0" indent="0">
              <a:buNone/>
            </a:pPr>
            <a:r>
              <a:rPr lang="en-US" dirty="0" smtClean="0"/>
              <a:t>Bacteria influence give us quark, but it has too many water in it, so the structure reminds us something like gel. But solid </a:t>
            </a:r>
            <a:r>
              <a:rPr lang="en-US" dirty="0"/>
              <a:t>clots </a:t>
            </a:r>
            <a:r>
              <a:rPr lang="en-US" dirty="0" smtClean="0"/>
              <a:t>is also here, with nice grains in them. This quark tastes very bitter, and to produce it we need five days and place where no one will die from its awful smell! so we’ll move to the next experiment.</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4025551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2</a:t>
            </a:r>
            <a:r>
              <a:rPr lang="en-US" baseline="30000" dirty="0" smtClean="0"/>
              <a:t>nd</a:t>
            </a:r>
            <a:r>
              <a:rPr lang="en-US" dirty="0" smtClean="0"/>
              <a:t> </a:t>
            </a:r>
            <a:r>
              <a:rPr lang="en-US" dirty="0" smtClean="0"/>
              <a:t>method</a:t>
            </a:r>
            <a:r>
              <a:rPr lang="en-US" dirty="0" smtClean="0"/>
              <a:t>: acidic influence</a:t>
            </a:r>
            <a:endParaRPr lang="ru-RU" dirty="0"/>
          </a:p>
        </p:txBody>
      </p:sp>
      <p:sp>
        <p:nvSpPr>
          <p:cNvPr id="3" name="Объект 2"/>
          <p:cNvSpPr>
            <a:spLocks noGrp="1"/>
          </p:cNvSpPr>
          <p:nvPr>
            <p:ph idx="1"/>
          </p:nvPr>
        </p:nvSpPr>
        <p:spPr/>
        <p:txBody>
          <a:bodyPr/>
          <a:lstStyle/>
          <a:p>
            <a:r>
              <a:rPr lang="en-US" dirty="0" smtClean="0"/>
              <a:t>Acids change pH level of</a:t>
            </a:r>
            <a:r>
              <a:rPr lang="ru-RU" dirty="0" smtClean="0"/>
              <a:t> </a:t>
            </a:r>
            <a:r>
              <a:rPr lang="en-US" dirty="0" smtClean="0"/>
              <a:t>system closer to 4,7 point, where denaturation starts. We’ll use the citric acid, which has its own use in culinary. </a:t>
            </a:r>
          </a:p>
          <a:p>
            <a:r>
              <a:rPr lang="en-US" dirty="0" smtClean="0"/>
              <a:t>Plus w</a:t>
            </a:r>
            <a:r>
              <a:rPr lang="en-US" dirty="0" smtClean="0"/>
              <a:t>e </a:t>
            </a:r>
            <a:r>
              <a:rPr lang="en-US" dirty="0" smtClean="0"/>
              <a:t>took milk with different fattiness to find, which is the best for quark</a:t>
            </a:r>
            <a:r>
              <a:rPr lang="en-US" dirty="0" smtClean="0"/>
              <a:t>.</a:t>
            </a:r>
          </a:p>
          <a:p>
            <a:endParaRPr lang="en-US" dirty="0"/>
          </a:p>
          <a:p>
            <a:r>
              <a:rPr lang="en-US" dirty="0" smtClean="0"/>
              <a:t>We’ve used 150ml of milk and 4-5g of</a:t>
            </a:r>
            <a:r>
              <a:rPr lang="ru-RU" dirty="0" smtClean="0"/>
              <a:t> </a:t>
            </a:r>
            <a:r>
              <a:rPr lang="en-US" dirty="0" smtClean="0"/>
              <a:t>citric acid</a:t>
            </a:r>
            <a:r>
              <a:rPr lang="en-US" dirty="0" smtClean="0"/>
              <a:t> (one tea spoon) in each experiment.</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18</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s://pp.userapi.com/c849428/v849428005/1c31c/clsPkdfT1fU.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701798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19</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0,5% </a:t>
            </a:r>
            <a:r>
              <a:rPr lang="en-US" sz="2400" dirty="0" smtClean="0"/>
              <a:t>fattiness, 30 min</a:t>
            </a: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https://pp.userapi.com/c845521/v845521005/95101/-fSD5axCox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312847"/>
            <a:ext cx="9252520" cy="68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5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Condition of problem</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19256" cy="4133056"/>
          </a:xfrm>
        </p:spPr>
        <p:txBody>
          <a:bodyPr>
            <a:normAutofit/>
          </a:bodyPr>
          <a:lstStyle/>
          <a:p>
            <a:pPr marL="0" indent="0">
              <a:buNone/>
            </a:pPr>
            <a:r>
              <a:rPr lang="en-US" dirty="0"/>
              <a:t>Quark, cottage cheese, and similar varieties of white acid-set cheese can be produced from milk</a:t>
            </a:r>
            <a:r>
              <a:rPr lang="en-US" dirty="0" smtClean="0"/>
              <a:t>.</a:t>
            </a:r>
            <a:r>
              <a:rPr lang="en-US" dirty="0"/>
              <a:t> Investigate this process experimentally and study the properties of the resulting product.</a:t>
            </a:r>
            <a:endParaRPr lang="ru-RU" dirty="0"/>
          </a:p>
          <a:p>
            <a:pPr marL="0" indent="0">
              <a:buNone/>
            </a:pPr>
            <a:r>
              <a:rPr lang="en-US" dirty="0"/>
              <a:t/>
            </a:r>
            <a:br>
              <a:rPr lang="en-US" dirty="0"/>
            </a:br>
            <a:endParaRPr lang="ru-RU" dirty="0"/>
          </a:p>
        </p:txBody>
      </p:sp>
      <p:sp>
        <p:nvSpPr>
          <p:cNvPr id="4" name="Номер слайда 3"/>
          <p:cNvSpPr>
            <a:spLocks noGrp="1"/>
          </p:cNvSpPr>
          <p:nvPr>
            <p:ph type="sldNum" sz="quarter" idx="12"/>
          </p:nvPr>
        </p:nvSpPr>
        <p:spPr>
          <a:xfrm>
            <a:off x="7524328" y="5949280"/>
            <a:ext cx="1162472" cy="772195"/>
          </a:xfrm>
        </p:spPr>
        <p:txBody>
          <a:bodyPr/>
          <a:lstStyle/>
          <a:p>
            <a:fld id="{B19B0651-EE4F-4900-A07F-96A6BFA9D0F0}" type="slidenum">
              <a:rPr lang="ru-RU" smtClean="0"/>
              <a:t>2</a:t>
            </a:fld>
            <a:endParaRPr lang="ru-RU" dirty="0"/>
          </a:p>
        </p:txBody>
      </p:sp>
    </p:spTree>
    <p:extLst>
      <p:ext uri="{BB962C8B-B14F-4D97-AF65-F5344CB8AC3E}">
        <p14:creationId xmlns:p14="http://schemas.microsoft.com/office/powerpoint/2010/main" val="2633421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20</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a:t>2</a:t>
            </a:r>
            <a:r>
              <a:rPr lang="en-US" sz="2400" dirty="0" smtClean="0"/>
              <a:t>,5% </a:t>
            </a:r>
            <a:r>
              <a:rPr lang="en-US" sz="2400" dirty="0" smtClean="0"/>
              <a:t>fattiness, 30 min</a:t>
            </a: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4" name="Picture 2" descr="https://pp.userapi.com/c846017/v846017005/8e0b1/QZLVN95sx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57" y="-603448"/>
            <a:ext cx="9540971" cy="715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63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21</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3</a:t>
            </a:r>
            <a:r>
              <a:rPr lang="en-US" sz="2400" dirty="0" smtClean="0"/>
              <a:t>,2% </a:t>
            </a:r>
            <a:r>
              <a:rPr lang="en-US" sz="2400" dirty="0" smtClean="0"/>
              <a:t>fattiness, 30 min</a:t>
            </a: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https://pp.userapi.com/c845521/v845521005/95101/-fSD5axCox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312847"/>
            <a:ext cx="9252520" cy="68591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pp.userapi.com/c847218/v847218005/8c19e/M2xE9qN22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9" y="-336011"/>
            <a:ext cx="9244322" cy="688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78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22</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0,5% </a:t>
            </a:r>
            <a:r>
              <a:rPr lang="en-US" sz="2400" dirty="0" smtClean="0"/>
              <a:t>fattiness, 1 hour</a:t>
            </a: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https://pp.userapi.com/c845521/v845521005/95101/-fSD5axCox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312847"/>
            <a:ext cx="9252520" cy="68591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pp.userapi.com/c844520/v844520005/93063/aXbiHC7jEX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48" y="-582469"/>
            <a:ext cx="9505055" cy="712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555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23</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a:t>2</a:t>
            </a:r>
            <a:r>
              <a:rPr lang="en-US" sz="2400" dirty="0" smtClean="0"/>
              <a:t>,5% </a:t>
            </a:r>
            <a:r>
              <a:rPr lang="en-US" sz="2400" dirty="0" smtClean="0"/>
              <a:t>fattiness, 1 hour</a:t>
            </a: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4" name="Picture 2" descr="https://pp.userapi.com/c846017/v846017005/8e0b1/QZLVN95sx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57" y="-603448"/>
            <a:ext cx="9540971" cy="71557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pp.userapi.com/c848732/v848732005/1c8e6/rOjV_Akbrp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57" y="-590222"/>
            <a:ext cx="9540971" cy="715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558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24</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3</a:t>
            </a:r>
            <a:r>
              <a:rPr lang="en-US" sz="2400" dirty="0" smtClean="0"/>
              <a:t>,2% </a:t>
            </a:r>
            <a:r>
              <a:rPr lang="en-US" sz="2400" dirty="0" smtClean="0"/>
              <a:t>fattiness, 1 hour</a:t>
            </a: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8" name="Picture 2" descr="https://pp.userapi.com/c849428/v849428005/1c31c/clsPkdfT1f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679"/>
            <a:ext cx="9144001"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90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25</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0,5% </a:t>
            </a:r>
            <a:r>
              <a:rPr lang="en-US" sz="2400" dirty="0" smtClean="0"/>
              <a:t>fattiness, 2 hours</a:t>
            </a: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8" name="Picture 2" descr="https://pp.userapi.com/c849428/v849428005/1c31c/clsPkdfT1f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679"/>
            <a:ext cx="9144001" cy="685800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pp.userapi.com/c834304/v834304005/cca7f/4XsVMxCl5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679"/>
            <a:ext cx="9144002"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29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26</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2,5% </a:t>
            </a:r>
            <a:r>
              <a:rPr lang="en-US" sz="2400" dirty="0" smtClean="0"/>
              <a:t>fattiness, 2 hours</a:t>
            </a: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8" name="Picture 2" descr="https://pp.userapi.com/c849428/v849428005/1c31c/clsPkdfT1f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679"/>
            <a:ext cx="9144001" cy="685800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pp.userapi.com/c847020/v847020005/8ff10/rZ_0mp4NcQ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1680"/>
            <a:ext cx="91440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29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27</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3</a:t>
            </a:r>
            <a:r>
              <a:rPr lang="en-US" sz="2400" dirty="0" smtClean="0"/>
              <a:t>,2% </a:t>
            </a:r>
            <a:r>
              <a:rPr lang="en-US" sz="2400" dirty="0" smtClean="0"/>
              <a:t>fattiness, 2 hours</a:t>
            </a: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8" name="Picture 2" descr="https://pp.userapi.com/c849428/v849428005/1c31c/clsPkdfT1f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679"/>
            <a:ext cx="9144001" cy="685800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sun1-19.userapi.com/c824411/v824411005/172f06/6g1OlJqF0u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4" y="-144463"/>
            <a:ext cx="9176444" cy="669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29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28</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0,5% </a:t>
            </a:r>
            <a:r>
              <a:rPr lang="en-US" sz="2400" dirty="0" smtClean="0"/>
              <a:t>fattiness, result</a:t>
            </a:r>
          </a:p>
          <a:p>
            <a:pPr marL="0" indent="0" algn="ctr">
              <a:buNone/>
            </a:pP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14" name="Picture 2" descr="https://pp.userapi.com/c846021/v846021005/8cfef/7qXjjSBaQI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138"/>
            <a:ext cx="9297558" cy="697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681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29</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a:t>2</a:t>
            </a:r>
            <a:r>
              <a:rPr lang="en-US" sz="2400" dirty="0" smtClean="0"/>
              <a:t>,5% </a:t>
            </a:r>
            <a:r>
              <a:rPr lang="en-US" sz="2400" dirty="0" smtClean="0"/>
              <a:t>fattiness, result</a:t>
            </a:r>
          </a:p>
          <a:p>
            <a:pPr marL="0" indent="0" algn="ctr">
              <a:buNone/>
            </a:pP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290" name="Picture 2" descr="https://pp.userapi.com/c847216/v847216005/8ee4a/m_XiaEOQoJ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13"/>
            <a:ext cx="9144000" cy="654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306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Goal and tasks</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Goal</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produce a quark, investigate the process</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Tasks</a:t>
            </a:r>
            <a:r>
              <a:rPr lang="ru-RU"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Investigate the structure of milk and proteins</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Study process </a:t>
            </a:r>
            <a:r>
              <a:rPr lang="en-US" dirty="0">
                <a:latin typeface="Times New Roman" panose="02020603050405020304" pitchFamily="18" charset="0"/>
                <a:cs typeface="Times New Roman" panose="02020603050405020304" pitchFamily="18" charset="0"/>
              </a:rPr>
              <a:t>of denaturation and coagulation</a:t>
            </a:r>
            <a:r>
              <a:rPr lang="ru-RU"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Bring the knowledge gained about the processes </a:t>
            </a:r>
            <a:r>
              <a:rPr lang="en-US" dirty="0" smtClean="0">
                <a:latin typeface="Times New Roman" panose="02020603050405020304" pitchFamily="18" charset="0"/>
                <a:cs typeface="Times New Roman" panose="02020603050405020304" pitchFamily="18" charset="0"/>
              </a:rPr>
              <a:t>into life to make quark</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3</a:t>
            </a:fld>
            <a:endParaRPr lang="ru-RU" dirty="0"/>
          </a:p>
        </p:txBody>
      </p:sp>
    </p:spTree>
    <p:extLst>
      <p:ext uri="{BB962C8B-B14F-4D97-AF65-F5344CB8AC3E}">
        <p14:creationId xmlns:p14="http://schemas.microsoft.com/office/powerpoint/2010/main" val="797635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30</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3</a:t>
            </a:r>
            <a:r>
              <a:rPr lang="en-US" sz="2400" dirty="0" smtClean="0"/>
              <a:t>,2% </a:t>
            </a:r>
            <a:r>
              <a:rPr lang="en-US" sz="2400" dirty="0" smtClean="0"/>
              <a:t>fattiness, result</a:t>
            </a:r>
          </a:p>
          <a:p>
            <a:pPr marL="0" indent="0" algn="ctr">
              <a:buNone/>
            </a:pP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66" name="Picture 2" descr="https://pp.userapi.com/c847123/v847123005/8c08a/wbq8fJCkqU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56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306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Intermediate conclusion</a:t>
            </a:r>
            <a:endParaRPr lang="ru-RU" dirty="0"/>
          </a:p>
        </p:txBody>
      </p:sp>
      <p:sp>
        <p:nvSpPr>
          <p:cNvPr id="3" name="Объект 2"/>
          <p:cNvSpPr>
            <a:spLocks noGrp="1"/>
          </p:cNvSpPr>
          <p:nvPr>
            <p:ph idx="1"/>
          </p:nvPr>
        </p:nvSpPr>
        <p:spPr/>
        <p:txBody>
          <a:bodyPr/>
          <a:lstStyle/>
          <a:p>
            <a:r>
              <a:rPr lang="en-US" dirty="0"/>
              <a:t>The more </a:t>
            </a:r>
            <a:r>
              <a:rPr lang="en-US" dirty="0" smtClean="0"/>
              <a:t>fat</a:t>
            </a:r>
            <a:r>
              <a:rPr lang="en-US" dirty="0"/>
              <a:t> milk</a:t>
            </a:r>
            <a:r>
              <a:rPr lang="en-US" dirty="0" smtClean="0"/>
              <a:t> contains, </a:t>
            </a:r>
            <a:r>
              <a:rPr lang="en-US" dirty="0"/>
              <a:t>the </a:t>
            </a:r>
            <a:r>
              <a:rPr lang="en-US" dirty="0" smtClean="0"/>
              <a:t>better quark we can get.</a:t>
            </a:r>
          </a:p>
          <a:p>
            <a:endParaRPr lang="en-US" dirty="0" smtClean="0"/>
          </a:p>
          <a:p>
            <a:r>
              <a:rPr lang="en-US" dirty="0" smtClean="0"/>
              <a:t>Acidic influence give us nice quark, with clear grain structure, good density(which means quark is pretty solid) and it is really faster then natural process- only 2 hours! </a:t>
            </a:r>
            <a:r>
              <a:rPr lang="en-US" dirty="0"/>
              <a:t>B</a:t>
            </a:r>
            <a:r>
              <a:rPr lang="en-US" dirty="0" smtClean="0"/>
              <a:t>ut it tastes acidy, so we need to move on to next method. </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31</a:t>
            </a:fld>
            <a:endParaRPr lang="ru-RU"/>
          </a:p>
        </p:txBody>
      </p:sp>
    </p:spTree>
    <p:extLst>
      <p:ext uri="{BB962C8B-B14F-4D97-AF65-F5344CB8AC3E}">
        <p14:creationId xmlns:p14="http://schemas.microsoft.com/office/powerpoint/2010/main" val="1659607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3</a:t>
            </a:r>
            <a:r>
              <a:rPr lang="en-US" baseline="30000" dirty="0" smtClean="0"/>
              <a:t>rd</a:t>
            </a:r>
            <a:r>
              <a:rPr lang="en-US" dirty="0" smtClean="0"/>
              <a:t> method: Thermic influence</a:t>
            </a:r>
            <a:endParaRPr lang="ru-RU"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p:txBody>
              <a:bodyPr>
                <a:normAutofit fontScale="92500" lnSpcReduction="10000"/>
              </a:bodyPr>
              <a:lstStyle/>
              <a:p>
                <a:pPr marL="0" indent="0">
                  <a:buNone/>
                </a:pPr>
                <a:r>
                  <a:rPr lang="en-US" dirty="0" smtClean="0"/>
                  <a:t>So, in this experiment we’ll need:</a:t>
                </a:r>
              </a:p>
              <a:p>
                <a:pPr marL="514350" indent="-514350">
                  <a:buFont typeface="+mj-lt"/>
                  <a:buAutoNum type="arabicPeriod"/>
                </a:pPr>
                <a:r>
                  <a:rPr lang="en-US" dirty="0" smtClean="0"/>
                  <a:t>Milk. It needs to be acidified(in other words you need it to start turning sour. You can do it by just leaving it on the window)</a:t>
                </a:r>
              </a:p>
              <a:p>
                <a:pPr marL="514350" indent="-514350">
                  <a:buFont typeface="+mj-lt"/>
                  <a:buAutoNum type="arabicPeriod"/>
                </a:pPr>
                <a:r>
                  <a:rPr lang="en-US" dirty="0" smtClean="0"/>
                  <a:t>If you are like us, and use fresh milk, you need an acid product.(Sour cream, for example) We’ve used ~ 2g of citric acid on 150ml of milk. You will not feel it.</a:t>
                </a:r>
              </a:p>
              <a:p>
                <a:pPr marL="514350" indent="-514350">
                  <a:buFont typeface="+mj-lt"/>
                  <a:buAutoNum type="arabicPeriod"/>
                </a:pPr>
                <a:r>
                  <a:rPr lang="en-US" dirty="0" smtClean="0"/>
                  <a:t>Source of </a:t>
                </a:r>
                <a:r>
                  <a:rPr lang="en-US" dirty="0" err="1" smtClean="0"/>
                  <a:t>heet</a:t>
                </a:r>
                <a:r>
                  <a:rPr lang="en-US" dirty="0" smtClean="0"/>
                  <a:t>. We’ve used a burner with ~300</a:t>
                </a:r>
                <a14:m>
                  <m:oMath xmlns:m="http://schemas.openxmlformats.org/officeDocument/2006/math">
                    <m:sSup>
                      <m:sSupPr>
                        <m:ctrlPr>
                          <a:rPr lang="en-US" b="0" i="1" smtClean="0">
                            <a:latin typeface="Cambria Math"/>
                          </a:rPr>
                        </m:ctrlPr>
                      </m:sSupPr>
                      <m:e>
                        <m:r>
                          <m:rPr>
                            <m:sty m:val="p"/>
                          </m:rPr>
                          <a:rPr lang="en-US" b="0" i="0" smtClean="0">
                            <a:latin typeface="Cambria Math"/>
                          </a:rPr>
                          <m:t>C</m:t>
                        </m:r>
                      </m:e>
                      <m:sup>
                        <m:r>
                          <a:rPr lang="en-US" b="0" i="1" smtClean="0">
                            <a:latin typeface="Cambria Math"/>
                          </a:rPr>
                          <m:t>𝑜</m:t>
                        </m:r>
                      </m:sup>
                    </m:sSup>
                    <m:r>
                      <a:rPr lang="en-US" b="0" i="1" smtClean="0">
                        <a:latin typeface="Cambria Math"/>
                      </a:rPr>
                      <m:t> </m:t>
                    </m:r>
                  </m:oMath>
                </a14:m>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3"/>
                <a:stretch>
                  <a:fillRect l="-1704" t="-2695" r="-1556" b="-3100"/>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B19B0651-EE4F-4900-A07F-96A6BFA9D0F0}" type="slidenum">
              <a:rPr lang="ru-RU" smtClean="0"/>
              <a:t>32</a:t>
            </a:fld>
            <a:endParaRPr lang="ru-RU"/>
          </a:p>
        </p:txBody>
      </p:sp>
    </p:spTree>
    <p:extLst>
      <p:ext uri="{BB962C8B-B14F-4D97-AF65-F5344CB8AC3E}">
        <p14:creationId xmlns:p14="http://schemas.microsoft.com/office/powerpoint/2010/main" val="3678158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33</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3</a:t>
            </a:r>
            <a:r>
              <a:rPr lang="en-US" sz="2400" dirty="0" smtClean="0"/>
              <a:t>,2% </a:t>
            </a:r>
            <a:r>
              <a:rPr lang="en-US" sz="2400" dirty="0" smtClean="0"/>
              <a:t>fattiness, 30 min</a:t>
            </a:r>
          </a:p>
          <a:p>
            <a:pPr marL="0" indent="0" algn="ctr">
              <a:buNone/>
            </a:pP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338" name="Picture 2" descr="https://pp.userapi.com/c846520/v846520005/8bb98/H5J360Dlg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59433"/>
            <a:ext cx="9252520" cy="693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501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34</a:t>
            </a:fld>
            <a:endParaRPr lang="ru-RU"/>
          </a:p>
        </p:txBody>
      </p:sp>
      <p:sp>
        <p:nvSpPr>
          <p:cNvPr id="5" name="AutoShape 2" descr="https://pp.userapi.com/c847218/v847218005/8c19e/M2xE9qN22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pp.userapi.com/c847218/v847218005/8c19e/M2xE9qN22bE.jpg"/>
          <p:cNvSpPr>
            <a:spLocks noGrp="1" noChangeAspect="1" noChangeArrowheads="1"/>
          </p:cNvSpPr>
          <p:nvPr>
            <p:ph idx="1"/>
          </p:nvPr>
        </p:nvSpPr>
        <p:spPr bwMode="auto">
          <a:xfrm>
            <a:off x="394036" y="6481526"/>
            <a:ext cx="8229600" cy="75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sz="2400" dirty="0" smtClean="0"/>
              <a:t>3</a:t>
            </a:r>
            <a:r>
              <a:rPr lang="en-US" sz="2400" dirty="0" smtClean="0"/>
              <a:t>,2% </a:t>
            </a:r>
            <a:r>
              <a:rPr lang="en-US" sz="2400" dirty="0" smtClean="0"/>
              <a:t>fattiness, 1 hour, result.</a:t>
            </a:r>
          </a:p>
          <a:p>
            <a:pPr marL="0" indent="0" algn="ctr">
              <a:buNone/>
            </a:pPr>
            <a:endParaRPr lang="ru-RU" sz="2400" dirty="0"/>
          </a:p>
        </p:txBody>
      </p:sp>
      <p:sp>
        <p:nvSpPr>
          <p:cNvPr id="7" name="AutoShape 6" descr="https://pp.userapi.com/c847218/v847218005/8c19e/M2xE9qN22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pp.userapi.com/c847218/v847218005/8c19e/M2xE9qN22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386" name="Picture 2" descr="https://pp.userapi.com/c848520/v848520005/1b854/CumvWHFhh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8"/>
            <a:ext cx="9396536" cy="650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76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Intermediate conclusion</a:t>
            </a:r>
            <a:endParaRPr lang="ru-RU" dirty="0"/>
          </a:p>
        </p:txBody>
      </p:sp>
      <p:sp>
        <p:nvSpPr>
          <p:cNvPr id="3" name="Объект 2"/>
          <p:cNvSpPr>
            <a:spLocks noGrp="1"/>
          </p:cNvSpPr>
          <p:nvPr>
            <p:ph idx="1"/>
          </p:nvPr>
        </p:nvSpPr>
        <p:spPr/>
        <p:txBody>
          <a:bodyPr/>
          <a:lstStyle/>
          <a:p>
            <a:r>
              <a:rPr lang="en-US" dirty="0" smtClean="0"/>
              <a:t>Thermic influence give us beautiful quark, with clear grain structure, the best density(which means quark is mostly solid) and it is the fastest process- just </a:t>
            </a:r>
            <a:r>
              <a:rPr lang="en-US" dirty="0"/>
              <a:t>1</a:t>
            </a:r>
            <a:r>
              <a:rPr lang="en-US" dirty="0" smtClean="0"/>
              <a:t> hour! And it tastes good, there we will end.</a:t>
            </a:r>
          </a:p>
          <a:p>
            <a:r>
              <a:rPr lang="en-US" dirty="0" smtClean="0"/>
              <a:t>In the end of all experiments, we’ve finally investigated the process of</a:t>
            </a:r>
            <a:r>
              <a:rPr lang="ru-RU" dirty="0" smtClean="0"/>
              <a:t> </a:t>
            </a:r>
            <a:r>
              <a:rPr lang="en-US" dirty="0" smtClean="0"/>
              <a:t>denaturation, by forcing milk to it with different ways.</a:t>
            </a:r>
          </a:p>
          <a:p>
            <a:pPr marL="0" indent="0">
              <a:buNone/>
            </a:pP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35</a:t>
            </a:fld>
            <a:endParaRPr lang="ru-RU"/>
          </a:p>
        </p:txBody>
      </p:sp>
    </p:spTree>
    <p:extLst>
      <p:ext uri="{BB962C8B-B14F-4D97-AF65-F5344CB8AC3E}">
        <p14:creationId xmlns:p14="http://schemas.microsoft.com/office/powerpoint/2010/main" val="1807608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Results</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937596294"/>
              </p:ext>
            </p:extLst>
          </p:nvPr>
        </p:nvGraphicFramePr>
        <p:xfrm>
          <a:off x="457200" y="1628799"/>
          <a:ext cx="8229600" cy="42976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611480">
                <a:tc>
                  <a:txBody>
                    <a:bodyPr/>
                    <a:lstStyle/>
                    <a:p>
                      <a:pPr algn="ctr"/>
                      <a:r>
                        <a:rPr lang="en-US" dirty="0" smtClean="0"/>
                        <a:t>Type of influence</a:t>
                      </a:r>
                      <a:endParaRPr lang="ru-RU" dirty="0"/>
                    </a:p>
                  </a:txBody>
                  <a:tcPr>
                    <a:solidFill>
                      <a:srgbClr val="7030A0"/>
                    </a:solidFill>
                  </a:tcPr>
                </a:tc>
                <a:tc>
                  <a:txBody>
                    <a:bodyPr/>
                    <a:lstStyle/>
                    <a:p>
                      <a:pPr algn="ctr"/>
                      <a:r>
                        <a:rPr lang="en-US" dirty="0" smtClean="0"/>
                        <a:t>Relative density</a:t>
                      </a:r>
                      <a:endParaRPr lang="ru-RU" dirty="0"/>
                    </a:p>
                  </a:txBody>
                  <a:tcPr/>
                </a:tc>
                <a:tc>
                  <a:txBody>
                    <a:bodyPr/>
                    <a:lstStyle/>
                    <a:p>
                      <a:pPr algn="ctr"/>
                      <a:r>
                        <a:rPr lang="en-US" dirty="0" smtClean="0"/>
                        <a:t>Color</a:t>
                      </a:r>
                      <a:endParaRPr lang="ru-RU" dirty="0"/>
                    </a:p>
                  </a:txBody>
                  <a:tcPr/>
                </a:tc>
                <a:tc>
                  <a:txBody>
                    <a:bodyPr/>
                    <a:lstStyle/>
                    <a:p>
                      <a:pPr algn="ctr"/>
                      <a:r>
                        <a:rPr lang="en-US" dirty="0" smtClean="0"/>
                        <a:t>Graininess</a:t>
                      </a:r>
                    </a:p>
                    <a:p>
                      <a:pPr algn="ctr"/>
                      <a:r>
                        <a:rPr lang="en-US" dirty="0" smtClean="0"/>
                        <a:t>And grain</a:t>
                      </a:r>
                      <a:r>
                        <a:rPr lang="en-US" baseline="0" dirty="0" smtClean="0"/>
                        <a:t> size</a:t>
                      </a:r>
                      <a:endParaRPr lang="ru-RU" dirty="0"/>
                    </a:p>
                  </a:txBody>
                  <a:tcPr/>
                </a:tc>
                <a:tc>
                  <a:txBody>
                    <a:bodyPr/>
                    <a:lstStyle/>
                    <a:p>
                      <a:pPr algn="ctr"/>
                      <a:r>
                        <a:rPr lang="en-US" dirty="0" smtClean="0"/>
                        <a:t>Coagulation type</a:t>
                      </a:r>
                      <a:endParaRPr lang="ru-RU" dirty="0"/>
                    </a:p>
                  </a:txBody>
                  <a:tcPr/>
                </a:tc>
                <a:tc>
                  <a:txBody>
                    <a:bodyPr/>
                    <a:lstStyle/>
                    <a:p>
                      <a:pPr algn="ctr"/>
                      <a:r>
                        <a:rPr lang="en-US" dirty="0" smtClean="0"/>
                        <a:t>Time to produce</a:t>
                      </a:r>
                      <a:endParaRPr lang="ru-RU" dirty="0"/>
                    </a:p>
                  </a:txBody>
                  <a:tcPr/>
                </a:tc>
              </a:tr>
              <a:tr h="370840">
                <a:tc>
                  <a:txBody>
                    <a:bodyPr/>
                    <a:lstStyle/>
                    <a:p>
                      <a:pPr algn="ctr"/>
                      <a:r>
                        <a:rPr lang="en-US" dirty="0" smtClean="0"/>
                        <a:t>Thermic</a:t>
                      </a:r>
                      <a:endParaRPr lang="ru-RU" dirty="0"/>
                    </a:p>
                  </a:txBody>
                  <a:tcPr/>
                </a:tc>
                <a:tc>
                  <a:txBody>
                    <a:bodyPr/>
                    <a:lstStyle/>
                    <a:p>
                      <a:pPr algn="ctr"/>
                      <a:r>
                        <a:rPr lang="en-US" dirty="0" smtClean="0"/>
                        <a:t>Highest</a:t>
                      </a:r>
                      <a:endParaRPr lang="ru-RU" dirty="0"/>
                    </a:p>
                  </a:txBody>
                  <a:tcPr/>
                </a:tc>
                <a:tc>
                  <a:txBody>
                    <a:bodyPr/>
                    <a:lstStyle/>
                    <a:p>
                      <a:pPr algn="ctr"/>
                      <a:r>
                        <a:rPr lang="en-US" dirty="0" smtClean="0"/>
                        <a:t>Soft-beige</a:t>
                      </a:r>
                      <a:endParaRPr lang="ru-RU" dirty="0"/>
                    </a:p>
                  </a:txBody>
                  <a:tcPr/>
                </a:tc>
                <a:tc>
                  <a:txBody>
                    <a:bodyPr/>
                    <a:lstStyle/>
                    <a:p>
                      <a:pPr algn="ctr"/>
                      <a:r>
                        <a:rPr lang="en-US" dirty="0" smtClean="0"/>
                        <a:t>Larger</a:t>
                      </a:r>
                    </a:p>
                    <a:p>
                      <a:pPr algn="ctr"/>
                      <a:r>
                        <a:rPr lang="en-US" dirty="0" smtClean="0"/>
                        <a:t> grain, about ~1-1,5mm</a:t>
                      </a:r>
                      <a:endParaRPr lang="ru-RU" dirty="0"/>
                    </a:p>
                  </a:txBody>
                  <a:tcPr/>
                </a:tc>
                <a:tc>
                  <a:txBody>
                    <a:bodyPr/>
                    <a:lstStyle/>
                    <a:p>
                      <a:pPr algn="ctr"/>
                      <a:r>
                        <a:rPr lang="en-US" dirty="0" smtClean="0"/>
                        <a:t>Grain</a:t>
                      </a:r>
                      <a:endParaRPr lang="ru-RU" dirty="0"/>
                    </a:p>
                  </a:txBody>
                  <a:tcPr/>
                </a:tc>
                <a:tc>
                  <a:txBody>
                    <a:bodyPr/>
                    <a:lstStyle/>
                    <a:p>
                      <a:pPr algn="ctr"/>
                      <a:r>
                        <a:rPr lang="en-US" dirty="0" smtClean="0"/>
                        <a:t>~1</a:t>
                      </a:r>
                      <a:r>
                        <a:rPr lang="en-US" baseline="0" dirty="0" smtClean="0"/>
                        <a:t> hour</a:t>
                      </a:r>
                      <a:endParaRPr lang="ru-RU" dirty="0"/>
                    </a:p>
                  </a:txBody>
                  <a:tcPr/>
                </a:tc>
              </a:tr>
              <a:tr h="370840">
                <a:tc>
                  <a:txBody>
                    <a:bodyPr/>
                    <a:lstStyle/>
                    <a:p>
                      <a:pPr algn="ctr"/>
                      <a:r>
                        <a:rPr lang="en-US" dirty="0" smtClean="0"/>
                        <a:t>Acidic</a:t>
                      </a:r>
                      <a:endParaRPr lang="ru-RU" dirty="0"/>
                    </a:p>
                  </a:txBody>
                  <a:tcPr/>
                </a:tc>
                <a:tc>
                  <a:txBody>
                    <a:bodyPr/>
                    <a:lstStyle/>
                    <a:p>
                      <a:pPr algn="ctr"/>
                      <a:r>
                        <a:rPr lang="en-US" dirty="0" smtClean="0"/>
                        <a:t>Medium</a:t>
                      </a:r>
                      <a:endParaRPr lang="ru-RU" dirty="0"/>
                    </a:p>
                  </a:txBody>
                  <a:tcPr/>
                </a:tc>
                <a:tc>
                  <a:txBody>
                    <a:bodyPr/>
                    <a:lstStyle/>
                    <a:p>
                      <a:pPr algn="ctr"/>
                      <a:r>
                        <a:rPr lang="en-US" dirty="0" smtClean="0"/>
                        <a:t>white</a:t>
                      </a:r>
                      <a:endParaRPr lang="ru-RU" dirty="0"/>
                    </a:p>
                  </a:txBody>
                  <a:tcPr/>
                </a:tc>
                <a:tc>
                  <a:txBody>
                    <a:bodyPr/>
                    <a:lstStyle/>
                    <a:p>
                      <a:pPr algn="ctr"/>
                      <a:r>
                        <a:rPr lang="en-US" dirty="0" smtClean="0"/>
                        <a:t>Lesser grain</a:t>
                      </a:r>
                      <a:r>
                        <a:rPr lang="ru-RU" dirty="0" smtClean="0"/>
                        <a:t>, </a:t>
                      </a:r>
                      <a:r>
                        <a:rPr lang="en-US" dirty="0"/>
                        <a:t>~</a:t>
                      </a:r>
                      <a:r>
                        <a:rPr lang="ru-RU" dirty="0" smtClean="0"/>
                        <a:t>0.5</a:t>
                      </a:r>
                      <a:r>
                        <a:rPr lang="en-US" dirty="0" smtClean="0"/>
                        <a:t>mm</a:t>
                      </a:r>
                      <a:endParaRPr lang="ru-RU" dirty="0"/>
                    </a:p>
                  </a:txBody>
                  <a:tcPr/>
                </a:tc>
                <a:tc>
                  <a:txBody>
                    <a:bodyPr/>
                    <a:lstStyle/>
                    <a:p>
                      <a:pPr algn="ctr"/>
                      <a:r>
                        <a:rPr lang="en-US" dirty="0" smtClean="0"/>
                        <a:t>Gel</a:t>
                      </a:r>
                      <a:endParaRPr lang="ru-RU" dirty="0"/>
                    </a:p>
                  </a:txBody>
                  <a:tcPr/>
                </a:tc>
                <a:tc>
                  <a:txBody>
                    <a:bodyPr/>
                    <a:lstStyle/>
                    <a:p>
                      <a:pPr algn="ctr"/>
                      <a:r>
                        <a:rPr lang="en-US" dirty="0" smtClean="0"/>
                        <a:t>~2</a:t>
                      </a:r>
                      <a:r>
                        <a:rPr lang="en-US" baseline="0" dirty="0" smtClean="0"/>
                        <a:t> hours</a:t>
                      </a:r>
                      <a:endParaRPr lang="ru-RU" dirty="0"/>
                    </a:p>
                  </a:txBody>
                  <a:tcPr/>
                </a:tc>
              </a:tr>
              <a:tr h="370840">
                <a:tc>
                  <a:txBody>
                    <a:bodyPr/>
                    <a:lstStyle/>
                    <a:p>
                      <a:pPr algn="ctr"/>
                      <a:r>
                        <a:rPr lang="en-US" dirty="0" smtClean="0"/>
                        <a:t>Organic solvents</a:t>
                      </a:r>
                      <a:r>
                        <a:rPr lang="en-US" baseline="0" dirty="0" smtClean="0"/>
                        <a:t> </a:t>
                      </a:r>
                      <a:endParaRPr lang="ru-RU" dirty="0"/>
                    </a:p>
                  </a:txBody>
                  <a:tcPr/>
                </a:tc>
                <a:tc>
                  <a:txBody>
                    <a:bodyPr/>
                    <a:lstStyle/>
                    <a:p>
                      <a:pPr algn="ctr"/>
                      <a:r>
                        <a:rPr lang="en-US" dirty="0" smtClean="0"/>
                        <a:t>Lowest</a:t>
                      </a:r>
                      <a:endParaRPr lang="ru-RU" dirty="0"/>
                    </a:p>
                  </a:txBody>
                  <a:tcPr/>
                </a:tc>
                <a:tc>
                  <a:txBody>
                    <a:bodyPr/>
                    <a:lstStyle/>
                    <a:p>
                      <a:pPr algn="ctr"/>
                      <a:r>
                        <a:rPr lang="en-US" dirty="0" smtClean="0"/>
                        <a:t>Snowy </a:t>
                      </a:r>
                      <a:r>
                        <a:rPr lang="en-US" dirty="0" smtClean="0"/>
                        <a:t>white</a:t>
                      </a:r>
                      <a:endParaRPr lang="ru-RU" dirty="0"/>
                    </a:p>
                  </a:txBody>
                  <a:tcPr/>
                </a:tc>
                <a:tc>
                  <a:txBody>
                    <a:bodyPr/>
                    <a:lstStyle/>
                    <a:p>
                      <a:pPr algn="ctr"/>
                      <a:r>
                        <a:rPr lang="en-US" dirty="0" smtClean="0"/>
                        <a:t>The least</a:t>
                      </a:r>
                      <a:r>
                        <a:rPr lang="en-US" baseline="0" dirty="0" smtClean="0"/>
                        <a:t> grain</a:t>
                      </a:r>
                      <a:r>
                        <a:rPr lang="ru-RU" baseline="0" dirty="0" smtClean="0"/>
                        <a:t>, </a:t>
                      </a:r>
                      <a:r>
                        <a:rPr lang="en-US" baseline="0" dirty="0" smtClean="0"/>
                        <a:t>~0.25mm</a:t>
                      </a:r>
                      <a:r>
                        <a:rPr lang="ru-RU" baseline="0" dirty="0" smtClean="0"/>
                        <a:t>.</a:t>
                      </a:r>
                      <a:endParaRPr lang="ru-RU" dirty="0"/>
                    </a:p>
                  </a:txBody>
                  <a:tcPr/>
                </a:tc>
                <a:tc>
                  <a:txBody>
                    <a:bodyPr/>
                    <a:lstStyle/>
                    <a:p>
                      <a:pPr algn="ctr"/>
                      <a:r>
                        <a:rPr lang="en-US" dirty="0" smtClean="0"/>
                        <a:t>Mostly gel, grain</a:t>
                      </a:r>
                      <a:r>
                        <a:rPr lang="en-US" baseline="0" dirty="0" smtClean="0"/>
                        <a:t> appears</a:t>
                      </a:r>
                      <a:endParaRPr lang="ru-RU" dirty="0"/>
                    </a:p>
                  </a:txBody>
                  <a:tcPr/>
                </a:tc>
                <a:tc>
                  <a:txBody>
                    <a:bodyPr/>
                    <a:lstStyle/>
                    <a:p>
                      <a:pPr algn="ctr"/>
                      <a:r>
                        <a:rPr lang="en-US" dirty="0" smtClean="0"/>
                        <a:t>Immediately</a:t>
                      </a:r>
                      <a:endParaRPr lang="ru-RU" dirty="0"/>
                    </a:p>
                  </a:txBody>
                  <a:tcPr/>
                </a:tc>
              </a:tr>
              <a:tr h="370840">
                <a:tc>
                  <a:txBody>
                    <a:bodyPr/>
                    <a:lstStyle/>
                    <a:p>
                      <a:pPr algn="ctr"/>
                      <a:r>
                        <a:rPr lang="en-US" dirty="0" smtClean="0"/>
                        <a:t>Natural process</a:t>
                      </a:r>
                      <a:endParaRPr lang="ru-RU" dirty="0"/>
                    </a:p>
                  </a:txBody>
                  <a:tcPr/>
                </a:tc>
                <a:tc>
                  <a:txBody>
                    <a:bodyPr/>
                    <a:lstStyle/>
                    <a:p>
                      <a:pPr algn="ctr"/>
                      <a:r>
                        <a:rPr lang="en-US" dirty="0" smtClean="0"/>
                        <a:t>Medium</a:t>
                      </a:r>
                      <a:endParaRPr lang="ru-RU" dirty="0"/>
                    </a:p>
                  </a:txBody>
                  <a:tcPr/>
                </a:tc>
                <a:tc>
                  <a:txBody>
                    <a:bodyPr/>
                    <a:lstStyle/>
                    <a:p>
                      <a:pPr algn="ctr"/>
                      <a:r>
                        <a:rPr lang="en-US" dirty="0" smtClean="0"/>
                        <a:t>yellowish white</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Lesser grain</a:t>
                      </a:r>
                      <a:r>
                        <a:rPr lang="ru-RU" dirty="0" smtClean="0"/>
                        <a:t>, </a:t>
                      </a:r>
                      <a:r>
                        <a:rPr lang="en-US" dirty="0" smtClean="0"/>
                        <a:t>~</a:t>
                      </a:r>
                      <a:r>
                        <a:rPr lang="ru-RU" dirty="0" smtClean="0"/>
                        <a:t>0.5</a:t>
                      </a:r>
                      <a:r>
                        <a:rPr lang="en-US" dirty="0" smtClean="0"/>
                        <a:t>-1mm</a:t>
                      </a:r>
                      <a:endParaRPr lang="ru-RU" dirty="0" smtClean="0"/>
                    </a:p>
                    <a:p>
                      <a:pPr algn="ctr"/>
                      <a:endParaRPr lang="ru-RU" dirty="0"/>
                    </a:p>
                  </a:txBody>
                  <a:tcPr/>
                </a:tc>
                <a:tc>
                  <a:txBody>
                    <a:bodyPr/>
                    <a:lstStyle/>
                    <a:p>
                      <a:pPr algn="ctr"/>
                      <a:r>
                        <a:rPr lang="en-US" dirty="0" smtClean="0"/>
                        <a:t>Mostly grain,</a:t>
                      </a:r>
                      <a:r>
                        <a:rPr lang="en-US" baseline="0" dirty="0" smtClean="0"/>
                        <a:t> gel appears</a:t>
                      </a:r>
                      <a:endParaRPr lang="ru-RU" dirty="0"/>
                    </a:p>
                  </a:txBody>
                  <a:tcPr/>
                </a:tc>
                <a:tc>
                  <a:txBody>
                    <a:bodyPr/>
                    <a:lstStyle/>
                    <a:p>
                      <a:pPr algn="ctr"/>
                      <a:r>
                        <a:rPr lang="en-US" dirty="0" smtClean="0"/>
                        <a:t>~5</a:t>
                      </a:r>
                      <a:r>
                        <a:rPr lang="en-US" baseline="0" dirty="0" smtClean="0"/>
                        <a:t> days</a:t>
                      </a:r>
                      <a:endParaRPr lang="ru-RU" dirty="0"/>
                    </a:p>
                  </a:txBody>
                  <a:tcPr/>
                </a:tc>
              </a:tr>
            </a:tbl>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t>36</a:t>
            </a:fld>
            <a:endParaRPr lang="ru-RU"/>
          </a:p>
        </p:txBody>
      </p:sp>
    </p:spTree>
    <p:extLst>
      <p:ext uri="{BB962C8B-B14F-4D97-AF65-F5344CB8AC3E}">
        <p14:creationId xmlns:p14="http://schemas.microsoft.com/office/powerpoint/2010/main" val="22870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Conclusions</a:t>
            </a:r>
            <a:endParaRPr lang="ru-RU" dirty="0"/>
          </a:p>
        </p:txBody>
      </p:sp>
      <p:sp>
        <p:nvSpPr>
          <p:cNvPr id="3" name="Объект 2"/>
          <p:cNvSpPr>
            <a:spLocks noGrp="1"/>
          </p:cNvSpPr>
          <p:nvPr>
            <p:ph idx="1"/>
          </p:nvPr>
        </p:nvSpPr>
        <p:spPr/>
        <p:txBody>
          <a:bodyPr>
            <a:normAutofit lnSpcReduction="10000"/>
          </a:bodyPr>
          <a:lstStyle/>
          <a:p>
            <a:pPr marL="0" indent="0">
              <a:buNone/>
            </a:pPr>
            <a:r>
              <a:rPr lang="en-US" dirty="0"/>
              <a:t>P</a:t>
            </a:r>
            <a:r>
              <a:rPr lang="en-US" dirty="0" smtClean="0"/>
              <a:t>rocess of making quark is based on denaturation-- destructing protein structures, what leads to producing quark. It may be done by many ways, but the most effective- to heat milk with acid product. </a:t>
            </a:r>
          </a:p>
          <a:p>
            <a:pPr marL="0" indent="0">
              <a:buNone/>
            </a:pPr>
            <a:r>
              <a:rPr lang="en-US" dirty="0" smtClean="0"/>
              <a:t>How well denaturation proceeds affects properties of quark like density, color,</a:t>
            </a:r>
            <a:r>
              <a:rPr lang="en-US" dirty="0"/>
              <a:t> </a:t>
            </a:r>
            <a:r>
              <a:rPr lang="en-US" dirty="0" smtClean="0"/>
              <a:t>graininess</a:t>
            </a:r>
            <a:endParaRPr lang="en-US" dirty="0"/>
          </a:p>
          <a:p>
            <a:pPr marL="0" indent="0">
              <a:buNone/>
            </a:pPr>
            <a:r>
              <a:rPr lang="en-US" dirty="0" smtClean="0"/>
              <a:t>and </a:t>
            </a:r>
            <a:r>
              <a:rPr lang="en-US" dirty="0"/>
              <a:t>grain </a:t>
            </a:r>
            <a:r>
              <a:rPr lang="en-US" dirty="0" smtClean="0"/>
              <a:t>size, </a:t>
            </a:r>
            <a:r>
              <a:rPr lang="en-US" smtClean="0"/>
              <a:t>coagulation type.</a:t>
            </a:r>
            <a:endParaRPr lang="ru-RU" dirty="0"/>
          </a:p>
          <a:p>
            <a:pPr marL="0" indent="0">
              <a:buNone/>
            </a:pPr>
            <a:r>
              <a:rPr lang="en-US" dirty="0" smtClean="0"/>
              <a:t> </a:t>
            </a:r>
            <a:endParaRPr lang="ru-RU" dirty="0" smtClean="0"/>
          </a:p>
          <a:p>
            <a:pPr marL="0" indent="0">
              <a:buNone/>
            </a:pPr>
            <a:endParaRPr lang="ru-RU" dirty="0" smtClean="0"/>
          </a:p>
          <a:p>
            <a:pPr marL="0" indent="0">
              <a:buNone/>
            </a:pPr>
            <a:endParaRPr lang="en-US" dirty="0" smtClean="0"/>
          </a:p>
          <a:p>
            <a:pPr marL="0" indent="0">
              <a:buNone/>
            </a:pPr>
            <a:endParaRPr lang="en-US" dirty="0" smtClean="0"/>
          </a:p>
          <a:p>
            <a:pPr marL="0" indent="0">
              <a:buNone/>
            </a:pP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37</a:t>
            </a:fld>
            <a:endParaRPr lang="ru-RU"/>
          </a:p>
        </p:txBody>
      </p:sp>
    </p:spTree>
    <p:extLst>
      <p:ext uri="{BB962C8B-B14F-4D97-AF65-F5344CB8AC3E}">
        <p14:creationId xmlns:p14="http://schemas.microsoft.com/office/powerpoint/2010/main" val="3950439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564904"/>
            <a:ext cx="7772400" cy="1362075"/>
          </a:xfrm>
        </p:spPr>
        <p:txBody>
          <a:bodyPr/>
          <a:lstStyle/>
          <a:p>
            <a:pPr algn="ctr"/>
            <a:r>
              <a:rPr lang="en-US" dirty="0" smtClean="0"/>
              <a:t>Thank you</a:t>
            </a:r>
            <a:br>
              <a:rPr lang="en-US" dirty="0" smtClean="0"/>
            </a:br>
            <a:r>
              <a:rPr lang="en-US" dirty="0" smtClean="0"/>
              <a:t>for your attention!</a:t>
            </a:r>
            <a:endParaRPr lang="ru-RU" dirty="0"/>
          </a:p>
        </p:txBody>
      </p:sp>
      <p:sp>
        <p:nvSpPr>
          <p:cNvPr id="3" name="Текст 2"/>
          <p:cNvSpPr>
            <a:spLocks noGrp="1"/>
          </p:cNvSpPr>
          <p:nvPr>
            <p:ph type="body" idx="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38</a:t>
            </a:fld>
            <a:endParaRPr lang="ru-RU"/>
          </a:p>
        </p:txBody>
      </p:sp>
    </p:spTree>
    <p:extLst>
      <p:ext uri="{BB962C8B-B14F-4D97-AF65-F5344CB8AC3E}">
        <p14:creationId xmlns:p14="http://schemas.microsoft.com/office/powerpoint/2010/main" val="1081387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EXTRA SLIDES</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15527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Limitations </a:t>
            </a:r>
            <a:endParaRPr lang="ru-RU" dirty="0"/>
          </a:p>
        </p:txBody>
      </p:sp>
      <p:sp>
        <p:nvSpPr>
          <p:cNvPr id="3" name="Объект 2"/>
          <p:cNvSpPr>
            <a:spLocks noGrp="1"/>
          </p:cNvSpPr>
          <p:nvPr>
            <p:ph idx="1"/>
          </p:nvPr>
        </p:nvSpPr>
        <p:spPr/>
        <p:txBody>
          <a:bodyPr/>
          <a:lstStyle/>
          <a:p>
            <a:pPr marL="0" indent="0" algn="ctr">
              <a:buNone/>
            </a:pPr>
            <a:r>
              <a:rPr lang="en-US" dirty="0" smtClean="0"/>
              <a:t>Description of the problem doesn’t tell us, must </a:t>
            </a:r>
            <a:r>
              <a:rPr lang="en-US" dirty="0" smtClean="0"/>
              <a:t>whether  </a:t>
            </a:r>
            <a:r>
              <a:rPr lang="en-US" dirty="0" smtClean="0"/>
              <a:t>quark be eatable. </a:t>
            </a:r>
            <a:r>
              <a:rPr lang="en-US" dirty="0" smtClean="0"/>
              <a:t>In </a:t>
            </a:r>
            <a:r>
              <a:rPr lang="en-US" dirty="0" smtClean="0"/>
              <a:t>some of our experiments, it is not.</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4</a:t>
            </a:fld>
            <a:endParaRPr lang="ru-RU"/>
          </a:p>
        </p:txBody>
      </p:sp>
      <p:pic>
        <p:nvPicPr>
          <p:cNvPr id="1026" name="Picture 2" descr="https://us.123rf.com/450wm/neyro2008/neyro20081409/neyro2008140900178/31848587-%D1%87%D0%B5%D1%80%D0%B5%D0%BF-%D0%B8-%D0%BA%D0%BE%D1%81%D1%82%D0%B8.jpg?ve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429000"/>
            <a:ext cx="2918098" cy="291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603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40</a:t>
            </a:fld>
            <a:endParaRPr lang="ru-RU"/>
          </a:p>
        </p:txBody>
      </p:sp>
      <p:pic>
        <p:nvPicPr>
          <p:cNvPr id="5" name="Picture 2" descr="https://pp.userapi.com/c841630/v841630489/5d8f2/9drch5-H_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12549" y="-1872589"/>
            <a:ext cx="8478943" cy="1130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933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41</a:t>
            </a:fld>
            <a:endParaRPr lang="ru-RU"/>
          </a:p>
        </p:txBody>
      </p:sp>
      <p:pic>
        <p:nvPicPr>
          <p:cNvPr id="5" name="Picture 2" descr="https://upload.wikimedia.org/wikipedia/commons/b/b7/%D0%93%D0%BE%D0%BC%D0%BE%D1%84%D0%B5%D1%80%D0%BC%D0%B5%D0%BD%D1%82%D0%B0%D1%82%D0%B8%D0%B2%D0%BD%D0%BE%D0%B5_%D0%BC%D0%BE%D0%BB%D0%BE%D1%87%D0%BD%D0%BE%D0%B5_%D0%B1%D1%80%D0%BE%D0%B6%D0%B5%D0%BD%D0%B8%D0%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22" y="1105474"/>
            <a:ext cx="8513711"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026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Опыт 2: Соли тяжелых металлов</a:t>
            </a:r>
          </a:p>
        </p:txBody>
      </p:sp>
      <p:sp>
        <p:nvSpPr>
          <p:cNvPr id="4" name="Номер слайда 3"/>
          <p:cNvSpPr>
            <a:spLocks noGrp="1"/>
          </p:cNvSpPr>
          <p:nvPr>
            <p:ph type="sldNum" sz="quarter" idx="12"/>
          </p:nvPr>
        </p:nvSpPr>
        <p:spPr/>
        <p:txBody>
          <a:bodyPr/>
          <a:lstStyle/>
          <a:p>
            <a:fld id="{B19B0651-EE4F-4900-A07F-96A6BFA9D0F0}" type="slidenum">
              <a:rPr lang="ru-RU" smtClean="0"/>
              <a:pPr/>
              <a:t>42</a:t>
            </a:fld>
            <a:endParaRPr lang="ru-RU" dirty="0"/>
          </a:p>
        </p:txBody>
      </p:sp>
      <p:sp>
        <p:nvSpPr>
          <p:cNvPr id="5" name="Объект 4"/>
          <p:cNvSpPr>
            <a:spLocks noGrp="1"/>
          </p:cNvSpPr>
          <p:nvPr>
            <p:ph idx="1"/>
          </p:nvPr>
        </p:nvSpPr>
        <p:spPr/>
        <p:txBody>
          <a:bodyPr/>
          <a:lstStyle/>
          <a:p>
            <a:endParaRPr lang="ru-RU"/>
          </a:p>
        </p:txBody>
      </p:sp>
      <p:pic>
        <p:nvPicPr>
          <p:cNvPr id="5124" name="Picture 4" descr="https://pp.userapi.com/c844723/v844723489/4ace7/RaNJ52Hd2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81971" y="-2120052"/>
            <a:ext cx="7695473" cy="1026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5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Qualitative level</a:t>
            </a:r>
            <a:endParaRPr lang="ru-RU" dirty="0"/>
          </a:p>
        </p:txBody>
      </p:sp>
      <p:sp>
        <p:nvSpPr>
          <p:cNvPr id="3" name="Объект 2"/>
          <p:cNvSpPr>
            <a:spLocks noGrp="1"/>
          </p:cNvSpPr>
          <p:nvPr>
            <p:ph idx="1"/>
          </p:nvPr>
        </p:nvSpPr>
        <p:spPr/>
        <p:txBody>
          <a:bodyPr/>
          <a:lstStyle/>
          <a:p>
            <a:pPr marL="0" indent="0">
              <a:buNone/>
            </a:pPr>
            <a:r>
              <a:rPr lang="en-US" dirty="0" smtClean="0"/>
              <a:t>When milk </a:t>
            </a:r>
            <a:r>
              <a:rPr lang="en-US" dirty="0"/>
              <a:t>is contained in room </a:t>
            </a:r>
            <a:r>
              <a:rPr lang="en-US" dirty="0" smtClean="0"/>
              <a:t>temperature for a while, or heated with acid product (</a:t>
            </a:r>
            <a:r>
              <a:rPr lang="en-US" dirty="0" err="1" smtClean="0"/>
              <a:t>example:sour</a:t>
            </a:r>
            <a:r>
              <a:rPr lang="en-US" dirty="0" smtClean="0"/>
              <a:t> cream), it forms </a:t>
            </a:r>
            <a:r>
              <a:rPr lang="en-US" dirty="0" err="1" smtClean="0"/>
              <a:t>caseous</a:t>
            </a:r>
            <a:r>
              <a:rPr lang="en-US" dirty="0" smtClean="0"/>
              <a:t> clots.</a:t>
            </a:r>
            <a:endParaRPr lang="en-US" dirty="0"/>
          </a:p>
          <a:p>
            <a:pPr marL="0" indent="0">
              <a:buNone/>
            </a:pPr>
            <a:r>
              <a:rPr lang="en-US" dirty="0" smtClean="0"/>
              <a:t>This clots, when unwanted moisture is removed, become our quark.</a:t>
            </a:r>
          </a:p>
          <a:p>
            <a:pPr marL="0" indent="0">
              <a:buNone/>
            </a:pPr>
            <a:r>
              <a:rPr lang="en-US" dirty="0" smtClean="0"/>
              <a:t>This happens from denaturation of main milk protein- casein. 	</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5</a:t>
            </a:fld>
            <a:endParaRPr lang="ru-RU"/>
          </a:p>
        </p:txBody>
      </p:sp>
    </p:spTree>
    <p:extLst>
      <p:ext uri="{BB962C8B-B14F-4D97-AF65-F5344CB8AC3E}">
        <p14:creationId xmlns:p14="http://schemas.microsoft.com/office/powerpoint/2010/main" val="2524330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924944"/>
            <a:ext cx="7772400" cy="1362075"/>
          </a:xfrm>
        </p:spPr>
        <p:txBody>
          <a:bodyPr/>
          <a:lstStyle/>
          <a:p>
            <a:r>
              <a:rPr lang="en-US" dirty="0" smtClean="0"/>
              <a:t>Theoretical PART</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6</a:t>
            </a:fld>
            <a:endParaRPr lang="ru-RU"/>
          </a:p>
        </p:txBody>
      </p:sp>
    </p:spTree>
    <p:extLst>
      <p:ext uri="{BB962C8B-B14F-4D97-AF65-F5344CB8AC3E}">
        <p14:creationId xmlns:p14="http://schemas.microsoft.com/office/powerpoint/2010/main" val="2001945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Denaturation</a:t>
            </a:r>
            <a:endParaRPr lang="ru-RU" dirty="0"/>
          </a:p>
        </p:txBody>
      </p:sp>
      <p:sp>
        <p:nvSpPr>
          <p:cNvPr id="3" name="Объект 2"/>
          <p:cNvSpPr>
            <a:spLocks noGrp="1"/>
          </p:cNvSpPr>
          <p:nvPr>
            <p:ph idx="1"/>
          </p:nvPr>
        </p:nvSpPr>
        <p:spPr>
          <a:xfrm>
            <a:off x="467544" y="5252609"/>
            <a:ext cx="8229600" cy="919944"/>
          </a:xfrm>
        </p:spPr>
        <p:txBody>
          <a:bodyPr>
            <a:normAutofit fontScale="92500" lnSpcReduction="10000"/>
          </a:bodyPr>
          <a:lstStyle/>
          <a:p>
            <a:pPr marL="0" indent="0">
              <a:buNone/>
            </a:pPr>
            <a:r>
              <a:rPr lang="en-US" dirty="0" smtClean="0"/>
              <a:t>Denaturation- destruction of organization levels of proteins.</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7</a:t>
            </a:fld>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408712" cy="40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725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Coagulation</a:t>
            </a:r>
            <a:endParaRPr lang="ru-RU" dirty="0"/>
          </a:p>
        </p:txBody>
      </p:sp>
      <p:sp>
        <p:nvSpPr>
          <p:cNvPr id="3" name="Объект 2"/>
          <p:cNvSpPr>
            <a:spLocks noGrp="1"/>
          </p:cNvSpPr>
          <p:nvPr>
            <p:ph idx="1"/>
          </p:nvPr>
        </p:nvSpPr>
        <p:spPr/>
        <p:txBody>
          <a:bodyPr/>
          <a:lstStyle/>
          <a:p>
            <a:pPr marL="0" indent="0">
              <a:buNone/>
            </a:pPr>
            <a:r>
              <a:rPr lang="en-US" dirty="0" smtClean="0"/>
              <a:t>We started our denaturation. Colloid structures were </a:t>
            </a:r>
            <a:r>
              <a:rPr lang="en-US" dirty="0" err="1" smtClean="0"/>
              <a:t>disbalanced</a:t>
            </a:r>
            <a:r>
              <a:rPr lang="en-US" dirty="0" smtClean="0"/>
              <a:t>  </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8</a:t>
            </a:fld>
            <a:endParaRPr lang="ru-R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267" y="2636912"/>
            <a:ext cx="4419228" cy="393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2708920"/>
            <a:ext cx="500380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666" y="2702501"/>
            <a:ext cx="4775582" cy="387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8666" y="2676195"/>
            <a:ext cx="4663008" cy="415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18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wipe(down)">
                                      <p:cBhvr>
                                        <p:cTn id="1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How and why denaturation works?</a:t>
            </a:r>
            <a:endParaRPr lang="ru-RU" dirty="0"/>
          </a:p>
        </p:txBody>
      </p:sp>
      <p:sp>
        <p:nvSpPr>
          <p:cNvPr id="3" name="Объект 2"/>
          <p:cNvSpPr>
            <a:spLocks noGrp="1"/>
          </p:cNvSpPr>
          <p:nvPr>
            <p:ph idx="1"/>
          </p:nvPr>
        </p:nvSpPr>
        <p:spPr>
          <a:xfrm>
            <a:off x="457200" y="5301208"/>
            <a:ext cx="8229600" cy="824955"/>
          </a:xfrm>
        </p:spPr>
        <p:txBody>
          <a:bodyPr/>
          <a:lstStyle/>
          <a:p>
            <a:pPr marL="0" indent="0">
              <a:buNone/>
            </a:pP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9</a:t>
            </a:fld>
            <a:endParaRPr lang="ru-RU"/>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6447"/>
            <a:ext cx="85725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594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1448</TotalTime>
  <Words>1128</Words>
  <Application>Microsoft Office PowerPoint</Application>
  <PresentationFormat>Экран (4:3)</PresentationFormat>
  <Paragraphs>165</Paragraphs>
  <Slides>42</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Тема1</vt:lpstr>
      <vt:lpstr>Problem №4 Quark</vt:lpstr>
      <vt:lpstr>Condition of problem</vt:lpstr>
      <vt:lpstr>Goal and tasks</vt:lpstr>
      <vt:lpstr>Limitations </vt:lpstr>
      <vt:lpstr>Qualitative level</vt:lpstr>
      <vt:lpstr>Theoretical PART</vt:lpstr>
      <vt:lpstr>Denaturation</vt:lpstr>
      <vt:lpstr>Coagulation</vt:lpstr>
      <vt:lpstr>How and why denaturation works?</vt:lpstr>
      <vt:lpstr>How we can cleave к-casein?</vt:lpstr>
      <vt:lpstr>What more?</vt:lpstr>
      <vt:lpstr>Natural process</vt:lpstr>
      <vt:lpstr>Practical part</vt:lpstr>
      <vt:lpstr>1st method: Natural process</vt:lpstr>
      <vt:lpstr>Презентация PowerPoint</vt:lpstr>
      <vt:lpstr>Презентация PowerPoint</vt:lpstr>
      <vt:lpstr>Intermediate conclusion</vt:lpstr>
      <vt:lpstr>2nd method: acidic influence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Intermediate conclusion</vt:lpstr>
      <vt:lpstr>3rd method: Thermic influence</vt:lpstr>
      <vt:lpstr>Презентация PowerPoint</vt:lpstr>
      <vt:lpstr>Презентация PowerPoint</vt:lpstr>
      <vt:lpstr>Intermediate conclusion</vt:lpstr>
      <vt:lpstr>Results</vt:lpstr>
      <vt:lpstr>Conclusions</vt:lpstr>
      <vt:lpstr>Thank you for your attention!</vt:lpstr>
      <vt:lpstr>EXTRA SLIDES</vt:lpstr>
      <vt:lpstr>Презентация PowerPoint</vt:lpstr>
      <vt:lpstr>Презентация PowerPoint</vt:lpstr>
      <vt:lpstr>Опыт 2: Соли тяжелых металлов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№4 Quark</dc:title>
  <dc:creator>Hen Cerbin</dc:creator>
  <cp:lastModifiedBy>Илья</cp:lastModifiedBy>
  <cp:revision>39</cp:revision>
  <dcterms:created xsi:type="dcterms:W3CDTF">2018-06-19T19:34:34Z</dcterms:created>
  <dcterms:modified xsi:type="dcterms:W3CDTF">2018-07-03T13:29:03Z</dcterms:modified>
</cp:coreProperties>
</file>