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</p:sldMasterIdLst>
  <p:notesMasterIdLst>
    <p:notesMasterId r:id="rId28"/>
  </p:notesMasterIdLst>
  <p:sldIdLst>
    <p:sldId id="28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8987899999999999"/>
          <c:y val="0.17726600000000001"/>
          <c:w val="0.80512099999999998"/>
          <c:h val="0.774797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With worms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38100" dist="20000" dir="5400000" algn="tl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Sheet1!$B$1:$D$1</c:f>
              <c:strCache>
                <c:ptCount val="3"/>
                <c:pt idx="0">
                  <c:v>Gray forest</c:v>
                </c:pt>
                <c:pt idx="1">
                  <c:v>Loam</c:v>
                </c:pt>
                <c:pt idx="2">
                  <c:v>Peat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48</c:v>
                </c:pt>
                <c:pt idx="1">
                  <c:v>60</c:v>
                </c:pt>
                <c:pt idx="2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0A-40EB-B178-07008A7201F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Without worms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>
              <a:outerShdw blurRad="38100" dist="20000" dir="5400000" algn="tl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Sheet1!$B$1:$D$1</c:f>
              <c:strCache>
                <c:ptCount val="3"/>
                <c:pt idx="0">
                  <c:v>Gray forest</c:v>
                </c:pt>
                <c:pt idx="1">
                  <c:v>Loam</c:v>
                </c:pt>
                <c:pt idx="2">
                  <c:v>Peat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40</c:v>
                </c:pt>
                <c:pt idx="1">
                  <c:v>52</c:v>
                </c:pt>
                <c:pt idx="2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0A-40EB-B178-07008A7201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Calibri"/>
              </a:defRPr>
            </a:pPr>
            <a:endParaRPr lang="ru-RU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custDash>
                <a:ds d="100000" sp="200000"/>
              </a:custDash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1400" b="1" i="1" u="none" strike="noStrike">
                    <a:solidFill>
                      <a:srgbClr val="000000"/>
                    </a:solidFill>
                    <a:latin typeface="Calibri"/>
                  </a:defRPr>
                </a:pPr>
                <a:r>
                  <a:rPr lang="en-US" sz="1400" b="1" i="1" u="none" strike="noStrike">
                    <a:solidFill>
                      <a:srgbClr val="000000"/>
                    </a:solidFill>
                    <a:latin typeface="Calibri"/>
                  </a:rPr>
                  <a:t>Porosity, %</a:t>
                </a:r>
              </a:p>
            </c:rich>
          </c:tx>
          <c:layout/>
          <c:overlay val="1"/>
        </c:title>
        <c:numFmt formatCode="#,##0" sourceLinked="0"/>
        <c:majorTickMark val="cross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400" b="1" i="1" u="none" strike="noStrike">
                <a:solidFill>
                  <a:srgbClr val="000000"/>
                </a:solidFill>
                <a:latin typeface="Calibri"/>
              </a:defRPr>
            </a:pPr>
            <a:endParaRPr lang="ru-RU"/>
          </a:p>
        </c:txPr>
        <c:crossAx val="2094734552"/>
        <c:crosses val="autoZero"/>
        <c:crossBetween val="between"/>
        <c:majorUnit val="22.5"/>
        <c:minorUnit val="11.2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29299500000000001"/>
          <c:y val="0"/>
          <c:w val="0.61385199999999995"/>
          <c:h val="0.151696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400" b="1" i="1" u="none" strike="noStrike">
              <a:solidFill>
                <a:srgbClr val="000000"/>
              </a:solidFill>
              <a:latin typeface="Calibri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title>
      <c:tx>
        <c:rich>
          <a:bodyPr rot="0"/>
          <a:lstStyle/>
          <a:p>
            <a:pPr>
              <a:defRPr sz="1600" b="1" i="1" u="none" strike="noStrike">
                <a:solidFill>
                  <a:srgbClr val="333333"/>
                </a:solidFill>
                <a:latin typeface="Times New Roman"/>
              </a:defRPr>
            </a:pPr>
            <a:r>
              <a:rPr lang="en-US" sz="1600" b="1" i="1" u="none" strike="noStrike">
                <a:solidFill>
                  <a:srgbClr val="333333"/>
                </a:solidFill>
                <a:latin typeface="Times New Roman"/>
              </a:rPr>
              <a:t>Porosity, %</a:t>
            </a:r>
          </a:p>
        </c:rich>
      </c:tx>
      <c:layout>
        <c:manualLayout>
          <c:xMode val="edge"/>
          <c:yMode val="edge"/>
          <c:x val="0.38888299999999998"/>
          <c:y val="0"/>
          <c:w val="0.22223399999999999"/>
          <c:h val="0.13123499999999999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9.1292100000000001E-2"/>
          <c:y val="0.13123499999999999"/>
          <c:w val="0.90370799999999996"/>
          <c:h val="0.769415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Пористость (%)</c:v>
                </c:pt>
              </c:strCache>
            </c:strRef>
          </c:tx>
          <c:spPr>
            <a:solidFill>
              <a:srgbClr val="5E86B8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5 worms</c:v>
                </c:pt>
                <c:pt idx="1">
                  <c:v>10 worms</c:v>
                </c:pt>
                <c:pt idx="2">
                  <c:v>15 worms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72</c:v>
                </c:pt>
                <c:pt idx="1">
                  <c:v>82</c:v>
                </c:pt>
                <c:pt idx="2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8A-4B4A-B35B-21D246C079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>
              <a:defRPr sz="1400" b="1" i="1" u="none" strike="noStrike">
                <a:solidFill>
                  <a:srgbClr val="333333"/>
                </a:solidFill>
                <a:latin typeface="Times New Roman"/>
              </a:defRPr>
            </a:pPr>
            <a:endParaRPr lang="ru-RU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A7A7A7"/>
              </a:solidFill>
              <a:custDash>
                <a:ds d="100000" sp="200000"/>
              </a:custDash>
              <a:miter lim="400000"/>
            </a:ln>
          </c:spPr>
        </c:majorGridlines>
        <c:numFmt formatCode="0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>
              <a:defRPr sz="1400" b="1" i="1" u="none" strike="noStrike">
                <a:solidFill>
                  <a:srgbClr val="333333"/>
                </a:solidFill>
                <a:latin typeface="Calibri"/>
              </a:defRPr>
            </a:pPr>
            <a:endParaRPr lang="ru-RU"/>
          </a:p>
        </c:txPr>
        <c:crossAx val="2094734552"/>
        <c:crosses val="autoZero"/>
        <c:crossBetween val="between"/>
        <c:majorUnit val="22.5"/>
        <c:minorUnit val="11.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title>
      <c:tx>
        <c:rich>
          <a:bodyPr rot="0"/>
          <a:lstStyle/>
          <a:p>
            <a:pPr>
              <a:defRPr sz="1800" b="1" i="1" u="none" strike="noStrike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800" b="1" i="1" u="none" strike="noStrike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Porosity, %</a:t>
            </a:r>
          </a:p>
        </c:rich>
      </c:tx>
      <c:layout>
        <c:manualLayout>
          <c:xMode val="edge"/>
          <c:yMode val="edge"/>
          <c:x val="0.34082846136537265"/>
          <c:y val="1.4407374760775185E-2"/>
          <c:w val="0.25674000000000002"/>
          <c:h val="0.115259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06211"/>
          <c:y val="0.115259"/>
          <c:w val="0.88878900000000005"/>
          <c:h val="0.790738999999999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Пористость (%)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4°C</c:v>
                </c:pt>
                <c:pt idx="1">
                  <c:v>15°C</c:v>
                </c:pt>
                <c:pt idx="2">
                  <c:v>20°C</c:v>
                </c:pt>
                <c:pt idx="3">
                  <c:v>39°C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72</c:v>
                </c:pt>
                <c:pt idx="1">
                  <c:v>78</c:v>
                </c:pt>
                <c:pt idx="2">
                  <c:v>82</c:v>
                </c:pt>
                <c:pt idx="3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B1-490E-959C-6EEFC67BB7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>
              <a:defRPr sz="1400" b="1" i="1" u="none" strike="noStrike">
                <a:solidFill>
                  <a:srgbClr val="333333"/>
                </a:solidFill>
                <a:latin typeface="Calibri"/>
              </a:defRPr>
            </a:pPr>
            <a:endParaRPr lang="ru-RU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A7A7A7"/>
              </a:solidFill>
              <a:custDash>
                <a:ds d="100000" sp="200000"/>
              </a:custDash>
              <a:miter lim="400000"/>
            </a:ln>
          </c:spPr>
        </c:majorGridlines>
        <c:numFmt formatCode="0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>
              <a:defRPr sz="1400" b="1" i="1" u="none" strike="noStrike">
                <a:solidFill>
                  <a:srgbClr val="333333"/>
                </a:solidFill>
                <a:latin typeface="Calibri"/>
              </a:defRPr>
            </a:pPr>
            <a:endParaRPr lang="ru-RU"/>
          </a:p>
        </c:txPr>
        <c:crossAx val="2094734552"/>
        <c:crosses val="autoZero"/>
        <c:crossBetween val="between"/>
        <c:majorUnit val="5"/>
        <c:minorUnit val="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title>
      <c:tx>
        <c:rich>
          <a:bodyPr rot="0"/>
          <a:lstStyle/>
          <a:p>
            <a:pPr>
              <a:defRPr sz="1400" b="1" i="1" u="none" strike="noStrike">
                <a:solidFill>
                  <a:srgbClr val="000000"/>
                </a:solidFill>
                <a:latin typeface="Times New Roman"/>
              </a:defRPr>
            </a:pPr>
            <a:r>
              <a:rPr lang="en-US" sz="1400" b="1" i="1" u="none" strike="noStrike">
                <a:solidFill>
                  <a:srgbClr val="000000"/>
                </a:solidFill>
                <a:latin typeface="Times New Roman"/>
              </a:rPr>
              <a:t>Porosity, (%)</a:t>
            </a:r>
          </a:p>
        </c:rich>
      </c:tx>
      <c:layout>
        <c:manualLayout>
          <c:xMode val="edge"/>
          <c:yMode val="edge"/>
          <c:x val="0.37332399999999999"/>
          <c:y val="0"/>
          <c:w val="0.25335200000000002"/>
          <c:h val="9.6824599999999997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9.4894500000000007E-2"/>
          <c:y val="9.6824599999999997E-2"/>
          <c:w val="0.90010500000000004"/>
          <c:h val="0.74999700000000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пористость(%)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84</c:v>
                </c:pt>
                <c:pt idx="1">
                  <c:v>70</c:v>
                </c:pt>
                <c:pt idx="2">
                  <c:v>50</c:v>
                </c:pt>
                <c:pt idx="3">
                  <c:v>30</c:v>
                </c:pt>
                <c:pt idx="4">
                  <c:v>10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76</c:v>
                </c:pt>
                <c:pt idx="1">
                  <c:v>88</c:v>
                </c:pt>
                <c:pt idx="2">
                  <c:v>84</c:v>
                </c:pt>
                <c:pt idx="3">
                  <c:v>82</c:v>
                </c:pt>
                <c:pt idx="4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6A-48DB-B2CA-A5855E0BCF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sz="1400" b="1" i="1" u="none" strike="noStrike">
                    <a:solidFill>
                      <a:srgbClr val="000000"/>
                    </a:solidFill>
                    <a:latin typeface="Times New Roman"/>
                  </a:defRPr>
                </a:pPr>
                <a:r>
                  <a:rPr lang="en-US" sz="1400" b="1" i="1" u="none" strike="noStrike">
                    <a:solidFill>
                      <a:srgbClr val="000000"/>
                    </a:solidFill>
                    <a:latin typeface="Times New Roman"/>
                  </a:rPr>
                  <a:t>Humidity of the soil, (%)</a:t>
                </a:r>
              </a:p>
            </c:rich>
          </c:tx>
          <c:layout/>
          <c:overlay val="1"/>
        </c:title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>
              <a:defRPr sz="1400" b="1" i="1" u="none" strike="noStrike">
                <a:solidFill>
                  <a:srgbClr val="000000"/>
                </a:solidFill>
                <a:latin typeface="Times New Roman"/>
              </a:defRPr>
            </a:pPr>
            <a:endParaRPr lang="ru-RU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in val="70"/>
        </c:scaling>
        <c:delete val="0"/>
        <c:axPos val="l"/>
        <c:majorGridlines>
          <c:spPr>
            <a:ln w="12700" cap="flat">
              <a:solidFill>
                <a:srgbClr val="A7A7A7"/>
              </a:solidFill>
              <a:custDash>
                <a:ds d="100000" sp="200000"/>
              </a:custDash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>
              <a:defRPr sz="1400" b="1" i="1" u="none" strike="noStrike">
                <a:solidFill>
                  <a:srgbClr val="000000"/>
                </a:solidFill>
                <a:latin typeface="Times New Roman"/>
              </a:defRPr>
            </a:pPr>
            <a:endParaRPr lang="ru-RU"/>
          </a:p>
        </c:txPr>
        <c:crossAx val="2094734552"/>
        <c:crosses val="autoZero"/>
        <c:crossBetween val="between"/>
        <c:majorUnit val="5"/>
        <c:minorUnit val="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0067"/>
          <c:y val="5.67649E-2"/>
          <c:w val="0.89432999999999996"/>
          <c:h val="0.850933000000000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16 — 40</c:v>
                </c:pt>
                <c:pt idx="1">
                  <c:v>40 — 90</c:v>
                </c:pt>
                <c:pt idx="2">
                  <c:v>Clear sample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74</c:v>
                </c:pt>
                <c:pt idx="1">
                  <c:v>70</c:v>
                </c:pt>
                <c:pt idx="2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E8-4AA3-B11C-7A8845CC4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>
              <a:defRPr sz="1400" b="1" i="1" u="none" strike="noStrike">
                <a:solidFill>
                  <a:srgbClr val="000000"/>
                </a:solidFill>
                <a:latin typeface="Times New Roman"/>
              </a:defRPr>
            </a:pPr>
            <a:endParaRPr lang="ru-RU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A7A7A7"/>
              </a:solidFill>
              <a:custDash>
                <a:ds d="100000" sp="200000"/>
              </a:custDash>
              <a:miter lim="400000"/>
            </a:ln>
          </c:spPr>
        </c:majorGridlines>
        <c:numFmt formatCode="0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>
              <a:defRPr sz="1400" b="1" i="1" u="none" strike="noStrike">
                <a:solidFill>
                  <a:srgbClr val="000000"/>
                </a:solidFill>
                <a:latin typeface="Times New Roman"/>
              </a:defRPr>
            </a:pPr>
            <a:endParaRPr lang="ru-RU"/>
          </a:p>
        </c:txPr>
        <c:crossAx val="209473455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3E2ED-CF30-494F-8EFA-0D97FC1449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2687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FFC36-9559-48A0-A5D5-3A4B1DF486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092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FAA0D-BF6B-4840-A010-5410389BD2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7231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800" b="1">
                <a:solidFill>
                  <a:srgbClr val="0F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A729984D-C1A3-4BA9-A4EE-466876D92E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79549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854AC-2BAB-4512-BD0F-6E561F2C25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12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B218B-BC81-4033-BB86-E3AAFDDCBC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1594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F614A-B8F3-442D-8990-3CB11C5705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7495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45605-23DF-4B14-8B10-A1FA14C429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710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D23F5-D6EF-44D2-852C-0D3817268C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559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F9FF3BFE-EDA2-4FBF-A3A8-87393E593F8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66430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8917F-542B-42B0-BD6D-0EABDC6FE0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7462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49F82-6726-4583-A2EC-4E4249E003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7161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370012" y="769937"/>
            <a:ext cx="7315201" cy="1668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5103812" y="2438400"/>
            <a:ext cx="35814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325168" y="6354249"/>
            <a:ext cx="361633" cy="36932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66E3A7AC-684D-4C22-A8A9-FA66E2345B73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9458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hnmk@mail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lawa.su/zdrava/zdrava.html" TargetMode="External"/><Relationship Id="rId2" Type="http://schemas.openxmlformats.org/officeDocument/2006/relationships/hyperlink" Target="http://eko-jizn.ru/?p=4051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n.wikipedia.org/wiki/Soil_salinity" TargetMode="External"/><Relationship Id="rId4" Type="http://schemas.openxmlformats.org/officeDocument/2006/relationships/hyperlink" Target="mailto:chnmk@mail.ru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chnmk@mail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786188"/>
            <a:ext cx="4506912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3" name="Заголовок 7"/>
          <p:cNvSpPr txBox="1"/>
          <p:nvPr/>
        </p:nvSpPr>
        <p:spPr>
          <a:xfrm>
            <a:off x="539750" y="233363"/>
            <a:ext cx="8229600" cy="461962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8" tIns="45718" rIns="45718" bIns="45718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The 6th International Young Naturalists’ Tournament</a:t>
            </a:r>
            <a:endParaRPr kumimoji="0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Содержимое 2"/>
          <p:cNvSpPr txBox="1"/>
          <p:nvPr/>
        </p:nvSpPr>
        <p:spPr>
          <a:xfrm>
            <a:off x="468313" y="3644900"/>
            <a:ext cx="8401050" cy="261620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8" tIns="45718" rIns="45718" bIns="45718">
            <a:spAutoFit/>
          </a:bodyPr>
          <a:lstStyle/>
          <a:p>
            <a:pPr marL="342900" marR="0" lvl="0" indent="-342900" algn="r" defTabSz="4572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Team «12FM»</a:t>
            </a:r>
          </a:p>
          <a:p>
            <a:pPr marL="342900" indent="-342900" algn="r">
              <a:spcBef>
                <a:spcPts val="800"/>
              </a:spcBef>
              <a:defRPr sz="36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Petr </a:t>
            </a:r>
            <a:r>
              <a:rPr lang="en-US" dirty="0" err="1"/>
              <a:t>Semenikhin</a:t>
            </a:r>
            <a:endParaRPr lang="en-US" dirty="0"/>
          </a:p>
          <a:p>
            <a:pPr marL="342900" marR="0" lvl="0" indent="-342900" algn="r" defTabSz="4572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3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r" defTabSz="4572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600" b="1" i="1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chnmk@mail.ru</a:t>
            </a:r>
            <a:r>
              <a:rPr kumimoji="0" sz="3600" b="1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9221" name="Прямоугольник 5"/>
          <p:cNvSpPr txBox="1">
            <a:spLocks noChangeArrowheads="1"/>
          </p:cNvSpPr>
          <p:nvPr/>
        </p:nvSpPr>
        <p:spPr bwMode="auto">
          <a:xfrm>
            <a:off x="1165225" y="1643063"/>
            <a:ext cx="68135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F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Problem</a:t>
            </a:r>
            <a:r>
              <a:rPr kumimoji="0" lang="ru-RU" alt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F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№ </a:t>
            </a:r>
            <a:r>
              <a:rPr lang="en-US" altLang="ru-RU" sz="4000" b="1" u="sng" kern="1200" dirty="0">
                <a:solidFill>
                  <a:srgbClr val="0F25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7</a:t>
            </a:r>
            <a:r>
              <a:rPr kumimoji="0" lang="ru-RU" alt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F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/>
            </a:r>
            <a:br>
              <a:rPr kumimoji="0" lang="ru-RU" alt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F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kumimoji="0" lang="ru-RU" alt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«</a:t>
            </a:r>
            <a:r>
              <a:rPr kumimoji="0" lang="en-US" alt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F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Worms</a:t>
            </a:r>
            <a:r>
              <a:rPr kumimoji="0" lang="ru-RU" alt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3299990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517" y="1848617"/>
            <a:ext cx="4084641" cy="2808291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Photo 4. Different soil types:…"/>
          <p:cNvSpPr txBox="1"/>
          <p:nvPr/>
        </p:nvSpPr>
        <p:spPr>
          <a:xfrm>
            <a:off x="720182" y="4950657"/>
            <a:ext cx="3071311" cy="1249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 i="1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Photo 4.</a:t>
            </a:r>
            <a:r>
              <a:rPr u="none" dirty="0"/>
              <a:t> Different soil types:</a:t>
            </a:r>
            <a:endParaRPr b="1" dirty="0"/>
          </a:p>
          <a:p>
            <a:pPr marL="787400">
              <a:buSzPct val="100000"/>
              <a:buFont typeface="Arial"/>
              <a:buChar char="•"/>
              <a:defRPr sz="20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 </a:t>
            </a:r>
            <a:r>
              <a:rPr i="1" dirty="0"/>
              <a:t> </a:t>
            </a:r>
            <a:r>
              <a:rPr b="0" i="1" dirty="0"/>
              <a:t>loam;</a:t>
            </a:r>
            <a:endParaRPr i="1" dirty="0"/>
          </a:p>
          <a:p>
            <a:pPr marL="787400">
              <a:buSzPct val="100000"/>
              <a:buFont typeface="Arial"/>
              <a:buChar char="•"/>
              <a:defRPr sz="20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  gray forest soil;</a:t>
            </a:r>
          </a:p>
          <a:p>
            <a:pPr marL="787400">
              <a:buSzPct val="100000"/>
              <a:buFont typeface="Arial"/>
              <a:buChar char="•"/>
              <a:defRPr sz="20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  peat.</a:t>
            </a:r>
          </a:p>
        </p:txBody>
      </p:sp>
      <p:pic>
        <p:nvPicPr>
          <p:cNvPr id="74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5005" y="1820042"/>
            <a:ext cx="2303465" cy="2836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age.jpeg" descr="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6742" y="1812106"/>
            <a:ext cx="1963742" cy="2836865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Заголовок 1"/>
          <p:cNvSpPr txBox="1"/>
          <p:nvPr/>
        </p:nvSpPr>
        <p:spPr>
          <a:xfrm>
            <a:off x="628650" y="0"/>
            <a:ext cx="7886700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200" b="1" u="sng">
                <a:solidFill>
                  <a:srgbClr val="0F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400" dirty="0"/>
              <a:t>Experiment </a:t>
            </a:r>
            <a:r>
              <a:rPr sz="4400" dirty="0" smtClean="0"/>
              <a:t>1</a:t>
            </a:r>
            <a:endParaRPr sz="4400" dirty="0"/>
          </a:p>
        </p:txBody>
      </p:sp>
      <p:sp>
        <p:nvSpPr>
          <p:cNvPr id="78" name="Purpose: to to calculate the porosity of three soil types."/>
          <p:cNvSpPr txBox="1"/>
          <p:nvPr/>
        </p:nvSpPr>
        <p:spPr>
          <a:xfrm>
            <a:off x="609198" y="1072133"/>
            <a:ext cx="770018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800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 smtClean="0"/>
              <a:t>Purpose</a:t>
            </a:r>
            <a:r>
              <a:rPr u="none" dirty="0" smtClean="0">
                <a:latin typeface="+mn-lt"/>
                <a:ea typeface="+mn-ea"/>
                <a:cs typeface="+mn-cs"/>
                <a:sym typeface="Calibri"/>
              </a:rPr>
              <a:t>: </a:t>
            </a:r>
            <a:r>
              <a:rPr u="none" dirty="0" smtClean="0"/>
              <a:t>to calculate the porosity of three soil types.</a:t>
            </a:r>
            <a:endParaRPr u="none" dirty="0"/>
          </a:p>
        </p:txBody>
      </p:sp>
      <p:sp>
        <p:nvSpPr>
          <p:cNvPr id="79" name="Photo 5. Soil types in the beakers (50 cm3)"/>
          <p:cNvSpPr txBox="1"/>
          <p:nvPr/>
        </p:nvSpPr>
        <p:spPr>
          <a:xfrm>
            <a:off x="4495005" y="4834832"/>
            <a:ext cx="2303465" cy="664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defRPr sz="2000" i="1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Photo 5.</a:t>
            </a:r>
            <a:r>
              <a:rPr u="none" dirty="0"/>
              <a:t> Soil types</a:t>
            </a:r>
            <a:r>
              <a:rPr b="1" u="none" dirty="0"/>
              <a:t> </a:t>
            </a:r>
            <a:r>
              <a:rPr u="none" dirty="0"/>
              <a:t>in the beakers (50 cm</a:t>
            </a:r>
            <a:r>
              <a:rPr u="none" baseline="30199" dirty="0"/>
              <a:t>3</a:t>
            </a:r>
            <a:r>
              <a:rPr u="none" dirty="0"/>
              <a:t>)</a:t>
            </a:r>
          </a:p>
        </p:txBody>
      </p:sp>
      <p:sp>
        <p:nvSpPr>
          <p:cNvPr id="80" name="Photo 6. The beaker with water"/>
          <p:cNvSpPr txBox="1"/>
          <p:nvPr/>
        </p:nvSpPr>
        <p:spPr>
          <a:xfrm>
            <a:off x="6966742" y="4834832"/>
            <a:ext cx="1963741" cy="664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 i="1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Photo 6.</a:t>
            </a:r>
            <a:r>
              <a:rPr u="none" dirty="0"/>
              <a:t> The beaker with water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able 1. The comparison of the different soil types’ porosity"/>
          <p:cNvSpPr txBox="1">
            <a:spLocks noGrp="1"/>
          </p:cNvSpPr>
          <p:nvPr>
            <p:ph type="title" idx="4294967295"/>
          </p:nvPr>
        </p:nvSpPr>
        <p:spPr>
          <a:xfrm>
            <a:off x="1315280" y="2850137"/>
            <a:ext cx="6529314" cy="43118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000" b="1" u="sng">
                <a:solidFill>
                  <a:srgbClr val="10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chemeClr val="tx1"/>
                </a:solidFill>
              </a:rPr>
              <a:t>Table 1.</a:t>
            </a:r>
            <a:r>
              <a:rPr u="none" dirty="0">
                <a:solidFill>
                  <a:schemeClr val="tx1"/>
                </a:solidFill>
              </a:rPr>
              <a:t> </a:t>
            </a:r>
            <a:r>
              <a:rPr b="0" u="none" dirty="0">
                <a:solidFill>
                  <a:srgbClr val="000000"/>
                </a:solidFill>
              </a:rPr>
              <a:t>The comparison of the different soil types’ porosity</a:t>
            </a:r>
          </a:p>
        </p:txBody>
      </p:sp>
      <p:graphicFrame>
        <p:nvGraphicFramePr>
          <p:cNvPr id="83" name="Таблица"/>
          <p:cNvGraphicFramePr/>
          <p:nvPr>
            <p:extLst>
              <p:ext uri="{D42A27DB-BD31-4B8C-83A1-F6EECF244321}">
                <p14:modId xmlns:p14="http://schemas.microsoft.com/office/powerpoint/2010/main" val="2202509288"/>
              </p:ext>
            </p:extLst>
          </p:nvPr>
        </p:nvGraphicFramePr>
        <p:xfrm>
          <a:off x="1006846" y="3348970"/>
          <a:ext cx="7146179" cy="2300349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900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4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91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74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71348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Soil type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2000" b="1" i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а,</a:t>
                      </a:r>
                      <a:r>
                        <a:rPr i="0"/>
                        <a:t> cm</a:t>
                      </a:r>
                      <a:r>
                        <a:rPr i="0" baseline="30000"/>
                        <a:t>3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2000" b="1" i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b,</a:t>
                      </a:r>
                      <a:r>
                        <a:rPr i="0"/>
                        <a:t> cm</a:t>
                      </a:r>
                      <a:r>
                        <a:rPr i="0" baseline="30000"/>
                        <a:t>3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2000" b="1" i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c,</a:t>
                      </a:r>
                      <a:r>
                        <a:rPr i="0"/>
                        <a:t> cm</a:t>
                      </a:r>
                      <a:r>
                        <a:rPr i="0" baseline="30000"/>
                        <a:t>3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2000" b="1">
                          <a:solidFill>
                            <a:srgbClr val="FFFF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dirty="0"/>
                        <a:t>Porosity</a:t>
                      </a:r>
                    </a:p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2000" b="1">
                          <a:solidFill>
                            <a:srgbClr val="FFFF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dirty="0"/>
                        <a:t>(%)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733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Gray forest soil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 b="1">
                          <a:solidFill>
                            <a:schemeClr val="accent2">
                              <a:satOff val="-4966"/>
                              <a:lumOff val="-10549"/>
                            </a:schemeClr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</a:p>
                  </a:txBody>
                  <a:tcPr marL="35560" marR="35560" marT="35560" marB="3556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535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Loam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74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 b="1">
                          <a:solidFill>
                            <a:schemeClr val="accent2">
                              <a:satOff val="-4966"/>
                              <a:lumOff val="-10549"/>
                            </a:schemeClr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52</a:t>
                      </a:r>
                    </a:p>
                  </a:txBody>
                  <a:tcPr marL="35560" marR="35560" marT="35560" marB="3556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733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Peat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 b="1" dirty="0">
                          <a:solidFill>
                            <a:schemeClr val="accent2">
                              <a:satOff val="-4966"/>
                              <a:lumOff val="-10549"/>
                            </a:schemeClr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70</a:t>
                      </a:r>
                    </a:p>
                  </a:txBody>
                  <a:tcPr marL="35560" marR="35560" marT="35560" marB="3556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4" name="х — porosity of the soil; %…"/>
          <p:cNvSpPr txBox="1"/>
          <p:nvPr/>
        </p:nvSpPr>
        <p:spPr>
          <a:xfrm>
            <a:off x="5064595" y="1388999"/>
            <a:ext cx="3841661" cy="1564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300" b="1" i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х</a:t>
            </a:r>
            <a:r>
              <a:rPr b="0" dirty="0"/>
              <a:t> — porosity of the soil; %</a:t>
            </a:r>
          </a:p>
          <a:p>
            <a:pPr>
              <a:defRPr sz="2300" b="1" i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а</a:t>
            </a:r>
            <a:r>
              <a:rPr b="0" dirty="0"/>
              <a:t> — volume of the soil, cm</a:t>
            </a:r>
            <a:r>
              <a:rPr b="0" baseline="30000" dirty="0"/>
              <a:t>3</a:t>
            </a:r>
            <a:r>
              <a:rPr b="0" dirty="0"/>
              <a:t>;</a:t>
            </a:r>
          </a:p>
          <a:p>
            <a:pPr>
              <a:defRPr sz="2300" b="1" i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b</a:t>
            </a:r>
            <a:r>
              <a:rPr b="0" dirty="0"/>
              <a:t> — volume of the water, cm</a:t>
            </a:r>
            <a:r>
              <a:rPr b="0" baseline="30000" dirty="0"/>
              <a:t>3</a:t>
            </a:r>
            <a:r>
              <a:rPr b="0" dirty="0"/>
              <a:t>; </a:t>
            </a:r>
          </a:p>
          <a:p>
            <a:pPr>
              <a:defRPr sz="2300" b="1" i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с</a:t>
            </a:r>
            <a:r>
              <a:rPr b="0" dirty="0"/>
              <a:t> — volume of the mixture, cm</a:t>
            </a:r>
            <a:r>
              <a:rPr b="0" baseline="30000" dirty="0"/>
              <a:t>3</a:t>
            </a:r>
            <a:r>
              <a:rPr b="0" dirty="0"/>
              <a:t>.</a:t>
            </a:r>
          </a:p>
        </p:txBody>
      </p:sp>
      <p:sp>
        <p:nvSpPr>
          <p:cNvPr id="85" name="Conclusion: the porosity of the soil depends on its type and structure."/>
          <p:cNvSpPr txBox="1"/>
          <p:nvPr/>
        </p:nvSpPr>
        <p:spPr>
          <a:xfrm>
            <a:off x="331787" y="5788023"/>
            <a:ext cx="8496301" cy="954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2800" b="1" u="sng">
                <a:solidFill>
                  <a:srgbClr val="10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chemeClr val="tx1"/>
                </a:solidFill>
              </a:rPr>
              <a:t>Conclusion</a:t>
            </a:r>
            <a:r>
              <a:rPr dirty="0">
                <a:solidFill>
                  <a:schemeClr val="tx1"/>
                </a:solidFill>
              </a:rPr>
              <a:t>:</a:t>
            </a:r>
            <a:r>
              <a:rPr u="none" dirty="0">
                <a:solidFill>
                  <a:schemeClr val="tx1"/>
                </a:solidFill>
              </a:rPr>
              <a:t> </a:t>
            </a:r>
            <a:r>
              <a:rPr b="0" u="none" dirty="0"/>
              <a:t>t</a:t>
            </a:r>
            <a:r>
              <a:rPr b="0" u="none" dirty="0">
                <a:solidFill>
                  <a:srgbClr val="000000"/>
                </a:solidFill>
              </a:rPr>
              <a:t>he porosity of the soil depends on its type and structure.</a:t>
            </a:r>
          </a:p>
        </p:txBody>
      </p:sp>
      <p:sp>
        <p:nvSpPr>
          <p:cNvPr id="87" name="Заголовок 1"/>
          <p:cNvSpPr txBox="1"/>
          <p:nvPr/>
        </p:nvSpPr>
        <p:spPr>
          <a:xfrm>
            <a:off x="628650" y="39718"/>
            <a:ext cx="7886700" cy="144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200" b="1" u="sng">
                <a:solidFill>
                  <a:srgbClr val="0F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400" dirty="0"/>
              <a:t>The formula for measuring the porosity of soils</a:t>
            </a:r>
          </a:p>
        </p:txBody>
      </p:sp>
      <p:pic>
        <p:nvPicPr>
          <p:cNvPr id="88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2462" y="1389000"/>
            <a:ext cx="4371941" cy="139983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urpose: to determine whether the earthworms affect the porosity of soils."/>
          <p:cNvSpPr txBox="1">
            <a:spLocks noGrp="1"/>
          </p:cNvSpPr>
          <p:nvPr>
            <p:ph type="body" sz="quarter" idx="4294967295"/>
          </p:nvPr>
        </p:nvSpPr>
        <p:spPr>
          <a:xfrm>
            <a:off x="368299" y="878573"/>
            <a:ext cx="8407401" cy="6783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 defTabSz="713230">
              <a:spcBef>
                <a:spcPts val="400"/>
              </a:spcBef>
              <a:buSzTx/>
              <a:buNone/>
              <a:defRPr sz="2100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b="1" dirty="0" smtClean="0"/>
              <a:t>Purpose</a:t>
            </a:r>
            <a:r>
              <a:rPr sz="2800" dirty="0"/>
              <a:t>:</a:t>
            </a:r>
            <a:r>
              <a:rPr sz="2800" u="none" dirty="0"/>
              <a:t> to determine whether the earthworms affect the porosity of soils.</a:t>
            </a:r>
          </a:p>
        </p:txBody>
      </p:sp>
      <p:pic>
        <p:nvPicPr>
          <p:cNvPr id="9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1691" y="2344470"/>
            <a:ext cx="3354392" cy="3355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7917" y="2325420"/>
            <a:ext cx="3373441" cy="3375028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Заголовок 1"/>
          <p:cNvSpPr txBox="1"/>
          <p:nvPr/>
        </p:nvSpPr>
        <p:spPr>
          <a:xfrm>
            <a:off x="628650" y="0"/>
            <a:ext cx="7886700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200" b="1" u="sng">
                <a:solidFill>
                  <a:srgbClr val="0F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400" dirty="0"/>
              <a:t>Experiment </a:t>
            </a:r>
            <a:r>
              <a:rPr sz="4400" dirty="0" smtClean="0"/>
              <a:t>2</a:t>
            </a:r>
            <a:endParaRPr sz="4400" dirty="0"/>
          </a:p>
        </p:txBody>
      </p:sp>
      <p:sp>
        <p:nvSpPr>
          <p:cNvPr id="95" name="Photos 6,7. Containers with worms"/>
          <p:cNvSpPr txBox="1">
            <a:spLocks noGrp="1"/>
          </p:cNvSpPr>
          <p:nvPr>
            <p:ph type="title" idx="4294967295"/>
          </p:nvPr>
        </p:nvSpPr>
        <p:spPr>
          <a:xfrm>
            <a:off x="1307341" y="1923280"/>
            <a:ext cx="6529318" cy="43118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0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Photos 6,7.</a:t>
            </a:r>
            <a:r>
              <a:rPr b="1" dirty="0"/>
              <a:t> </a:t>
            </a:r>
            <a:r>
              <a:rPr dirty="0"/>
              <a:t>Containers with worms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able 2. The comparison of the soil’s porosity after we settled earthworms in it"/>
          <p:cNvSpPr txBox="1"/>
          <p:nvPr/>
        </p:nvSpPr>
        <p:spPr>
          <a:xfrm>
            <a:off x="300260" y="275304"/>
            <a:ext cx="8308879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 b="1" u="sng">
                <a:solidFill>
                  <a:srgbClr val="10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chemeClr val="tx1"/>
                </a:solidFill>
              </a:rPr>
              <a:t>Table 2.</a:t>
            </a:r>
            <a:r>
              <a:rPr sz="1800" u="none" dirty="0">
                <a:solidFill>
                  <a:schemeClr val="tx1"/>
                </a:solidFill>
              </a:rPr>
              <a:t> </a:t>
            </a:r>
            <a:r>
              <a:rPr b="0" u="none" dirty="0">
                <a:solidFill>
                  <a:srgbClr val="000000"/>
                </a:solidFill>
              </a:rPr>
              <a:t>The comparison of the soil’s porosity after we settled earthworms in it</a:t>
            </a:r>
          </a:p>
        </p:txBody>
      </p:sp>
      <p:pic>
        <p:nvPicPr>
          <p:cNvPr id="9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2748" y="3414043"/>
            <a:ext cx="3168652" cy="3168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17999" y="3414043"/>
            <a:ext cx="3168653" cy="3168653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Photos 8,9. Measurements of the soil’s porosity"/>
          <p:cNvSpPr txBox="1"/>
          <p:nvPr/>
        </p:nvSpPr>
        <p:spPr>
          <a:xfrm>
            <a:off x="1582377" y="2949985"/>
            <a:ext cx="5744645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Photos 8,9. Measurements of the soil’s porosity</a:t>
            </a:r>
          </a:p>
        </p:txBody>
      </p:sp>
      <p:graphicFrame>
        <p:nvGraphicFramePr>
          <p:cNvPr id="102" name="Таблица"/>
          <p:cNvGraphicFramePr/>
          <p:nvPr>
            <p:extLst>
              <p:ext uri="{D42A27DB-BD31-4B8C-83A1-F6EECF244321}">
                <p14:modId xmlns:p14="http://schemas.microsoft.com/office/powerpoint/2010/main" val="668465874"/>
              </p:ext>
            </p:extLst>
          </p:nvPr>
        </p:nvGraphicFramePr>
        <p:xfrm>
          <a:off x="703677" y="872441"/>
          <a:ext cx="7789377" cy="200972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071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7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68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83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7229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Soil type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2000" b="1" i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а,</a:t>
                      </a:r>
                      <a:r>
                        <a:rPr i="0"/>
                        <a:t> cm</a:t>
                      </a:r>
                      <a:r>
                        <a:rPr i="0" baseline="30000"/>
                        <a:t>3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2000" b="1" i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b,</a:t>
                      </a:r>
                      <a:r>
                        <a:rPr i="0"/>
                        <a:t> cm</a:t>
                      </a:r>
                      <a:r>
                        <a:rPr i="0" baseline="30000"/>
                        <a:t>3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2000" b="1" i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c,</a:t>
                      </a:r>
                      <a:r>
                        <a:rPr i="0"/>
                        <a:t> cm</a:t>
                      </a:r>
                      <a:r>
                        <a:rPr i="0" baseline="30000"/>
                        <a:t>3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2000" b="1">
                          <a:solidFill>
                            <a:srgbClr val="FFFF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Porosity</a:t>
                      </a:r>
                    </a:p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2000" b="1">
                          <a:solidFill>
                            <a:srgbClr val="FFFF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(%)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733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Gray forest soil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76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 b="1">
                          <a:solidFill>
                            <a:schemeClr val="accent2">
                              <a:satOff val="-4966"/>
                              <a:lumOff val="-10549"/>
                            </a:schemeClr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48</a:t>
                      </a:r>
                    </a:p>
                  </a:txBody>
                  <a:tcPr marL="35560" marR="35560" marT="35560" marB="3556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535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Loam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 b="1">
                          <a:solidFill>
                            <a:schemeClr val="accent2">
                              <a:satOff val="-4966"/>
                              <a:lumOff val="-10549"/>
                            </a:schemeClr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</a:t>
                      </a:r>
                    </a:p>
                  </a:txBody>
                  <a:tcPr marL="35560" marR="35560" marT="35560" marB="3556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733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Peat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59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 b="1" dirty="0">
                          <a:solidFill>
                            <a:schemeClr val="accent2">
                              <a:satOff val="-4966"/>
                              <a:lumOff val="-10549"/>
                            </a:schemeClr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82</a:t>
                      </a:r>
                    </a:p>
                  </a:txBody>
                  <a:tcPr marL="35560" marR="35560" marT="35560" marB="3556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" name="Таблица"/>
          <p:cNvGraphicFramePr/>
          <p:nvPr>
            <p:extLst>
              <p:ext uri="{D42A27DB-BD31-4B8C-83A1-F6EECF244321}">
                <p14:modId xmlns:p14="http://schemas.microsoft.com/office/powerpoint/2010/main" val="1453362578"/>
              </p:ext>
            </p:extLst>
          </p:nvPr>
        </p:nvGraphicFramePr>
        <p:xfrm>
          <a:off x="195322" y="1781129"/>
          <a:ext cx="4289448" cy="3533057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899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4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47383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20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Soil type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Porosity with worms, (%)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0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Porosity without worms, (%)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298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Gray forest soil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48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</a:p>
                  </a:txBody>
                  <a:tcPr marL="35560" marR="35560" marT="35560" marB="3556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078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Loam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52</a:t>
                      </a:r>
                    </a:p>
                  </a:txBody>
                  <a:tcPr marL="35560" marR="35560" marT="35560" marB="3556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298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Peat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82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70</a:t>
                      </a:r>
                    </a:p>
                  </a:txBody>
                  <a:tcPr marL="35560" marR="35560" marT="35560" marB="3556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5" name="Conclusion: if we add the worms in the soil, the porosity of the soil will increase"/>
          <p:cNvSpPr txBox="1"/>
          <p:nvPr/>
        </p:nvSpPr>
        <p:spPr>
          <a:xfrm>
            <a:off x="138757" y="5576966"/>
            <a:ext cx="8866486" cy="954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spcBef>
                <a:spcPts val="400"/>
              </a:spcBef>
              <a:defRPr sz="2800" b="1" u="sng">
                <a:solidFill>
                  <a:srgbClr val="10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chemeClr val="tx1"/>
                </a:solidFill>
              </a:rPr>
              <a:t>Conclusion:</a:t>
            </a:r>
            <a:r>
              <a:rPr u="none" dirty="0">
                <a:solidFill>
                  <a:schemeClr val="tx1"/>
                </a:solidFill>
              </a:rPr>
              <a:t> </a:t>
            </a:r>
            <a:r>
              <a:rPr b="0" u="none" dirty="0"/>
              <a:t>if we add the worms in the soil, the </a:t>
            </a:r>
            <a:r>
              <a:rPr b="0" u="none" dirty="0">
                <a:solidFill>
                  <a:srgbClr val="000000"/>
                </a:solidFill>
              </a:rPr>
              <a:t>porosity of the soil will increase</a:t>
            </a:r>
          </a:p>
        </p:txBody>
      </p:sp>
      <p:sp>
        <p:nvSpPr>
          <p:cNvPr id="106" name="Table 3 and Diagram 1. The comparison of the soil porosity with worms and without their effect"/>
          <p:cNvSpPr txBox="1"/>
          <p:nvPr/>
        </p:nvSpPr>
        <p:spPr>
          <a:xfrm>
            <a:off x="138757" y="903218"/>
            <a:ext cx="8866486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000" u="sng" dirty="0"/>
              <a:t>Table 3 and Diagram 1. </a:t>
            </a:r>
            <a:r>
              <a:rPr sz="2000" dirty="0"/>
              <a:t>The comparison of the soil porosity with worms and without their effect</a:t>
            </a:r>
          </a:p>
        </p:txBody>
      </p:sp>
      <p:graphicFrame>
        <p:nvGraphicFramePr>
          <p:cNvPr id="108" name="2D‑столбчатая диаграмма"/>
          <p:cNvGraphicFramePr/>
          <p:nvPr/>
        </p:nvGraphicFramePr>
        <p:xfrm>
          <a:off x="4702029" y="1752002"/>
          <a:ext cx="3848166" cy="3207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9" name="Gray forest"/>
          <p:cNvSpPr txBox="1"/>
          <p:nvPr/>
        </p:nvSpPr>
        <p:spPr>
          <a:xfrm>
            <a:off x="5484236" y="4988154"/>
            <a:ext cx="928806" cy="287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 b="1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Gray forest</a:t>
            </a:r>
          </a:p>
        </p:txBody>
      </p:sp>
      <p:sp>
        <p:nvSpPr>
          <p:cNvPr id="110" name="Loam"/>
          <p:cNvSpPr txBox="1"/>
          <p:nvPr/>
        </p:nvSpPr>
        <p:spPr>
          <a:xfrm>
            <a:off x="6746199" y="4988154"/>
            <a:ext cx="528842" cy="287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 b="1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Loam</a:t>
            </a:r>
          </a:p>
        </p:txBody>
      </p:sp>
      <p:sp>
        <p:nvSpPr>
          <p:cNvPr id="111" name="Peat"/>
          <p:cNvSpPr txBox="1"/>
          <p:nvPr/>
        </p:nvSpPr>
        <p:spPr>
          <a:xfrm>
            <a:off x="7844935" y="4988154"/>
            <a:ext cx="429959" cy="287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 b="1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Peat</a:t>
            </a:r>
          </a:p>
        </p:txBody>
      </p:sp>
      <p:sp>
        <p:nvSpPr>
          <p:cNvPr id="112" name="Заголовок 1"/>
          <p:cNvSpPr txBox="1"/>
          <p:nvPr/>
        </p:nvSpPr>
        <p:spPr>
          <a:xfrm>
            <a:off x="628650" y="0"/>
            <a:ext cx="7886700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200" b="1" u="sng">
                <a:solidFill>
                  <a:srgbClr val="0F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400" dirty="0"/>
              <a:t>Experiment </a:t>
            </a:r>
            <a:r>
              <a:rPr sz="4400" dirty="0" smtClean="0"/>
              <a:t>2</a:t>
            </a:r>
            <a:endParaRPr sz="4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urpose: to define the dependence of the change in soil porosity on the number of worms.…"/>
          <p:cNvSpPr txBox="1">
            <a:spLocks noGrp="1"/>
          </p:cNvSpPr>
          <p:nvPr>
            <p:ph type="body" sz="half" idx="4294967295"/>
          </p:nvPr>
        </p:nvSpPr>
        <p:spPr>
          <a:xfrm>
            <a:off x="179387" y="883929"/>
            <a:ext cx="8785226" cy="163671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spcBef>
                <a:spcPts val="500"/>
              </a:spcBef>
              <a:buSzTx/>
              <a:buNone/>
              <a:defRPr sz="2400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b="1" dirty="0" smtClean="0"/>
              <a:t>Purpose</a:t>
            </a:r>
            <a:r>
              <a:rPr sz="2800" dirty="0" smtClean="0">
                <a:sym typeface="Calibri"/>
              </a:rPr>
              <a:t>:</a:t>
            </a:r>
            <a:r>
              <a:rPr sz="2800" u="none" dirty="0" smtClean="0">
                <a:sym typeface="Calibri"/>
              </a:rPr>
              <a:t> </a:t>
            </a:r>
            <a:r>
              <a:rPr sz="2800" u="none" dirty="0" smtClean="0"/>
              <a:t>to define the dependence of the change in soil porosity on the number of worms.</a:t>
            </a:r>
          </a:p>
          <a:p>
            <a:pPr marL="0" indent="0" algn="just">
              <a:spcBef>
                <a:spcPts val="500"/>
              </a:spcBef>
              <a:buSzTx/>
              <a:buNone/>
              <a:defRPr sz="2400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b="1" dirty="0" smtClean="0"/>
              <a:t>Tools</a:t>
            </a:r>
            <a:r>
              <a:rPr sz="2800" dirty="0" smtClean="0"/>
              <a:t> </a:t>
            </a:r>
            <a:r>
              <a:rPr sz="2800" b="1" dirty="0"/>
              <a:t>and</a:t>
            </a:r>
            <a:r>
              <a:rPr sz="2800" dirty="0"/>
              <a:t> </a:t>
            </a:r>
            <a:r>
              <a:rPr sz="2800" b="1" dirty="0"/>
              <a:t>materials</a:t>
            </a:r>
            <a:r>
              <a:rPr sz="2800" dirty="0"/>
              <a:t>:</a:t>
            </a:r>
            <a:r>
              <a:rPr sz="2800" u="none" dirty="0"/>
              <a:t> peat (600 cm</a:t>
            </a:r>
            <a:r>
              <a:rPr sz="2800" u="none" baseline="30083" dirty="0"/>
              <a:t>3</a:t>
            </a:r>
            <a:r>
              <a:rPr sz="2800" u="none" dirty="0"/>
              <a:t>), 5, 10 and 15 worms, a beaker, water.</a:t>
            </a:r>
          </a:p>
        </p:txBody>
      </p:sp>
      <p:pic>
        <p:nvPicPr>
          <p:cNvPr id="11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4678" y="2917810"/>
            <a:ext cx="3932238" cy="2860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9665" y="2917810"/>
            <a:ext cx="4287840" cy="2860678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Photo 10. Soil samples with different number of earthworms"/>
          <p:cNvSpPr txBox="1"/>
          <p:nvPr/>
        </p:nvSpPr>
        <p:spPr>
          <a:xfrm>
            <a:off x="329664" y="5863502"/>
            <a:ext cx="4287842" cy="615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Photo 10. Soil samples with different number of earthworms</a:t>
            </a:r>
          </a:p>
        </p:txBody>
      </p:sp>
      <p:sp>
        <p:nvSpPr>
          <p:cNvPr id="118" name="Photo 11. Earthworms"/>
          <p:cNvSpPr txBox="1"/>
          <p:nvPr/>
        </p:nvSpPr>
        <p:spPr>
          <a:xfrm>
            <a:off x="5758910" y="5833166"/>
            <a:ext cx="2163769" cy="34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Photo 11. Earthworms</a:t>
            </a:r>
          </a:p>
        </p:txBody>
      </p:sp>
      <p:sp>
        <p:nvSpPr>
          <p:cNvPr id="120" name="Заголовок 1"/>
          <p:cNvSpPr txBox="1"/>
          <p:nvPr/>
        </p:nvSpPr>
        <p:spPr>
          <a:xfrm>
            <a:off x="628650" y="0"/>
            <a:ext cx="7886700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200" b="1" u="sng">
                <a:solidFill>
                  <a:srgbClr val="0F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400" dirty="0"/>
              <a:t>Experiment </a:t>
            </a:r>
            <a:r>
              <a:rPr sz="4400" dirty="0" smtClean="0"/>
              <a:t>3</a:t>
            </a:r>
            <a:endParaRPr sz="4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able 3 and Diagram 2. The comparison of the soil samples’ porosity with different number of worms"/>
          <p:cNvSpPr txBox="1">
            <a:spLocks noGrp="1"/>
          </p:cNvSpPr>
          <p:nvPr>
            <p:ph type="title" idx="4294967295"/>
          </p:nvPr>
        </p:nvSpPr>
        <p:spPr>
          <a:xfrm>
            <a:off x="604837" y="1141272"/>
            <a:ext cx="7934326" cy="66320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Table 3 and Diagram 2. The comparison of the soil samples’ porosity with different number of worms</a:t>
            </a:r>
          </a:p>
        </p:txBody>
      </p:sp>
      <p:sp>
        <p:nvSpPr>
          <p:cNvPr id="123" name="Conclusion: the more worms are contained in the soil, the higher value of the soil porosity."/>
          <p:cNvSpPr txBox="1">
            <a:spLocks noGrp="1"/>
          </p:cNvSpPr>
          <p:nvPr>
            <p:ph type="body" sz="quarter" idx="4294967295"/>
          </p:nvPr>
        </p:nvSpPr>
        <p:spPr>
          <a:xfrm>
            <a:off x="152267" y="5194810"/>
            <a:ext cx="8839466" cy="82367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spcBef>
                <a:spcPts val="500"/>
              </a:spcBef>
              <a:buSzTx/>
              <a:buNone/>
              <a:defRPr sz="2400" b="1" u="sng">
                <a:solidFill>
                  <a:srgbClr val="10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dirty="0"/>
              <a:t>Conclusion</a:t>
            </a:r>
            <a:r>
              <a:rPr sz="2800" b="0" dirty="0">
                <a:sym typeface="Calibri"/>
              </a:rPr>
              <a:t>:</a:t>
            </a:r>
            <a:r>
              <a:rPr sz="2800" b="0" u="none" dirty="0">
                <a:sym typeface="Calibri"/>
              </a:rPr>
              <a:t> </a:t>
            </a:r>
            <a:r>
              <a:rPr sz="2800" b="0" u="none" dirty="0">
                <a:solidFill>
                  <a:srgbClr val="000000"/>
                </a:solidFill>
              </a:rPr>
              <a:t>the more worms are contained in the soil, the higher value of the soil porosity.</a:t>
            </a:r>
          </a:p>
        </p:txBody>
      </p:sp>
      <p:graphicFrame>
        <p:nvGraphicFramePr>
          <p:cNvPr id="124" name="Porosity, %"/>
          <p:cNvGraphicFramePr/>
          <p:nvPr/>
        </p:nvGraphicFramePr>
        <p:xfrm>
          <a:off x="187097" y="1805184"/>
          <a:ext cx="4317286" cy="3166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6" name="Таблица"/>
          <p:cNvGraphicFramePr/>
          <p:nvPr>
            <p:extLst>
              <p:ext uri="{D42A27DB-BD31-4B8C-83A1-F6EECF244321}">
                <p14:modId xmlns:p14="http://schemas.microsoft.com/office/powerpoint/2010/main" val="920180133"/>
              </p:ext>
            </p:extLst>
          </p:nvPr>
        </p:nvGraphicFramePr>
        <p:xfrm>
          <a:off x="4726370" y="2227862"/>
          <a:ext cx="4113855" cy="2542843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484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03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4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66356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20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Number of worms in soil samples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2000" b="1" i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а,</a:t>
                      </a:r>
                      <a:r>
                        <a:rPr i="0"/>
                        <a:t> cm</a:t>
                      </a:r>
                      <a:r>
                        <a:rPr i="0" baseline="30000"/>
                        <a:t>3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2000" b="1" i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dirty="0"/>
                        <a:t>b,</a:t>
                      </a:r>
                      <a:r>
                        <a:rPr i="0" dirty="0"/>
                        <a:t> cm</a:t>
                      </a:r>
                      <a:r>
                        <a:rPr i="0" baseline="30000" dirty="0"/>
                        <a:t>3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2000" b="1" i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c,</a:t>
                      </a:r>
                      <a:r>
                        <a:rPr i="0"/>
                        <a:t> cm</a:t>
                      </a:r>
                      <a:r>
                        <a:rPr i="0" baseline="30000"/>
                        <a:t>3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2000" b="1">
                          <a:solidFill>
                            <a:srgbClr val="FFFF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Porosity</a:t>
                      </a:r>
                    </a:p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2000" b="1">
                          <a:solidFill>
                            <a:srgbClr val="FFFF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(%)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829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64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 b="1">
                          <a:solidFill>
                            <a:schemeClr val="accent2">
                              <a:satOff val="-4966"/>
                              <a:lumOff val="-10549"/>
                            </a:schemeClr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72</a:t>
                      </a:r>
                    </a:p>
                  </a:txBody>
                  <a:tcPr marL="35560" marR="35560" marT="35560" marB="3556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829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59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 b="1">
                          <a:solidFill>
                            <a:schemeClr val="accent2">
                              <a:satOff val="-4966"/>
                              <a:lumOff val="-10549"/>
                            </a:schemeClr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82</a:t>
                      </a:r>
                    </a:p>
                  </a:txBody>
                  <a:tcPr marL="35560" marR="35560" marT="35560" marB="3556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829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55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 b="1" dirty="0">
                          <a:solidFill>
                            <a:schemeClr val="accent2">
                              <a:satOff val="-4966"/>
                              <a:lumOff val="-10549"/>
                            </a:schemeClr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90</a:t>
                      </a:r>
                    </a:p>
                  </a:txBody>
                  <a:tcPr marL="35560" marR="35560" marT="35560" marB="3556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7" name="Заголовок 1"/>
          <p:cNvSpPr txBox="1"/>
          <p:nvPr/>
        </p:nvSpPr>
        <p:spPr>
          <a:xfrm>
            <a:off x="628650" y="0"/>
            <a:ext cx="7886700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200" b="1" u="sng">
                <a:solidFill>
                  <a:srgbClr val="0F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400" dirty="0"/>
              <a:t>Experiment </a:t>
            </a:r>
            <a:r>
              <a:rPr sz="4400" dirty="0" smtClean="0"/>
              <a:t>3</a:t>
            </a:r>
            <a:endParaRPr sz="4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urpose: to define the dependence of the change in soil porosity on the biological activity of worms."/>
          <p:cNvSpPr txBox="1">
            <a:spLocks noGrp="1"/>
          </p:cNvSpPr>
          <p:nvPr>
            <p:ph type="body" sz="quarter" idx="4294967295"/>
          </p:nvPr>
        </p:nvSpPr>
        <p:spPr>
          <a:xfrm>
            <a:off x="318291" y="1204392"/>
            <a:ext cx="8507418" cy="12954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buSzTx/>
              <a:buNone/>
              <a:defRPr sz="2400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b="1" dirty="0"/>
              <a:t>Purpose</a:t>
            </a:r>
            <a:r>
              <a:rPr sz="2800" dirty="0"/>
              <a:t>:</a:t>
            </a:r>
            <a:r>
              <a:rPr sz="2800" u="none" dirty="0"/>
              <a:t> to define the dependence of the change in soil porosity on the biological activity of worms.</a:t>
            </a:r>
          </a:p>
        </p:txBody>
      </p:sp>
      <p:pic>
        <p:nvPicPr>
          <p:cNvPr id="13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47584" y="2889293"/>
            <a:ext cx="3789367" cy="3611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7050" y="2889293"/>
            <a:ext cx="3611565" cy="3611563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Заголовок 1"/>
          <p:cNvSpPr txBox="1"/>
          <p:nvPr/>
        </p:nvSpPr>
        <p:spPr>
          <a:xfrm>
            <a:off x="628650" y="0"/>
            <a:ext cx="7886700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200" b="1" u="sng">
                <a:solidFill>
                  <a:srgbClr val="0F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400" dirty="0"/>
              <a:t>Experiment </a:t>
            </a:r>
            <a:r>
              <a:rPr sz="4400" dirty="0" smtClean="0"/>
              <a:t>4</a:t>
            </a:r>
            <a:endParaRPr sz="4400" dirty="0"/>
          </a:p>
        </p:txBody>
      </p:sp>
      <p:sp>
        <p:nvSpPr>
          <p:cNvPr id="134" name="Photos 12,13. Measurements of the soil’s porosity"/>
          <p:cNvSpPr txBox="1"/>
          <p:nvPr/>
        </p:nvSpPr>
        <p:spPr>
          <a:xfrm>
            <a:off x="1699678" y="2442653"/>
            <a:ext cx="5744643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Photos 12,13. Measurements of the soil’s porosity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able 4 and Diagram 3. The comparison of the soil porosity at different temperatures"/>
          <p:cNvSpPr txBox="1">
            <a:spLocks noGrp="1"/>
          </p:cNvSpPr>
          <p:nvPr>
            <p:ph type="title" idx="4294967295"/>
          </p:nvPr>
        </p:nvSpPr>
        <p:spPr>
          <a:xfrm>
            <a:off x="471958" y="696532"/>
            <a:ext cx="8229601" cy="11430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Table 4 and Diagram 3. The comparison of the soil porosity at different temperatures</a:t>
            </a:r>
          </a:p>
        </p:txBody>
      </p:sp>
      <p:sp>
        <p:nvSpPr>
          <p:cNvPr id="137" name="Conclusion: the highest soil porosity was at the optimum temperature for earthworms (20 ° C). Both at +39°C and at +4°C the activity of worms was slower, as they were under unfavorable conditions."/>
          <p:cNvSpPr txBox="1">
            <a:spLocks noGrp="1"/>
          </p:cNvSpPr>
          <p:nvPr>
            <p:ph type="body" sz="half" idx="4294967295"/>
          </p:nvPr>
        </p:nvSpPr>
        <p:spPr>
          <a:xfrm>
            <a:off x="194145" y="4689542"/>
            <a:ext cx="8785226" cy="206534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90000"/>
              </a:lnSpc>
              <a:buSzTx/>
              <a:buNone/>
              <a:defRPr sz="2800"/>
            </a:pPr>
            <a:endParaRPr dirty="0"/>
          </a:p>
          <a:p>
            <a:pPr marL="0" indent="0" algn="just">
              <a:lnSpc>
                <a:spcPct val="90000"/>
              </a:lnSpc>
              <a:spcBef>
                <a:spcPts val="600"/>
              </a:spcBef>
              <a:buSzTx/>
              <a:buNone/>
              <a:defRPr sz="2800" b="1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Conclusion</a:t>
            </a:r>
            <a:r>
              <a:rPr b="0" dirty="0">
                <a:solidFill>
                  <a:srgbClr val="10253F"/>
                </a:solidFill>
              </a:rPr>
              <a:t>:</a:t>
            </a:r>
            <a:r>
              <a:rPr b="0" u="none" dirty="0">
                <a:solidFill>
                  <a:srgbClr val="10253F"/>
                </a:solidFill>
              </a:rPr>
              <a:t> t</a:t>
            </a:r>
            <a:r>
              <a:rPr b="0" u="none" dirty="0"/>
              <a:t>he highest soil porosity was at the optimum temperature for earthworms (20 ° C). Both at +39°C and at +4°C the activity of worms was slower, as they were under unfavorable conditions.</a:t>
            </a:r>
          </a:p>
        </p:txBody>
      </p:sp>
      <p:graphicFrame>
        <p:nvGraphicFramePr>
          <p:cNvPr id="138" name="Porosity, %"/>
          <p:cNvGraphicFramePr/>
          <p:nvPr>
            <p:extLst>
              <p:ext uri="{D42A27DB-BD31-4B8C-83A1-F6EECF244321}">
                <p14:modId xmlns:p14="http://schemas.microsoft.com/office/powerpoint/2010/main" val="1276495807"/>
              </p:ext>
            </p:extLst>
          </p:nvPr>
        </p:nvGraphicFramePr>
        <p:xfrm>
          <a:off x="5069429" y="1496601"/>
          <a:ext cx="3710855" cy="3525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0" name="Таблица"/>
          <p:cNvGraphicFramePr/>
          <p:nvPr>
            <p:extLst>
              <p:ext uri="{D42A27DB-BD31-4B8C-83A1-F6EECF244321}">
                <p14:modId xmlns:p14="http://schemas.microsoft.com/office/powerpoint/2010/main" val="703099584"/>
              </p:ext>
            </p:extLst>
          </p:nvPr>
        </p:nvGraphicFramePr>
        <p:xfrm>
          <a:off x="164629" y="1913046"/>
          <a:ext cx="4705262" cy="2901333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585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95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77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11891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20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Temperature, </a:t>
                      </a:r>
                      <a:r>
                        <a:rPr sz="1800"/>
                        <a:t>°C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2000" b="1" i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а,</a:t>
                      </a:r>
                      <a:r>
                        <a:rPr i="0"/>
                        <a:t> cm</a:t>
                      </a:r>
                      <a:r>
                        <a:rPr i="0" baseline="30000"/>
                        <a:t>3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2000" b="1" i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b,</a:t>
                      </a:r>
                      <a:r>
                        <a:rPr i="0"/>
                        <a:t> cm</a:t>
                      </a:r>
                      <a:r>
                        <a:rPr i="0" baseline="30000"/>
                        <a:t>3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2000" b="1" i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c,</a:t>
                      </a:r>
                      <a:r>
                        <a:rPr i="0"/>
                        <a:t> cm</a:t>
                      </a:r>
                      <a:r>
                        <a:rPr i="0" baseline="30000"/>
                        <a:t>3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2000" b="1">
                          <a:solidFill>
                            <a:srgbClr val="FFFF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Porosity</a:t>
                      </a:r>
                    </a:p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2000" b="1">
                          <a:solidFill>
                            <a:srgbClr val="FFFF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(%)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967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+ 4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64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 b="1">
                          <a:solidFill>
                            <a:schemeClr val="accent2">
                              <a:satOff val="-4966"/>
                              <a:lumOff val="-10549"/>
                            </a:schemeClr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72</a:t>
                      </a:r>
                    </a:p>
                  </a:txBody>
                  <a:tcPr marL="35560" marR="35560" marT="35560" marB="3556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541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+ 15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61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 b="1">
                          <a:solidFill>
                            <a:schemeClr val="accent2">
                              <a:satOff val="-4966"/>
                              <a:lumOff val="-10549"/>
                            </a:schemeClr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78</a:t>
                      </a:r>
                    </a:p>
                  </a:txBody>
                  <a:tcPr marL="35560" marR="35560" marT="35560" marB="3556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967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+ 20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59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 b="1">
                          <a:solidFill>
                            <a:schemeClr val="accent2">
                              <a:satOff val="-4966"/>
                              <a:lumOff val="-10549"/>
                            </a:schemeClr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82</a:t>
                      </a:r>
                    </a:p>
                  </a:txBody>
                  <a:tcPr marL="35560" marR="35560" marT="35560" marB="3556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967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+ 39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64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 b="1" dirty="0">
                          <a:solidFill>
                            <a:schemeClr val="accent2">
                              <a:satOff val="-4966"/>
                              <a:lumOff val="-10549"/>
                            </a:schemeClr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72</a:t>
                      </a:r>
                    </a:p>
                  </a:txBody>
                  <a:tcPr marL="35560" marR="35560" marT="35560" marB="3556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1" name="Заголовок 1"/>
          <p:cNvSpPr txBox="1"/>
          <p:nvPr/>
        </p:nvSpPr>
        <p:spPr>
          <a:xfrm>
            <a:off x="628650" y="0"/>
            <a:ext cx="7886700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200" b="1" u="sng">
                <a:solidFill>
                  <a:srgbClr val="0F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400" dirty="0"/>
              <a:t>Experiment </a:t>
            </a:r>
            <a:r>
              <a:rPr sz="4400" dirty="0" smtClean="0"/>
              <a:t>4</a:t>
            </a:r>
            <a:endParaRPr sz="4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18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urpose: to define the dependence of the change in soil porosity on its humidity.…"/>
          <p:cNvSpPr txBox="1">
            <a:spLocks noGrp="1"/>
          </p:cNvSpPr>
          <p:nvPr>
            <p:ph type="body" sz="half" idx="4294967295"/>
          </p:nvPr>
        </p:nvSpPr>
        <p:spPr>
          <a:xfrm>
            <a:off x="161923" y="915478"/>
            <a:ext cx="8820154" cy="179384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600"/>
              </a:spcBef>
              <a:buSzTx/>
              <a:buNone/>
              <a:defRPr sz="2800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/>
              <a:t>Purpose</a:t>
            </a:r>
            <a:r>
              <a:rPr dirty="0"/>
              <a:t>:</a:t>
            </a:r>
            <a:r>
              <a:rPr b="1" u="none" dirty="0"/>
              <a:t> </a:t>
            </a:r>
            <a:r>
              <a:rPr u="none" dirty="0"/>
              <a:t>to</a:t>
            </a:r>
            <a:r>
              <a:rPr b="1" u="none" dirty="0"/>
              <a:t> </a:t>
            </a:r>
            <a:r>
              <a:rPr u="none" dirty="0"/>
              <a:t>define the dependence of the change in soil porosity on its humidity.</a:t>
            </a:r>
            <a:endParaRPr b="1" dirty="0"/>
          </a:p>
          <a:p>
            <a:pPr marL="0" indent="0" algn="just">
              <a:spcBef>
                <a:spcPts val="600"/>
              </a:spcBef>
              <a:buSzTx/>
              <a:buNone/>
              <a:defRPr sz="2800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/>
              <a:t>Tools</a:t>
            </a:r>
            <a:r>
              <a:rPr dirty="0"/>
              <a:t> </a:t>
            </a:r>
            <a:r>
              <a:rPr b="1" dirty="0"/>
              <a:t>and</a:t>
            </a:r>
            <a:r>
              <a:rPr dirty="0"/>
              <a:t> </a:t>
            </a:r>
            <a:r>
              <a:rPr b="1" dirty="0"/>
              <a:t>materials</a:t>
            </a:r>
            <a:r>
              <a:rPr dirty="0"/>
              <a:t>:</a:t>
            </a:r>
            <a:r>
              <a:rPr u="none" dirty="0"/>
              <a:t> peat (600 cm</a:t>
            </a:r>
            <a:r>
              <a:rPr u="none" baseline="30357" dirty="0"/>
              <a:t>3</a:t>
            </a:r>
            <a:r>
              <a:rPr u="none" dirty="0"/>
              <a:t>), 10 worms, a hygrometer, a beaker, water.</a:t>
            </a:r>
          </a:p>
        </p:txBody>
      </p:sp>
      <p:pic>
        <p:nvPicPr>
          <p:cNvPr id="145" name="https://i.mycdn.me/image?id=868100984806&amp;t=3&amp;plc=WEB&amp;tkn=*isy6vGM9zB268UlNkmdMd8-yduE" descr="https://i.mycdn.me/image?id=868100984806&amp;t=3&amp;plc=WEB&amp;tkn=*isy6vGM9zB268UlNkmdMd8-ydu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6947" y="3264110"/>
            <a:ext cx="3000377" cy="3384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83507" y="3264110"/>
            <a:ext cx="2403546" cy="3384554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Заголовок 1"/>
          <p:cNvSpPr txBox="1"/>
          <p:nvPr/>
        </p:nvSpPr>
        <p:spPr>
          <a:xfrm>
            <a:off x="628650" y="0"/>
            <a:ext cx="7886700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200" b="1" u="sng">
                <a:solidFill>
                  <a:srgbClr val="0F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400" dirty="0"/>
              <a:t>Experiment </a:t>
            </a:r>
            <a:r>
              <a:rPr sz="4400" dirty="0" smtClean="0"/>
              <a:t>5</a:t>
            </a:r>
            <a:endParaRPr sz="4400" dirty="0"/>
          </a:p>
        </p:txBody>
      </p:sp>
      <p:sp>
        <p:nvSpPr>
          <p:cNvPr id="148" name="Photos 14,15. A hygrometer and a beaker with water"/>
          <p:cNvSpPr txBox="1"/>
          <p:nvPr/>
        </p:nvSpPr>
        <p:spPr>
          <a:xfrm>
            <a:off x="1699678" y="2809904"/>
            <a:ext cx="5744643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Photos 14,15. A hygrometer and a beaker with water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1"/>
          <p:cNvSpPr txBox="1"/>
          <p:nvPr/>
        </p:nvSpPr>
        <p:spPr>
          <a:xfrm>
            <a:off x="457200" y="274632"/>
            <a:ext cx="8229600" cy="776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 algn="ctr">
              <a:lnSpc>
                <a:spcPct val="90000"/>
              </a:lnSpc>
              <a:defRPr sz="4400" b="1" u="sng">
                <a:solidFill>
                  <a:srgbClr val="0F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The task</a:t>
            </a:r>
          </a:p>
        </p:txBody>
      </p:sp>
      <p:sp>
        <p:nvSpPr>
          <p:cNvPr id="28" name="TextBox 3"/>
          <p:cNvSpPr txBox="1"/>
          <p:nvPr/>
        </p:nvSpPr>
        <p:spPr>
          <a:xfrm>
            <a:off x="143504" y="2438042"/>
            <a:ext cx="8856992" cy="1981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just" defTabSz="457200">
              <a:lnSpc>
                <a:spcPts val="5100"/>
              </a:lnSpc>
              <a:spcBef>
                <a:spcPts val="1200"/>
              </a:spcBef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Earthworms change the mechanical properties of soil and make the soil more porous. Investigate this process and introduce quantitative parameters.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able 6 and Diagram 4. The comparison of soil porosity with its humidity"/>
          <p:cNvSpPr txBox="1">
            <a:spLocks noGrp="1"/>
          </p:cNvSpPr>
          <p:nvPr>
            <p:ph type="title" idx="4294967295"/>
          </p:nvPr>
        </p:nvSpPr>
        <p:spPr>
          <a:xfrm>
            <a:off x="-2" y="859636"/>
            <a:ext cx="9144004" cy="441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Table 6 and Diagram 4. The comparison of soil porosity with its humidity </a:t>
            </a:r>
          </a:p>
        </p:txBody>
      </p:sp>
      <p:graphicFrame>
        <p:nvGraphicFramePr>
          <p:cNvPr id="152" name="Porosity, (%)"/>
          <p:cNvGraphicFramePr/>
          <p:nvPr/>
        </p:nvGraphicFramePr>
        <p:xfrm>
          <a:off x="173624" y="1356888"/>
          <a:ext cx="3781039" cy="4041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3" name="Conclusion: earthworms show the greatest activity in soil with the humidity about 70%."/>
          <p:cNvSpPr txBox="1"/>
          <p:nvPr/>
        </p:nvSpPr>
        <p:spPr>
          <a:xfrm>
            <a:off x="89691" y="5754363"/>
            <a:ext cx="8964618" cy="88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spcBef>
                <a:spcPts val="600"/>
              </a:spcBef>
              <a:defRPr sz="2800" b="1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Conclusion</a:t>
            </a:r>
            <a:r>
              <a:rPr b="0"/>
              <a:t>:</a:t>
            </a:r>
            <a:r>
              <a:rPr b="0" u="none"/>
              <a:t> earthworms show the greatest activity in soil with the humidity about 70%.</a:t>
            </a:r>
          </a:p>
        </p:txBody>
      </p:sp>
      <p:graphicFrame>
        <p:nvGraphicFramePr>
          <p:cNvPr id="154" name="Таблица"/>
          <p:cNvGraphicFramePr/>
          <p:nvPr>
            <p:extLst>
              <p:ext uri="{D42A27DB-BD31-4B8C-83A1-F6EECF244321}">
                <p14:modId xmlns:p14="http://schemas.microsoft.com/office/powerpoint/2010/main" val="535444119"/>
              </p:ext>
            </p:extLst>
          </p:nvPr>
        </p:nvGraphicFramePr>
        <p:xfrm>
          <a:off x="4144698" y="1541218"/>
          <a:ext cx="4705262" cy="377556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585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95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77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21585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20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Humidity of the soil, </a:t>
                      </a:r>
                      <a:r>
                        <a:rPr sz="1800"/>
                        <a:t>(%)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2000" b="1" i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а,</a:t>
                      </a:r>
                      <a:r>
                        <a:rPr i="0"/>
                        <a:t> cm</a:t>
                      </a:r>
                      <a:r>
                        <a:rPr i="0" baseline="30000"/>
                        <a:t>3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2000" b="1" i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b,</a:t>
                      </a:r>
                      <a:r>
                        <a:rPr i="0"/>
                        <a:t> cm</a:t>
                      </a:r>
                      <a:r>
                        <a:rPr i="0" baseline="30000"/>
                        <a:t>3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2000" b="1" i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c,</a:t>
                      </a:r>
                      <a:r>
                        <a:rPr i="0"/>
                        <a:t> cm</a:t>
                      </a:r>
                      <a:r>
                        <a:rPr i="0" baseline="30000"/>
                        <a:t>3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2000" b="1">
                          <a:solidFill>
                            <a:srgbClr val="FFFF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Porosity</a:t>
                      </a:r>
                    </a:p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2000" b="1">
                          <a:solidFill>
                            <a:srgbClr val="FFFF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(%)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708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84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62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 b="1">
                          <a:solidFill>
                            <a:schemeClr val="accent2">
                              <a:satOff val="-4966"/>
                              <a:lumOff val="-10549"/>
                            </a:schemeClr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76</a:t>
                      </a:r>
                    </a:p>
                  </a:txBody>
                  <a:tcPr marL="35560" marR="35560" marT="35560" marB="3556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144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56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 b="1">
                          <a:solidFill>
                            <a:schemeClr val="accent2">
                              <a:satOff val="-4966"/>
                              <a:lumOff val="-10549"/>
                            </a:schemeClr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88</a:t>
                      </a:r>
                    </a:p>
                  </a:txBody>
                  <a:tcPr marL="35560" marR="35560" marT="35560" marB="3556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9708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58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 b="1">
                          <a:solidFill>
                            <a:schemeClr val="accent2">
                              <a:satOff val="-4966"/>
                              <a:lumOff val="-10549"/>
                            </a:schemeClr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84</a:t>
                      </a:r>
                    </a:p>
                  </a:txBody>
                  <a:tcPr marL="35560" marR="35560" marT="35560" marB="3556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9708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59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 b="1">
                          <a:solidFill>
                            <a:schemeClr val="accent2">
                              <a:satOff val="-4966"/>
                              <a:lumOff val="-10549"/>
                            </a:schemeClr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82</a:t>
                      </a:r>
                    </a:p>
                  </a:txBody>
                  <a:tcPr marL="35560" marR="35560" marT="35560" marB="3556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9708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64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800" b="1" dirty="0">
                          <a:solidFill>
                            <a:schemeClr val="accent2">
                              <a:satOff val="-4966"/>
                              <a:lumOff val="-10549"/>
                            </a:schemeClr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72</a:t>
                      </a:r>
                    </a:p>
                  </a:txBody>
                  <a:tcPr marL="35560" marR="35560" marT="35560" marB="3556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5" name="Заголовок 1"/>
          <p:cNvSpPr txBox="1"/>
          <p:nvPr/>
        </p:nvSpPr>
        <p:spPr>
          <a:xfrm>
            <a:off x="628650" y="0"/>
            <a:ext cx="7886700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200" b="1" u="sng">
                <a:solidFill>
                  <a:srgbClr val="0F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400" dirty="0"/>
              <a:t>Experiment </a:t>
            </a:r>
            <a:r>
              <a:rPr sz="4400" dirty="0" smtClean="0"/>
              <a:t>5</a:t>
            </a:r>
            <a:endParaRPr sz="4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urpose: to define the dependence of the change in soil porosity on its salinity.…"/>
          <p:cNvSpPr txBox="1">
            <a:spLocks noGrp="1"/>
          </p:cNvSpPr>
          <p:nvPr>
            <p:ph type="body" sz="half" idx="4294967295"/>
          </p:nvPr>
        </p:nvSpPr>
        <p:spPr>
          <a:xfrm>
            <a:off x="179387" y="941521"/>
            <a:ext cx="8785226" cy="226546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600"/>
              </a:spcBef>
              <a:buSzTx/>
              <a:buNone/>
              <a:defRPr sz="2800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/>
              <a:t>Purpose</a:t>
            </a:r>
            <a:r>
              <a:rPr dirty="0"/>
              <a:t>:</a:t>
            </a:r>
            <a:r>
              <a:rPr u="none" dirty="0"/>
              <a:t> to define the dependence of the change in soil porosity on its salinity.</a:t>
            </a:r>
            <a:endParaRPr b="1" dirty="0"/>
          </a:p>
          <a:p>
            <a:pPr marL="0" indent="0" algn="just">
              <a:spcBef>
                <a:spcPts val="600"/>
              </a:spcBef>
              <a:buSzTx/>
              <a:buNone/>
              <a:defRPr sz="2800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/>
              <a:t>Tools</a:t>
            </a:r>
            <a:r>
              <a:rPr dirty="0"/>
              <a:t> </a:t>
            </a:r>
            <a:r>
              <a:rPr b="1" dirty="0"/>
              <a:t>and</a:t>
            </a:r>
            <a:r>
              <a:rPr dirty="0"/>
              <a:t> </a:t>
            </a:r>
            <a:r>
              <a:rPr b="1" dirty="0"/>
              <a:t>materials</a:t>
            </a:r>
            <a:r>
              <a:rPr dirty="0"/>
              <a:t>:</a:t>
            </a:r>
            <a:r>
              <a:rPr u="none" dirty="0"/>
              <a:t> peat (600 cm</a:t>
            </a:r>
            <a:r>
              <a:rPr u="none" baseline="30000" dirty="0"/>
              <a:t>3</a:t>
            </a:r>
            <a:r>
              <a:rPr u="none" dirty="0"/>
              <a:t>), 10 worms, a beaker, solutions of sodium chloride (</a:t>
            </a:r>
            <a:r>
              <a:rPr u="none" dirty="0" err="1"/>
              <a:t>NaCl</a:t>
            </a:r>
            <a:r>
              <a:rPr u="none" dirty="0"/>
              <a:t>) and sodium bicarbonate (NaHCO</a:t>
            </a:r>
            <a:r>
              <a:rPr u="none" baseline="-5998" dirty="0"/>
              <a:t>3</a:t>
            </a:r>
            <a:r>
              <a:rPr u="none" dirty="0"/>
              <a:t>), water.</a:t>
            </a:r>
          </a:p>
        </p:txBody>
      </p:sp>
      <p:sp>
        <p:nvSpPr>
          <p:cNvPr id="159" name="Заголовок 1"/>
          <p:cNvSpPr txBox="1"/>
          <p:nvPr/>
        </p:nvSpPr>
        <p:spPr>
          <a:xfrm>
            <a:off x="628650" y="0"/>
            <a:ext cx="7886700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200" b="1" u="sng">
                <a:solidFill>
                  <a:srgbClr val="0F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400" dirty="0"/>
              <a:t>Experiment </a:t>
            </a:r>
            <a:r>
              <a:rPr sz="4400" dirty="0" smtClean="0"/>
              <a:t>6</a:t>
            </a:r>
            <a:endParaRPr sz="4400" dirty="0"/>
          </a:p>
        </p:txBody>
      </p:sp>
      <p:pic>
        <p:nvPicPr>
          <p:cNvPr id="16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6731" y="3851195"/>
            <a:ext cx="2502695" cy="2502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rcRect b="4515"/>
          <a:stretch>
            <a:fillRect/>
          </a:stretch>
        </p:blipFill>
        <p:spPr>
          <a:xfrm>
            <a:off x="3513018" y="3851195"/>
            <a:ext cx="4794442" cy="2502615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Photos 16,17. A sample of NaHCO3 and saline soils"/>
          <p:cNvSpPr txBox="1"/>
          <p:nvPr/>
        </p:nvSpPr>
        <p:spPr>
          <a:xfrm>
            <a:off x="1699678" y="3342714"/>
            <a:ext cx="5744643" cy="372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Photos 16,17. A sample of NaHCO</a:t>
            </a:r>
            <a:r>
              <a:rPr baseline="-5998"/>
              <a:t>3 </a:t>
            </a:r>
            <a:r>
              <a:t>and saline soils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21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able 7 and Diagram 5. The comparison of the saline soils’ porosity"/>
          <p:cNvSpPr txBox="1">
            <a:spLocks noGrp="1"/>
          </p:cNvSpPr>
          <p:nvPr>
            <p:ph type="title" idx="4294967295"/>
          </p:nvPr>
        </p:nvSpPr>
        <p:spPr>
          <a:xfrm>
            <a:off x="791" y="883344"/>
            <a:ext cx="9142418" cy="37821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200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Table 7 and Diagram 5. The comparison of the saline soils’ porosity</a:t>
            </a:r>
          </a:p>
        </p:txBody>
      </p:sp>
      <p:graphicFrame>
        <p:nvGraphicFramePr>
          <p:cNvPr id="165" name="2D‑столбчатая диаграмма"/>
          <p:cNvGraphicFramePr/>
          <p:nvPr/>
        </p:nvGraphicFramePr>
        <p:xfrm>
          <a:off x="245357" y="1322717"/>
          <a:ext cx="3564116" cy="3446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6" name="Conclusion: with an increase of the salts concentration in the soil, the activity of earthworms harshly decreases, hence the porosity of the soil practically does not change."/>
          <p:cNvSpPr txBox="1"/>
          <p:nvPr/>
        </p:nvSpPr>
        <p:spPr>
          <a:xfrm>
            <a:off x="136525" y="4962828"/>
            <a:ext cx="8870951" cy="1384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spcBef>
                <a:spcPts val="700"/>
              </a:spcBef>
              <a:defRPr sz="2800" b="1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dirty="0"/>
              <a:t>Conclusion:</a:t>
            </a:r>
            <a:r>
              <a:rPr sz="2800" b="0" u="none" dirty="0"/>
              <a:t> with an increase of the salts’ concentration in the soil, the activity of earthworms harshly decreases, hence the porosity of the soil practically does not change.</a:t>
            </a:r>
          </a:p>
        </p:txBody>
      </p:sp>
      <p:graphicFrame>
        <p:nvGraphicFramePr>
          <p:cNvPr id="168" name="Таблица"/>
          <p:cNvGraphicFramePr/>
          <p:nvPr/>
        </p:nvGraphicFramePr>
        <p:xfrm>
          <a:off x="4236987" y="1533618"/>
          <a:ext cx="4705262" cy="3157146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585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95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77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33139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2000" b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Mass of salts, g  (NaCl — NaHCO</a:t>
                      </a:r>
                      <a:r>
                        <a:rPr baseline="-5998"/>
                        <a:t>3</a:t>
                      </a:r>
                      <a:r>
                        <a:t>)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2000" b="1" i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а,</a:t>
                      </a:r>
                      <a:r>
                        <a:rPr i="0"/>
                        <a:t> cm</a:t>
                      </a:r>
                      <a:r>
                        <a:rPr i="0" baseline="30000"/>
                        <a:t>3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2000" b="1" i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b,</a:t>
                      </a:r>
                      <a:r>
                        <a:rPr i="0"/>
                        <a:t> cm</a:t>
                      </a:r>
                      <a:r>
                        <a:rPr i="0" baseline="30000"/>
                        <a:t>3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2000" b="1" i="1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c,</a:t>
                      </a:r>
                      <a:r>
                        <a:rPr i="0"/>
                        <a:t> cm</a:t>
                      </a:r>
                      <a:r>
                        <a:rPr i="0" baseline="30000"/>
                        <a:t>3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2000" b="1">
                          <a:solidFill>
                            <a:srgbClr val="FFFF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Porosity</a:t>
                      </a:r>
                    </a:p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2000" b="1">
                          <a:solidFill>
                            <a:srgbClr val="FFFF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(%)</a:t>
                      </a:r>
                    </a:p>
                  </a:txBody>
                  <a:tcPr marL="35560" marR="35560" marT="35560" marB="35560" anchor="ctr" horzOverflow="overflow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280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6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 — 40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600"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62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600" b="1">
                          <a:solidFill>
                            <a:schemeClr val="accent2">
                              <a:satOff val="-4966"/>
                              <a:lumOff val="-10549"/>
                            </a:schemeClr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74</a:t>
                      </a:r>
                    </a:p>
                  </a:txBody>
                  <a:tcPr marL="35560" marR="35560" marT="35560" marB="3556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447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6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 — 90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600"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56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600" b="1">
                          <a:solidFill>
                            <a:schemeClr val="accent2">
                              <a:satOff val="-4966"/>
                              <a:lumOff val="-10549"/>
                            </a:schemeClr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70</a:t>
                      </a:r>
                    </a:p>
                  </a:txBody>
                  <a:tcPr marL="35560" marR="35560" marT="35560" marB="3556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280"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6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Clear sample without salts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600"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</a:tabLst>
                        <a:defRPr sz="1800"/>
                      </a:pPr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58</a:t>
                      </a:r>
                    </a:p>
                  </a:txBody>
                  <a:tcPr marL="35560" marR="35560" marT="35560" marB="35560" anchor="ctr" horzOverflow="overflow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</a:tabLst>
                        <a:defRPr sz="1800"/>
                      </a:pPr>
                      <a:r>
                        <a:rPr sz="1600" b="1">
                          <a:solidFill>
                            <a:schemeClr val="accent2">
                              <a:satOff val="-4966"/>
                              <a:lumOff val="-10549"/>
                            </a:schemeClr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82</a:t>
                      </a:r>
                    </a:p>
                  </a:txBody>
                  <a:tcPr marL="35560" marR="35560" marT="35560" marB="3556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9" name="Заголовок 1"/>
          <p:cNvSpPr txBox="1"/>
          <p:nvPr/>
        </p:nvSpPr>
        <p:spPr>
          <a:xfrm>
            <a:off x="628650" y="0"/>
            <a:ext cx="7886700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200" b="1" u="sng">
                <a:solidFill>
                  <a:srgbClr val="0F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400" dirty="0"/>
              <a:t>Experiment </a:t>
            </a:r>
            <a:r>
              <a:rPr sz="4400" dirty="0" smtClean="0"/>
              <a:t>6</a:t>
            </a:r>
            <a:endParaRPr sz="4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22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Заголовок 1"/>
          <p:cNvSpPr txBox="1"/>
          <p:nvPr/>
        </p:nvSpPr>
        <p:spPr>
          <a:xfrm>
            <a:off x="628650" y="136516"/>
            <a:ext cx="7886700" cy="715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400" b="1" u="sng">
                <a:solidFill>
                  <a:srgbClr val="0F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Conclusions</a:t>
            </a:r>
          </a:p>
        </p:txBody>
      </p:sp>
      <p:sp>
        <p:nvSpPr>
          <p:cNvPr id="173" name="Porosity is one of the most important feature of soils, it depends on the soil’s type, structure and the amount of worms;…"/>
          <p:cNvSpPr txBox="1"/>
          <p:nvPr/>
        </p:nvSpPr>
        <p:spPr>
          <a:xfrm>
            <a:off x="350880" y="1573110"/>
            <a:ext cx="8442240" cy="3711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820484" indent="-280734" algn="just" defTabSz="449580">
              <a:lnSpc>
                <a:spcPct val="120000"/>
              </a:lnSpc>
              <a:buSzPct val="100000"/>
              <a:buChar char="•"/>
              <a:defRPr sz="2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Porosity is one of the most important feature of soils, it depends on the soil’s type, structure and the amount of worms;</a:t>
            </a:r>
          </a:p>
          <a:p>
            <a:pPr marL="820484" indent="-280734" algn="just" defTabSz="449580">
              <a:lnSpc>
                <a:spcPct val="120000"/>
              </a:lnSpc>
              <a:buSzPct val="100000"/>
              <a:buChar char="•"/>
              <a:defRPr sz="2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The optimum temperature for the earthworms is in the range of +20 °C at a humidity of 70%;</a:t>
            </a:r>
          </a:p>
          <a:p>
            <a:pPr marL="820484" indent="-280734" algn="just" defTabSz="449580">
              <a:lnSpc>
                <a:spcPct val="120000"/>
              </a:lnSpc>
              <a:buSzPct val="100000"/>
              <a:buChar char="•"/>
              <a:defRPr sz="28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With an increase in the concentration of salts in the soil, the activity of earthworms harshly decreases.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23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Voroney, R. Paul &amp; Heck, Richard J. (2007). &quot;The soil habitat&quot;. In Paul, Eldor A. Soil microbiology, ecology and biochemistry;…"/>
          <p:cNvSpPr txBox="1">
            <a:spLocks noGrp="1"/>
          </p:cNvSpPr>
          <p:nvPr>
            <p:ph type="body" idx="4294967295"/>
          </p:nvPr>
        </p:nvSpPr>
        <p:spPr>
          <a:xfrm>
            <a:off x="318291" y="1432717"/>
            <a:ext cx="8507418" cy="399256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63892" indent="-263892" defTabSz="429768">
              <a:spcBef>
                <a:spcPts val="0"/>
              </a:spcBef>
              <a:buFontTx/>
              <a:buChar char="•"/>
              <a:defRPr sz="2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dirty="0" err="1"/>
              <a:t>Voroney</a:t>
            </a:r>
            <a:r>
              <a:rPr sz="2800" dirty="0"/>
              <a:t>, R. Paul &amp; Heck, Richard J. (2007). "The soil habitat". In Paul, </a:t>
            </a:r>
            <a:r>
              <a:rPr sz="2800" dirty="0" err="1"/>
              <a:t>Eldor</a:t>
            </a:r>
            <a:r>
              <a:rPr sz="2800" dirty="0"/>
              <a:t> A. Soil microbiology, ecology and biochemistry;</a:t>
            </a:r>
          </a:p>
          <a:p>
            <a:pPr marL="263892" indent="-263892" defTabSz="429768">
              <a:spcBef>
                <a:spcPts val="0"/>
              </a:spcBef>
              <a:buFontTx/>
              <a:buChar char="•"/>
              <a:defRPr sz="2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dirty="0"/>
              <a:t>Alan D. Blaylock, 1994, Soil Salinity and Salt tolerance of Horticultural and Landscape Plants.</a:t>
            </a:r>
          </a:p>
          <a:p>
            <a:pPr marL="263892" indent="-263892" defTabSz="429768">
              <a:spcBef>
                <a:spcPts val="0"/>
              </a:spcBef>
              <a:buFontTx/>
              <a:buChar char="•"/>
              <a:defRPr sz="2600" i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dirty="0">
                <a:hlinkClick r:id="rId2"/>
              </a:rPr>
              <a:t>http://bigy.ru/biologi10p/inorganics</a:t>
            </a:r>
            <a:r>
              <a:rPr sz="2800" u="none" dirty="0">
                <a:solidFill>
                  <a:srgbClr val="000000"/>
                </a:solidFill>
                <a:uFillTx/>
              </a:rPr>
              <a:t> </a:t>
            </a:r>
          </a:p>
          <a:p>
            <a:pPr marL="263892" indent="-263892" defTabSz="429768">
              <a:spcBef>
                <a:spcPts val="0"/>
              </a:spcBef>
              <a:buFontTx/>
              <a:buChar char="•"/>
              <a:defRPr sz="2600" i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dirty="0">
                <a:hlinkClick r:id="rId3"/>
              </a:rPr>
              <a:t>https://ru/wikipedia.org/wiki/%D9%B8%EB%EE%EA</a:t>
            </a:r>
            <a:r>
              <a:rPr sz="2800" u="none" dirty="0">
                <a:solidFill>
                  <a:srgbClr val="000000"/>
                </a:solidFill>
                <a:uFillTx/>
              </a:rPr>
              <a:t> </a:t>
            </a:r>
          </a:p>
          <a:p>
            <a:pPr marL="263892" indent="-263892" defTabSz="429768">
              <a:spcBef>
                <a:spcPts val="0"/>
              </a:spcBef>
              <a:buFontTx/>
              <a:buChar char="•"/>
              <a:defRPr sz="2600" i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dirty="0">
                <a:hlinkClick r:id="rId4"/>
              </a:rPr>
              <a:t>http://eko-jizn.ru/?p=4051</a:t>
            </a:r>
            <a:r>
              <a:rPr sz="2800" u="none" dirty="0">
                <a:solidFill>
                  <a:srgbClr val="000000"/>
                </a:solidFill>
                <a:uFillTx/>
              </a:rPr>
              <a:t> </a:t>
            </a:r>
          </a:p>
          <a:p>
            <a:pPr marL="263892" indent="-263892" defTabSz="429768">
              <a:spcBef>
                <a:spcPts val="0"/>
              </a:spcBef>
              <a:buFontTx/>
              <a:buChar char="•"/>
              <a:defRPr sz="2600" i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dirty="0">
                <a:hlinkClick r:id="rId5"/>
              </a:rPr>
              <a:t>https://en.wikipedia.org/wiki/Soil_salinity</a:t>
            </a:r>
          </a:p>
          <a:p>
            <a:pPr marL="263892" indent="-263892" defTabSz="429768">
              <a:spcBef>
                <a:spcPts val="0"/>
              </a:spcBef>
              <a:buFontTx/>
              <a:buChar char="•"/>
              <a:defRPr sz="2600" i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dirty="0">
                <a:hlinkClick r:id="rId3"/>
              </a:rPr>
              <a:t>http://slawa.su/zdrava/zdrava.html</a:t>
            </a:r>
          </a:p>
        </p:txBody>
      </p:sp>
      <p:sp>
        <p:nvSpPr>
          <p:cNvPr id="176" name="Заголовок 1"/>
          <p:cNvSpPr txBox="1"/>
          <p:nvPr/>
        </p:nvSpPr>
        <p:spPr>
          <a:xfrm>
            <a:off x="628650" y="214309"/>
            <a:ext cx="7886700" cy="781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 algn="ctr">
              <a:defRPr sz="4400" b="1" u="sng">
                <a:solidFill>
                  <a:srgbClr val="0F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References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24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786188"/>
            <a:ext cx="4506912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3" name="Заголовок 7"/>
          <p:cNvSpPr txBox="1"/>
          <p:nvPr/>
        </p:nvSpPr>
        <p:spPr>
          <a:xfrm>
            <a:off x="539750" y="233363"/>
            <a:ext cx="8229600" cy="461962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8" tIns="45718" rIns="45718" bIns="45718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The 6th International Young Naturalists’ Tournament</a:t>
            </a:r>
            <a:endParaRPr kumimoji="0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Содержимое 2"/>
          <p:cNvSpPr txBox="1"/>
          <p:nvPr/>
        </p:nvSpPr>
        <p:spPr>
          <a:xfrm>
            <a:off x="468313" y="3644900"/>
            <a:ext cx="8401050" cy="261620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8" tIns="45718" rIns="45718" bIns="45718">
            <a:spAutoFit/>
          </a:bodyPr>
          <a:lstStyle/>
          <a:p>
            <a:pPr marL="342900" marR="0" lvl="0" indent="-342900" algn="r" defTabSz="4572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Team «12FM»</a:t>
            </a:r>
          </a:p>
          <a:p>
            <a:pPr marL="342900" indent="-342900" algn="r">
              <a:spcBef>
                <a:spcPts val="800"/>
              </a:spcBef>
              <a:defRPr sz="36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lang="en-US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Petr </a:t>
            </a:r>
            <a:r>
              <a:rPr lang="en-US" dirty="0" err="1"/>
              <a:t>Semenikhin</a:t>
            </a:r>
            <a:endParaRPr lang="en-US" dirty="0"/>
          </a:p>
          <a:p>
            <a:pPr marL="342900" marR="0" lvl="0" indent="-342900" algn="r" defTabSz="4572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kumimoji="0" sz="3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r" defTabSz="4572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3600" b="1" i="1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chnmk@mail.ru</a:t>
            </a:r>
            <a:r>
              <a:rPr kumimoji="0" sz="3600" b="1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9221" name="Прямоугольник 5"/>
          <p:cNvSpPr txBox="1">
            <a:spLocks noChangeArrowheads="1"/>
          </p:cNvSpPr>
          <p:nvPr/>
        </p:nvSpPr>
        <p:spPr bwMode="auto">
          <a:xfrm>
            <a:off x="1165225" y="1643063"/>
            <a:ext cx="68135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F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Problem</a:t>
            </a:r>
            <a:r>
              <a:rPr kumimoji="0" lang="ru-RU" alt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F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 № </a:t>
            </a:r>
            <a:r>
              <a:rPr lang="en-US" altLang="ru-RU" sz="4000" b="1" u="sng" kern="1200" dirty="0">
                <a:solidFill>
                  <a:srgbClr val="0F253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7</a:t>
            </a:r>
            <a:r>
              <a:rPr kumimoji="0" lang="ru-RU" alt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F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/>
            </a:r>
            <a:br>
              <a:rPr kumimoji="0" lang="ru-RU" alt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F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</a:br>
            <a:r>
              <a:rPr kumimoji="0" lang="ru-RU" alt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«</a:t>
            </a:r>
            <a:r>
              <a:rPr kumimoji="0" lang="en-US" alt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F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Worms</a:t>
            </a:r>
            <a:r>
              <a:rPr kumimoji="0" lang="ru-RU" alt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25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5183681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1"/>
          <p:cNvSpPr txBox="1"/>
          <p:nvPr/>
        </p:nvSpPr>
        <p:spPr>
          <a:xfrm>
            <a:off x="3266280" y="201604"/>
            <a:ext cx="2758123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4400" b="1" u="sng">
                <a:solidFill>
                  <a:srgbClr val="0F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smtClean="0"/>
              <a:t>Hypothesis</a:t>
            </a:r>
            <a:endParaRPr sz="4000" dirty="0"/>
          </a:p>
        </p:txBody>
      </p:sp>
      <p:sp>
        <p:nvSpPr>
          <p:cNvPr id="32" name="Заголовок 1"/>
          <p:cNvSpPr txBox="1"/>
          <p:nvPr/>
        </p:nvSpPr>
        <p:spPr>
          <a:xfrm>
            <a:off x="1858162" y="3284982"/>
            <a:ext cx="5427675" cy="758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 algn="ctr">
              <a:lnSpc>
                <a:spcPct val="90000"/>
              </a:lnSpc>
              <a:defRPr sz="4400" b="1" u="sng">
                <a:solidFill>
                  <a:srgbClr val="0F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Aim of the study</a:t>
            </a:r>
          </a:p>
        </p:txBody>
      </p:sp>
      <p:sp>
        <p:nvSpPr>
          <p:cNvPr id="33" name="TextBox 4"/>
          <p:cNvSpPr txBox="1"/>
          <p:nvPr/>
        </p:nvSpPr>
        <p:spPr>
          <a:xfrm>
            <a:off x="323527" y="1052736"/>
            <a:ext cx="8496946" cy="889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If there are worms in the soil, they will affect its mechanical properties, including porosity.</a:t>
            </a:r>
          </a:p>
        </p:txBody>
      </p:sp>
      <p:sp>
        <p:nvSpPr>
          <p:cNvPr id="34" name="TextBox 5"/>
          <p:cNvSpPr txBox="1"/>
          <p:nvPr/>
        </p:nvSpPr>
        <p:spPr>
          <a:xfrm>
            <a:off x="323527" y="4509120"/>
            <a:ext cx="8496946" cy="88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Investigate the influence of earthworms on the porosity of the soil.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Заголовок 1"/>
          <p:cNvSpPr txBox="1"/>
          <p:nvPr/>
        </p:nvSpPr>
        <p:spPr>
          <a:xfrm>
            <a:off x="1224756" y="411162"/>
            <a:ext cx="6694488" cy="735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 algn="ctr">
              <a:lnSpc>
                <a:spcPct val="90000"/>
              </a:lnSpc>
              <a:defRPr sz="4400" b="1" u="sng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38" name="TextBox 2"/>
          <p:cNvSpPr txBox="1"/>
          <p:nvPr/>
        </p:nvSpPr>
        <p:spPr>
          <a:xfrm>
            <a:off x="323527" y="1765235"/>
            <a:ext cx="8496946" cy="3327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14350" indent="-514350" algn="just" defTabSz="449580">
              <a:buSzPct val="100000"/>
              <a:buAutoNum type="arabicPeriod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800">
                <a:uFill>
                  <a:solidFill>
                    <a:srgbClr val="A7A7A7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Study the literature;</a:t>
            </a:r>
          </a:p>
          <a:p>
            <a:pPr marL="514350" indent="-514350" algn="just" defTabSz="449580">
              <a:buSzPct val="100000"/>
              <a:buAutoNum type="arabicPeriod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800">
                <a:uFill>
                  <a:solidFill>
                    <a:srgbClr val="A7A7A7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Determine the porosity of different soil types;</a:t>
            </a:r>
          </a:p>
          <a:p>
            <a:pPr marL="514350" indent="-514350" algn="just" defTabSz="449580">
              <a:buSzPct val="100000"/>
              <a:buAutoNum type="arabicPeriod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800">
                <a:uFill>
                  <a:solidFill>
                    <a:srgbClr val="A7A7A7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Determine the dependence of changes in soil porosity on the presence, amount and biological activity of worms;</a:t>
            </a:r>
          </a:p>
          <a:p>
            <a:pPr marL="514350" indent="-514350" algn="just" defTabSz="449580">
              <a:buSzPct val="100000"/>
              <a:buAutoNum type="arabicPeriod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800">
                <a:uFill>
                  <a:solidFill>
                    <a:srgbClr val="A7A7A7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Define the dependence of changes in soil porosity from its moisture and salinity; </a:t>
            </a:r>
          </a:p>
          <a:p>
            <a:pPr marL="514350" indent="-514350" algn="just" defTabSz="449580">
              <a:buSzPct val="100000"/>
              <a:buAutoNum type="arabicPeriod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</a:tabLst>
              <a:defRPr sz="2800">
                <a:uFill>
                  <a:solidFill>
                    <a:srgbClr val="A7A7A7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Substantiate the conclusions.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1501" y="1870435"/>
            <a:ext cx="4374921" cy="3117132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Mechanical properties of soil:…"/>
          <p:cNvSpPr txBox="1">
            <a:spLocks noGrp="1"/>
          </p:cNvSpPr>
          <p:nvPr>
            <p:ph type="title" idx="4294967295"/>
          </p:nvPr>
        </p:nvSpPr>
        <p:spPr>
          <a:xfrm>
            <a:off x="437577" y="2016405"/>
            <a:ext cx="4476705" cy="282519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 defTabSz="886966">
              <a:defRPr sz="27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dirty="0"/>
              <a:t>Mechanical properties of soil:</a:t>
            </a:r>
          </a:p>
          <a:p>
            <a:pPr indent="985519" algn="l" defTabSz="886966">
              <a:defRPr sz="27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dirty="0" smtClean="0"/>
              <a:t>plasticity</a:t>
            </a:r>
            <a:r>
              <a:rPr sz="2800" dirty="0"/>
              <a:t>;</a:t>
            </a:r>
          </a:p>
          <a:p>
            <a:pPr indent="985519" algn="l" defTabSz="886966">
              <a:defRPr sz="27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dirty="0"/>
              <a:t>density;</a:t>
            </a:r>
          </a:p>
          <a:p>
            <a:pPr indent="985519" algn="l" defTabSz="886966">
              <a:defRPr sz="27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dirty="0"/>
              <a:t>sickness;</a:t>
            </a:r>
          </a:p>
          <a:p>
            <a:pPr indent="985519" algn="l" defTabSz="886966">
              <a:defRPr sz="27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 dirty="0"/>
              <a:t>porosity</a:t>
            </a:r>
            <a:r>
              <a:rPr dirty="0"/>
              <a:t>.</a:t>
            </a:r>
          </a:p>
        </p:txBody>
      </p:sp>
      <p:sp>
        <p:nvSpPr>
          <p:cNvPr id="43" name="Заголовок 1"/>
          <p:cNvSpPr txBox="1"/>
          <p:nvPr/>
        </p:nvSpPr>
        <p:spPr>
          <a:xfrm>
            <a:off x="0" y="0"/>
            <a:ext cx="9144000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200" b="1" u="sng">
                <a:solidFill>
                  <a:srgbClr val="0F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400" dirty="0"/>
              <a:t>Theory</a:t>
            </a:r>
            <a:endParaRPr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Activity of earthworms"/>
          <p:cNvSpPr txBox="1">
            <a:spLocks noGrp="1"/>
          </p:cNvSpPr>
          <p:nvPr>
            <p:ph type="title" idx="4294967295"/>
          </p:nvPr>
        </p:nvSpPr>
        <p:spPr>
          <a:xfrm>
            <a:off x="-1858" y="1168234"/>
            <a:ext cx="4891091" cy="11430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Activity of earthworms</a:t>
            </a:r>
          </a:p>
        </p:txBody>
      </p:sp>
      <p:pic>
        <p:nvPicPr>
          <p:cNvPr id="4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rcRect t="4301"/>
          <a:stretch>
            <a:fillRect/>
          </a:stretch>
        </p:blipFill>
        <p:spPr>
          <a:xfrm rot="4655123">
            <a:off x="3491076" y="1857563"/>
            <a:ext cx="5835787" cy="3143045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Creating a huge number of small burrows filled with air making the soil more loose…"/>
          <p:cNvSpPr txBox="1">
            <a:spLocks noGrp="1"/>
          </p:cNvSpPr>
          <p:nvPr>
            <p:ph type="body" sz="half" idx="4294967295"/>
          </p:nvPr>
        </p:nvSpPr>
        <p:spPr>
          <a:xfrm>
            <a:off x="303735" y="1762179"/>
            <a:ext cx="4279905" cy="430213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Char char="•"/>
              <a:defRPr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algn="just">
              <a:lnSpc>
                <a:spcPct val="80000"/>
              </a:lnSpc>
              <a:spcBef>
                <a:spcPts val="500"/>
              </a:spcBef>
              <a:buChar char="•"/>
              <a:defRPr sz="2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Creating a huge number of small burrows filled with air making the soil more loose</a:t>
            </a:r>
          </a:p>
          <a:p>
            <a:pPr algn="just">
              <a:lnSpc>
                <a:spcPct val="80000"/>
              </a:lnSpc>
              <a:buSzTx/>
              <a:buNone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algn="just">
              <a:lnSpc>
                <a:spcPct val="80000"/>
              </a:lnSpc>
              <a:spcBef>
                <a:spcPts val="500"/>
              </a:spcBef>
              <a:buChar char="•"/>
              <a:defRPr sz="2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The role of decomposers: recycle organic remains, making minerals more accessible to plants</a:t>
            </a:r>
          </a:p>
        </p:txBody>
      </p:sp>
      <p:sp>
        <p:nvSpPr>
          <p:cNvPr id="49" name="Заголовок 1"/>
          <p:cNvSpPr txBox="1"/>
          <p:nvPr/>
        </p:nvSpPr>
        <p:spPr>
          <a:xfrm>
            <a:off x="0" y="0"/>
            <a:ext cx="9144000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200" b="1" u="sng">
                <a:solidFill>
                  <a:srgbClr val="0F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400" dirty="0"/>
              <a:t>Theory</a:t>
            </a:r>
            <a:endParaRPr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5 times more nitrogen;…"/>
          <p:cNvSpPr txBox="1">
            <a:spLocks noGrp="1"/>
          </p:cNvSpPr>
          <p:nvPr>
            <p:ph type="body" sz="quarter" idx="4294967295"/>
          </p:nvPr>
        </p:nvSpPr>
        <p:spPr>
          <a:xfrm>
            <a:off x="2099467" y="1674841"/>
            <a:ext cx="4945065" cy="18827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899" indent="-342899">
              <a:buChar char="•"/>
              <a:defRPr sz="2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5 times more nitrogen;</a:t>
            </a:r>
          </a:p>
          <a:p>
            <a:pPr marL="342899" indent="-342899">
              <a:buChar char="•"/>
              <a:defRPr sz="2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7 times more phosphorus;</a:t>
            </a:r>
          </a:p>
          <a:p>
            <a:pPr marL="342899" indent="-342899">
              <a:buChar char="•"/>
              <a:defRPr sz="2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11 times more potassium.</a:t>
            </a:r>
          </a:p>
        </p:txBody>
      </p:sp>
      <p:sp>
        <p:nvSpPr>
          <p:cNvPr id="53" name="Заголовок 1"/>
          <p:cNvSpPr txBox="1"/>
          <p:nvPr/>
        </p:nvSpPr>
        <p:spPr>
          <a:xfrm>
            <a:off x="0" y="0"/>
            <a:ext cx="9144000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200" b="1" u="sng">
                <a:solidFill>
                  <a:srgbClr val="0F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400" dirty="0"/>
              <a:t>Theory</a:t>
            </a:r>
            <a:endParaRPr dirty="0"/>
          </a:p>
        </p:txBody>
      </p:sp>
      <p:pic>
        <p:nvPicPr>
          <p:cNvPr id="5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rcRect l="8409" t="8409" r="8409" b="8409"/>
          <a:stretch>
            <a:fillRect/>
          </a:stretch>
        </p:blipFill>
        <p:spPr>
          <a:xfrm>
            <a:off x="682840" y="3756166"/>
            <a:ext cx="2418078" cy="241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rcRect l="7689" t="7689" r="7689" b="7689"/>
          <a:stretch>
            <a:fillRect/>
          </a:stretch>
        </p:blipFill>
        <p:spPr>
          <a:xfrm>
            <a:off x="3362919" y="3756166"/>
            <a:ext cx="2418063" cy="2418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rcRect l="7997" t="7997" r="7997" b="7997"/>
          <a:stretch>
            <a:fillRect/>
          </a:stretch>
        </p:blipFill>
        <p:spPr>
          <a:xfrm>
            <a:off x="6043000" y="3756166"/>
            <a:ext cx="2417980" cy="2417980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Chemical composition of earthworms’ feces:"/>
          <p:cNvSpPr txBox="1"/>
          <p:nvPr/>
        </p:nvSpPr>
        <p:spPr>
          <a:xfrm>
            <a:off x="1165690" y="993556"/>
            <a:ext cx="6812615" cy="482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spcBef>
                <a:spcPts val="700"/>
              </a:spcBef>
              <a:defRPr sz="28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Chemical composition of earthworms’ feces: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1"/>
          <p:cNvSpPr txBox="1"/>
          <p:nvPr/>
        </p:nvSpPr>
        <p:spPr>
          <a:xfrm>
            <a:off x="0" y="0"/>
            <a:ext cx="9144000" cy="67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200" b="1" u="sng">
                <a:solidFill>
                  <a:srgbClr val="0F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Theory</a:t>
            </a:r>
          </a:p>
        </p:txBody>
      </p:sp>
      <p:pic>
        <p:nvPicPr>
          <p:cNvPr id="61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3758" y="1103069"/>
            <a:ext cx="8096485" cy="499283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hoto 1. Loam"/>
          <p:cNvSpPr txBox="1"/>
          <p:nvPr/>
        </p:nvSpPr>
        <p:spPr>
          <a:xfrm>
            <a:off x="108229" y="4149723"/>
            <a:ext cx="2943226" cy="39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ct val="107000"/>
              </a:lnSpc>
              <a:defRPr sz="1800" i="1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/>
              <a:t>Photo 1.</a:t>
            </a:r>
            <a:r>
              <a:rPr sz="2000" u="none" dirty="0"/>
              <a:t> Loam</a:t>
            </a:r>
          </a:p>
        </p:txBody>
      </p:sp>
      <p:sp>
        <p:nvSpPr>
          <p:cNvPr id="64" name="Photo 3. Peat"/>
          <p:cNvSpPr txBox="1"/>
          <p:nvPr/>
        </p:nvSpPr>
        <p:spPr>
          <a:xfrm>
            <a:off x="6749622" y="4149723"/>
            <a:ext cx="149495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800" i="1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/>
              <a:t>Photo 3.</a:t>
            </a:r>
            <a:r>
              <a:rPr sz="2000" u="none" dirty="0"/>
              <a:t> Peat</a:t>
            </a:r>
          </a:p>
        </p:txBody>
      </p:sp>
      <p:pic>
        <p:nvPicPr>
          <p:cNvPr id="6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5837" y="1250950"/>
            <a:ext cx="2735265" cy="2736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325" y="1300162"/>
            <a:ext cx="2636840" cy="274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.jpeg" descr="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17850" y="4029075"/>
            <a:ext cx="2881315" cy="274320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Photo 2. Gray forest soil"/>
          <p:cNvSpPr txBox="1"/>
          <p:nvPr/>
        </p:nvSpPr>
        <p:spPr>
          <a:xfrm>
            <a:off x="3244055" y="3566150"/>
            <a:ext cx="2655892" cy="42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lnSpc>
                <a:spcPct val="107000"/>
              </a:lnSpc>
              <a:defRPr sz="1800" i="1" u="sng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00" dirty="0"/>
              <a:t>Photo 2.</a:t>
            </a:r>
            <a:r>
              <a:rPr sz="2000" u="none" dirty="0"/>
              <a:t> Gray forest soil</a:t>
            </a:r>
          </a:p>
        </p:txBody>
      </p:sp>
      <p:sp>
        <p:nvSpPr>
          <p:cNvPr id="70" name="Заголовок 1"/>
          <p:cNvSpPr txBox="1"/>
          <p:nvPr/>
        </p:nvSpPr>
        <p:spPr>
          <a:xfrm>
            <a:off x="628650" y="0"/>
            <a:ext cx="7886700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200" b="1" u="sng">
                <a:solidFill>
                  <a:srgbClr val="0F25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400" dirty="0"/>
              <a:t>Experiment </a:t>
            </a:r>
            <a:r>
              <a:rPr sz="4400" dirty="0" smtClean="0"/>
              <a:t>1</a:t>
            </a:r>
            <a:endParaRPr sz="4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1219</Words>
  <Application>Microsoft Office PowerPoint</Application>
  <PresentationFormat>Экран (4:3)</PresentationFormat>
  <Paragraphs>294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Mechanical properties of soil: plasticity; density; sickness; porosity.</vt:lpstr>
      <vt:lpstr>Activity of earthworms</vt:lpstr>
      <vt:lpstr>Презентация PowerPoint</vt:lpstr>
      <vt:lpstr>Презентация PowerPoint</vt:lpstr>
      <vt:lpstr>Презентация PowerPoint</vt:lpstr>
      <vt:lpstr>Презентация PowerPoint</vt:lpstr>
      <vt:lpstr>Table 1. The comparison of the different soil types’ porosity</vt:lpstr>
      <vt:lpstr>Photos 6,7. Containers with worms</vt:lpstr>
      <vt:lpstr>Презентация PowerPoint</vt:lpstr>
      <vt:lpstr>Презентация PowerPoint</vt:lpstr>
      <vt:lpstr>Презентация PowerPoint</vt:lpstr>
      <vt:lpstr>Table 3 and Diagram 2. The comparison of the soil samples’ porosity with different number of worms</vt:lpstr>
      <vt:lpstr>Презентация PowerPoint</vt:lpstr>
      <vt:lpstr>Table 4 and Diagram 3. The comparison of the soil porosity at different temperatures</vt:lpstr>
      <vt:lpstr>Презентация PowerPoint</vt:lpstr>
      <vt:lpstr>Table 6 and Diagram 4. The comparison of soil porosity with its humidity </vt:lpstr>
      <vt:lpstr>Презентация PowerPoint</vt:lpstr>
      <vt:lpstr>Table 7 and Diagram 5. The comparison of the saline soils’ porosity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Диана Игнатович</cp:lastModifiedBy>
  <cp:revision>2</cp:revision>
  <dcterms:modified xsi:type="dcterms:W3CDTF">2018-07-01T09:51:45Z</dcterms:modified>
</cp:coreProperties>
</file>