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65" r:id="rId15"/>
    <p:sldId id="271" r:id="rId16"/>
    <p:sldId id="26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64D3E-C111-4E34-9B77-D6719EDC3B32}" type="datetimeFigureOut">
              <a:rPr lang="ru-RU" smtClean="0"/>
              <a:pPr/>
              <a:t>21.06.2018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10938-173D-41E4-86D2-CDC286EBEF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0938-173D-41E4-86D2-CDC286EBEF7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A36B8-AA81-4CD4-9550-56425F9D1584}" type="datetime1">
              <a:rPr lang="ru-RU" smtClean="0"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D27E-894F-447C-AB57-1F158ABD3890}" type="datetime1">
              <a:rPr lang="ru-RU" smtClean="0"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80F2-6698-4B7B-8A5C-21CF4416DCC5}" type="datetime1">
              <a:rPr lang="ru-RU" smtClean="0"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4C24-149E-4FFD-886C-398858D7C4DC}" type="datetime1">
              <a:rPr lang="ru-RU" smtClean="0"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E26A-D1F5-41BF-9AD8-BB8EBD7AA947}" type="datetime1">
              <a:rPr lang="ru-RU" smtClean="0"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30A0-BBC9-4711-B981-06E5653E4BA2}" type="datetime1">
              <a:rPr lang="ru-RU" smtClean="0"/>
              <a:t>21.06.2018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5643-EA5F-4642-909F-D9BF06537169}" type="datetime1">
              <a:rPr lang="ru-RU" smtClean="0"/>
              <a:t>21.06.2018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FEED6-775D-432B-A93C-A2BBF3E38220}" type="datetime1">
              <a:rPr lang="ru-RU" smtClean="0"/>
              <a:t>21.06.2018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9F330-E892-48C9-B18B-7B6E65A2B1B3}" type="datetime1">
              <a:rPr lang="ru-RU" smtClean="0"/>
              <a:t>21.06.2018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090F-4A9E-4A44-8DD4-524884DAFEAE}" type="datetime1">
              <a:rPr lang="ru-RU" smtClean="0"/>
              <a:t>21.06.2018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0D25-5D39-403C-9CB2-9039960EFE97}" type="datetime1">
              <a:rPr lang="ru-RU" smtClean="0"/>
              <a:t>21.06.2018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EAA46-CA6E-49B2-8105-146395FD1037}" type="datetime1">
              <a:rPr lang="ru-RU" smtClean="0"/>
              <a:t>21.06.2018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A9B62-B48F-42CD-B7B0-DF73806889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Problem </a:t>
            </a:r>
            <a:r>
              <a:rPr lang="ru-RU" dirty="0" smtClean="0"/>
              <a:t>№</a:t>
            </a:r>
            <a:r>
              <a:rPr lang="en-US" dirty="0" smtClean="0"/>
              <a:t>1</a:t>
            </a:r>
            <a:r>
              <a:rPr lang="ru-RU" dirty="0"/>
              <a:t/>
            </a:r>
            <a:br>
              <a:rPr lang="ru-RU" dirty="0"/>
            </a:br>
            <a:r>
              <a:rPr lang="en-US" dirty="0"/>
              <a:t>Buffon’s needle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</a:t>
            </a:r>
            <a:r>
              <a:rPr lang="ru-RU" dirty="0" smtClean="0"/>
              <a:t>№</a:t>
            </a:r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1481264"/>
            <a:ext cx="3286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h throw - 20 cm;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80702" y="1481264"/>
            <a:ext cx="3929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n (throws) = 500;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214414" y="2408866"/>
            <a:ext cx="66837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m (number of intersections) = 330;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341712" y="3330851"/>
            <a:ext cx="4429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P = 0.660</a:t>
            </a:r>
            <a:r>
              <a:rPr lang="ru-RU" sz="3600" dirty="0" smtClean="0"/>
              <a:t>;</a:t>
            </a:r>
            <a:r>
              <a:rPr lang="en-US" sz="3600" dirty="0" smtClean="0"/>
              <a:t> r = 6.2 cm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10</a:t>
            </a:fld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68675" y="4506763"/>
                <a:ext cx="9006649" cy="9252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7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sz="27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=&gt;</m:t>
                      </m:r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7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2∗6,5 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num>
                        <m:den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27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660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27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6,2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den>
                      </m:f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=3,1</m:t>
                      </m:r>
                      <m:r>
                        <a:rPr lang="en-US" sz="27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7693055963</m:t>
                      </m:r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≈3,1</m:t>
                      </m:r>
                      <m:r>
                        <a:rPr lang="en-US" sz="27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769</m:t>
                      </m:r>
                    </m:oMath>
                  </m:oMathPara>
                </a14:m>
                <a:endParaRPr lang="ru-RU" sz="27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75" y="4506763"/>
                <a:ext cx="9006649" cy="9252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</a:t>
            </a:r>
            <a:r>
              <a:rPr lang="ru-RU" dirty="0" smtClean="0"/>
              <a:t>№</a:t>
            </a:r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14414" y="1545581"/>
            <a:ext cx="3286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h throw - 20 cm;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00562" y="1620122"/>
            <a:ext cx="3929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n (throws) = 500;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2643019"/>
            <a:ext cx="66837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m (number of intersections) = 317;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456306" y="3665916"/>
            <a:ext cx="4429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P = 0.634</a:t>
            </a:r>
            <a:r>
              <a:rPr lang="ru-RU" sz="3600" dirty="0" smtClean="0"/>
              <a:t>;</a:t>
            </a:r>
            <a:r>
              <a:rPr lang="en-US" sz="3600" dirty="0" smtClean="0"/>
              <a:t> r = 6.5 cm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11</a:t>
            </a:fld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170892" y="4688813"/>
                <a:ext cx="8802216" cy="9252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7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sz="27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=&gt;</m:t>
                      </m:r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7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2∗6,5 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num>
                        <m:den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27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634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27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6,5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den>
                      </m:f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=3,1</m:t>
                      </m:r>
                      <m:r>
                        <a:rPr lang="en-US" sz="27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545741325</m:t>
                      </m:r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≈3,1</m:t>
                      </m:r>
                      <m:r>
                        <a:rPr lang="en-US" sz="27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546</m:t>
                      </m:r>
                    </m:oMath>
                  </m:oMathPara>
                </a14:m>
                <a:endParaRPr lang="ru-RU" sz="27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892" y="4688813"/>
                <a:ext cx="8802216" cy="9252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</a:t>
            </a:r>
            <a:r>
              <a:rPr lang="ru-RU" dirty="0" smtClean="0"/>
              <a:t>№</a:t>
            </a:r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39519" y="1509755"/>
            <a:ext cx="3286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h throw - 20 cm;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86529" y="1509553"/>
            <a:ext cx="3929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n (throws) = 500;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83791" y="2394857"/>
            <a:ext cx="66837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m (number of intersections) = 304;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24044" y="3252112"/>
            <a:ext cx="4429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P = 0.608</a:t>
            </a:r>
            <a:r>
              <a:rPr lang="ru-RU" sz="3600" dirty="0" smtClean="0"/>
              <a:t>;</a:t>
            </a:r>
            <a:r>
              <a:rPr lang="en-US" sz="3600" dirty="0" smtClean="0"/>
              <a:t> r = 6.8 cm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714348" y="5857892"/>
            <a:ext cx="504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Δ=0,1% </a:t>
            </a:r>
            <a:endParaRPr lang="ru-RU" sz="2800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12</a:t>
            </a:fld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170892" y="4289671"/>
                <a:ext cx="8802216" cy="9252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7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sz="27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=&gt;</m:t>
                      </m:r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7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2∗6,5 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num>
                        <m:den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27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608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27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6,8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den>
                      </m:f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=3,1</m:t>
                      </m:r>
                      <m:r>
                        <a:rPr lang="en-US" sz="27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443498452</m:t>
                      </m:r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≈3,1</m:t>
                      </m:r>
                      <m:r>
                        <a:rPr lang="en-US" sz="27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444</m:t>
                      </m:r>
                    </m:oMath>
                  </m:oMathPara>
                </a14:m>
                <a:endParaRPr lang="ru-RU" sz="27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892" y="4289671"/>
                <a:ext cx="8802216" cy="9252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</a:t>
            </a:r>
            <a:r>
              <a:rPr lang="ru-RU" dirty="0" smtClean="0"/>
              <a:t>№</a:t>
            </a:r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85851" y="1552571"/>
            <a:ext cx="3286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h throw - 20 cm;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10483" y="1545667"/>
            <a:ext cx="3929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n (throws) = 500;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30123" y="2437154"/>
            <a:ext cx="66837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m (number of intersections) = 290;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41712" y="3313834"/>
            <a:ext cx="4429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P = 0.572</a:t>
            </a:r>
            <a:r>
              <a:rPr lang="ru-RU" sz="3600" dirty="0" smtClean="0"/>
              <a:t>;</a:t>
            </a:r>
            <a:r>
              <a:rPr lang="en-US" sz="3600" dirty="0" smtClean="0"/>
              <a:t> r = 7.1 cm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13</a:t>
            </a:fld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170892" y="4450476"/>
                <a:ext cx="8802216" cy="9252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7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sz="27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=&gt;</m:t>
                      </m:r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7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2∗6,5 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num>
                        <m:den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27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572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27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7,1</m:t>
                          </m:r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den>
                      </m:f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=3,1</m:t>
                      </m:r>
                      <m:r>
                        <a:rPr lang="en-US" sz="27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568722681</m:t>
                      </m:r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≈3,1</m:t>
                      </m:r>
                      <m:r>
                        <a:rPr lang="en-US" sz="27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569</m:t>
                      </m:r>
                    </m:oMath>
                  </m:oMathPara>
                </a14:m>
                <a:endParaRPr lang="ru-RU" sz="27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892" y="4450476"/>
                <a:ext cx="8802216" cy="9252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Table of values obtained during the experiment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43890" cy="371190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608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7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8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87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87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436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      r</a:t>
                      </a:r>
                      <a:r>
                        <a:rPr lang="ru-RU" baseline="0" dirty="0" smtClean="0"/>
                        <a:t>  </a:t>
                      </a:r>
                      <a:r>
                        <a:rPr lang="en-US" baseline="0" dirty="0" smtClean="0"/>
                        <a:t>(</a:t>
                      </a:r>
                      <a:r>
                        <a:rPr lang="en-US" sz="1800" dirty="0" smtClean="0"/>
                        <a:t>cm</a:t>
                      </a:r>
                      <a:r>
                        <a:rPr lang="ru-RU" baseline="0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P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    </a:t>
                      </a:r>
                      <a:r>
                        <a:rPr lang="el-GR" dirty="0" smtClean="0"/>
                        <a:t>π(</a:t>
                      </a:r>
                      <a:r>
                        <a:rPr lang="en-US" dirty="0" smtClean="0"/>
                        <a:t>obtained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</a:t>
                      </a:r>
                      <a:r>
                        <a:rPr lang="el-GR" dirty="0" smtClean="0"/>
                        <a:t>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365">
                <a:tc>
                  <a:txBody>
                    <a:bodyPr/>
                    <a:lstStyle/>
                    <a:p>
                      <a:r>
                        <a:rPr lang="ru-RU" dirty="0" smtClean="0"/>
                        <a:t>     1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  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5,9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0,702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3,139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0,1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365">
                <a:tc>
                  <a:txBody>
                    <a:bodyPr/>
                    <a:lstStyle/>
                    <a:p>
                      <a:r>
                        <a:rPr lang="ru-RU" dirty="0" smtClean="0"/>
                        <a:t>     2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6,2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0,660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3,177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r>
                        <a:rPr lang="en-US" dirty="0" smtClean="0"/>
                        <a:t>1,1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365">
                <a:tc>
                  <a:txBody>
                    <a:bodyPr/>
                    <a:lstStyle/>
                    <a:p>
                      <a:r>
                        <a:rPr lang="ru-RU" dirty="0" smtClean="0"/>
                        <a:t>     3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6,5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0,634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3,155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r>
                        <a:rPr lang="en-US" dirty="0" smtClean="0"/>
                        <a:t>0,4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365">
                <a:tc>
                  <a:txBody>
                    <a:bodyPr/>
                    <a:lstStyle/>
                    <a:p>
                      <a:r>
                        <a:rPr lang="ru-RU" dirty="0" smtClean="0"/>
                        <a:t>     4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6,8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0,608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3,144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r>
                        <a:rPr lang="en-US" dirty="0" smtClean="0"/>
                        <a:t>0,1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4365">
                <a:tc>
                  <a:txBody>
                    <a:bodyPr/>
                    <a:lstStyle/>
                    <a:p>
                      <a:r>
                        <a:rPr lang="ru-RU" dirty="0" smtClean="0"/>
                        <a:t>     5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7,1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0,580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3,157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r>
                        <a:rPr lang="en-US" dirty="0" smtClean="0"/>
                        <a:t>0,5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71802" y="5715016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-1,5 ≤ </a:t>
            </a:r>
            <a:r>
              <a:rPr lang="el-GR" sz="3600" dirty="0" smtClean="0"/>
              <a:t>Δ</a:t>
            </a:r>
            <a:r>
              <a:rPr lang="ru-RU" sz="3600" dirty="0" smtClean="0"/>
              <a:t> ≤ 1,5</a:t>
            </a:r>
            <a:endParaRPr lang="ru-RU" sz="36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357430"/>
            <a:ext cx="8229600" cy="31861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We calculated the probability of crossing lines with sticks at different distances between them.</a:t>
            </a:r>
          </a:p>
          <a:p>
            <a:r>
              <a:rPr lang="en-US" sz="2400" dirty="0" smtClean="0"/>
              <a:t>By the formula of Buffon we calculated the number π.</a:t>
            </a:r>
          </a:p>
          <a:p>
            <a:r>
              <a:rPr lang="en-US" sz="2400" dirty="0" smtClean="0"/>
              <a:t>The obtained number π was compared with the tabulated values.</a:t>
            </a:r>
          </a:p>
          <a:p>
            <a:r>
              <a:rPr lang="en-US" sz="2400" dirty="0" smtClean="0"/>
              <a:t>It was found that the inaccuracy ranged from -1.5% to 1.5%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60648"/>
            <a:ext cx="3610741" cy="2943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2063" y="7780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395536" y="404664"/>
            <a:ext cx="0" cy="111612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Левая фигурная скобка 4"/>
          <p:cNvSpPr/>
          <p:nvPr/>
        </p:nvSpPr>
        <p:spPr>
          <a:xfrm rot="2719690">
            <a:off x="1547294" y="140186"/>
            <a:ext cx="504056" cy="2400366"/>
          </a:xfrm>
          <a:prstGeom prst="leftBrace">
            <a:avLst>
              <a:gd name="adj1" fmla="val 114962"/>
              <a:gd name="adj2" fmla="val 5171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331640" y="97103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endParaRPr lang="ru-RU" dirty="0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2843808" y="692696"/>
            <a:ext cx="432048" cy="1656184"/>
          </a:xfrm>
          <a:prstGeom prst="rightBrace">
            <a:avLst>
              <a:gd name="adj1" fmla="val 82694"/>
              <a:gd name="adj2" fmla="val 298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275116" y="97103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L1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440280" y="203325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θ</a:t>
            </a:r>
            <a:endParaRPr lang="ru-RU" dirty="0"/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79371" y="208112"/>
            <a:ext cx="3312368" cy="614848"/>
          </a:xfrm>
          <a:prstGeom prst="rect">
            <a:avLst/>
          </a:prstGeom>
          <a:blipFill rotWithShape="0">
            <a:blip r:embed="rId3"/>
            <a:stretch>
              <a:fillRect l="-2757" b="-9901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76740" y="905940"/>
            <a:ext cx="3384376" cy="614848"/>
          </a:xfrm>
          <a:prstGeom prst="rect">
            <a:avLst/>
          </a:prstGeom>
          <a:blipFill rotWithShape="0">
            <a:blip r:embed="rId4"/>
            <a:stretch>
              <a:fillRect l="-2883" b="-1100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52837" y="1620359"/>
            <a:ext cx="1944216" cy="631968"/>
          </a:xfrm>
          <a:prstGeom prst="rect">
            <a:avLst/>
          </a:prstGeom>
          <a:blipFill rotWithShape="0">
            <a:blip r:embed="rId5"/>
            <a:stretch>
              <a:fillRect l="-4702" b="-1068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21" name="TextBox 2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59832" y="3635697"/>
            <a:ext cx="2671622" cy="1134221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22" name="TextBox 2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59832" y="3386736"/>
            <a:ext cx="1455400" cy="1713226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23" name="TextBox 2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18045" y="3804511"/>
            <a:ext cx="4032448" cy="877676"/>
          </a:xfrm>
          <a:prstGeom prst="rect">
            <a:avLst/>
          </a:prstGeom>
          <a:blipFill rotWithShape="0">
            <a:blip r:embed="rId8"/>
            <a:stretch>
              <a:fillRect l="-4690" b="-1250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Condition of the problem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/>
              <a:t>Draw a series of parallel equally spaced lines on a horizontal surface. Pick a bunch of sticks (e.g.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matches or needles) slightly shorter or longer than the separation between the lines, and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randomly drop them on the surface. It is claimed </a:t>
            </a:r>
            <a:r>
              <a:rPr lang="en-US" sz="2400" dirty="0" smtClean="0"/>
              <a:t>that </a:t>
            </a:r>
            <a:r>
              <a:rPr lang="en-US" sz="2400" dirty="0"/>
              <a:t>the number of times the sticks cross the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lines allows estimating the constant </a:t>
            </a:r>
            <a:r>
              <a:rPr lang="ru-RU" sz="2400" dirty="0" smtClean="0"/>
              <a:t> </a:t>
            </a:r>
            <a:r>
              <a:rPr lang="en-US" sz="2400" dirty="0" smtClean="0"/>
              <a:t>π </a:t>
            </a:r>
            <a:r>
              <a:rPr lang="en-US" sz="2400" dirty="0"/>
              <a:t>to a high precision.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and tasks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357298"/>
            <a:ext cx="3286148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Goal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2400" dirty="0" smtClean="0"/>
              <a:t>explore how accurate</a:t>
            </a:r>
            <a:r>
              <a:rPr lang="ru-RU" sz="2400" dirty="0" smtClean="0"/>
              <a:t> </a:t>
            </a:r>
            <a:r>
              <a:rPr lang="en-US" sz="2400" dirty="0" smtClean="0"/>
              <a:t>the value of the number π can be obtained by the method of buffon</a:t>
            </a:r>
            <a:endParaRPr lang="ru-RU" sz="2400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285860"/>
            <a:ext cx="4038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Tasks:</a:t>
            </a:r>
          </a:p>
          <a:p>
            <a:r>
              <a:rPr lang="en-US" sz="2400" dirty="0" smtClean="0"/>
              <a:t>Calculate the probability of crossing the lines with sticks at different distances between them</a:t>
            </a:r>
          </a:p>
          <a:p>
            <a:r>
              <a:rPr lang="en-US" sz="2400" dirty="0" smtClean="0"/>
              <a:t>Calculate the number π by the Buffon theorem</a:t>
            </a:r>
            <a:endParaRPr lang="ru-RU" sz="2400" dirty="0" smtClean="0"/>
          </a:p>
          <a:p>
            <a:r>
              <a:rPr lang="en-US" sz="2400" dirty="0" smtClean="0"/>
              <a:t>Compare the results with the table value of the number π</a:t>
            </a:r>
            <a:endParaRPr lang="ru-RU" sz="2400" dirty="0" smtClean="0"/>
          </a:p>
          <a:p>
            <a:r>
              <a:rPr lang="en-US" sz="2400" dirty="0" smtClean="0"/>
              <a:t>Determine inaccuracy this exploration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model</a:t>
            </a:r>
            <a:endParaRPr lang="ru-RU" dirty="0"/>
          </a:p>
        </p:txBody>
      </p:sp>
      <p:pic>
        <p:nvPicPr>
          <p:cNvPr id="5" name="Picture 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1643050"/>
            <a:ext cx="1785950" cy="1415532"/>
          </a:xfrm>
          <a:prstGeom prst="rect">
            <a:avLst/>
          </a:prstGeom>
          <a:noFill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1214422"/>
            <a:ext cx="428628" cy="92438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143372" y="1357298"/>
            <a:ext cx="21431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- probability</a:t>
            </a:r>
            <a:endParaRPr lang="ru-RU" sz="24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3643306" y="1928802"/>
            <a:ext cx="5000660" cy="934036"/>
            <a:chOff x="3414454" y="1844824"/>
            <a:chExt cx="5729546" cy="934036"/>
          </a:xfrm>
        </p:grpSpPr>
        <p:pic>
          <p:nvPicPr>
            <p:cNvPr id="9" name="Picture 6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14454" y="1844824"/>
              <a:ext cx="509475" cy="934036"/>
            </a:xfrm>
            <a:prstGeom prst="rect">
              <a:avLst/>
            </a:prstGeom>
            <a:noFill/>
          </p:spPr>
        </p:pic>
        <p:sp>
          <p:nvSpPr>
            <p:cNvPr id="10" name="TextBox 9"/>
            <p:cNvSpPr txBox="1"/>
            <p:nvPr/>
          </p:nvSpPr>
          <p:spPr>
            <a:xfrm>
              <a:off x="3923928" y="1988840"/>
              <a:ext cx="5220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2800" dirty="0" smtClean="0"/>
                <a:t>- </a:t>
              </a:r>
              <a:r>
                <a:rPr lang="en-US" sz="2400" dirty="0"/>
                <a:t>n</a:t>
              </a:r>
              <a:r>
                <a:rPr lang="en-US" sz="2400" dirty="0" smtClean="0"/>
                <a:t>umber of favorable events</a:t>
              </a:r>
              <a:endParaRPr lang="ru-RU" sz="2400" dirty="0"/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3714744" y="2643182"/>
            <a:ext cx="4214842" cy="928694"/>
            <a:chOff x="3276426" y="2254298"/>
            <a:chExt cx="4214842" cy="928694"/>
          </a:xfrm>
        </p:grpSpPr>
        <p:pic>
          <p:nvPicPr>
            <p:cNvPr id="12" name="Picture 8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76426" y="2254298"/>
              <a:ext cx="400053" cy="928694"/>
            </a:xfrm>
            <a:prstGeom prst="rect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3707904" y="2468612"/>
              <a:ext cx="378336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ru-RU" sz="2400" dirty="0" smtClean="0"/>
                <a:t>- </a:t>
              </a:r>
              <a:r>
                <a:rPr lang="en-US" sz="2400" dirty="0" smtClean="0"/>
                <a:t>number of events</a:t>
              </a:r>
              <a:endParaRPr lang="ru-RU" sz="2400" dirty="0"/>
            </a:p>
          </p:txBody>
        </p:sp>
      </p:grpSp>
      <p:sp>
        <p:nvSpPr>
          <p:cNvPr id="17" name="Прямоугольник 1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3480683"/>
            <a:ext cx="3867856" cy="1411027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54872" y="3801475"/>
            <a:ext cx="9090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ru-RU" sz="4400" dirty="0"/>
          </a:p>
        </p:txBody>
      </p:sp>
      <p:sp>
        <p:nvSpPr>
          <p:cNvPr id="19" name="TextBox 1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65176" y="3509074"/>
            <a:ext cx="1080119" cy="1248868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43504" y="3857628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=</a:t>
            </a:r>
            <a:r>
              <a:rPr lang="en-US" sz="3200" dirty="0" smtClean="0"/>
              <a:t>&gt;</a:t>
            </a:r>
            <a:endParaRPr lang="ru-RU" sz="3200" dirty="0"/>
          </a:p>
        </p:txBody>
      </p:sp>
      <p:pic>
        <p:nvPicPr>
          <p:cNvPr id="21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3429000"/>
            <a:ext cx="1724397" cy="1373414"/>
          </a:xfrm>
          <a:prstGeom prst="rect">
            <a:avLst/>
          </a:prstGeom>
          <a:noFill/>
        </p:spPr>
      </p:pic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114800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14800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240" y="42603"/>
            <a:ext cx="4893890" cy="4180505"/>
          </a:xfrm>
          <a:prstGeom prst="rect">
            <a:avLst/>
          </a:prstGeom>
        </p:spPr>
      </p:pic>
      <p:cxnSp>
        <p:nvCxnSpPr>
          <p:cNvPr id="3" name="Прямая со стрелкой 2"/>
          <p:cNvCxnSpPr/>
          <p:nvPr/>
        </p:nvCxnSpPr>
        <p:spPr>
          <a:xfrm>
            <a:off x="686235" y="980728"/>
            <a:ext cx="0" cy="11521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11393" y="137212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694347" y="2204864"/>
            <a:ext cx="290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64214" y="2560256"/>
            <a:ext cx="276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190291" y="2313274"/>
            <a:ext cx="0" cy="86430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авая фигурная скобка 7"/>
          <p:cNvSpPr/>
          <p:nvPr/>
        </p:nvSpPr>
        <p:spPr>
          <a:xfrm rot="2617477">
            <a:off x="2205162" y="1023805"/>
            <a:ext cx="360040" cy="27314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453153" y="238953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188927"/>
            <a:ext cx="352839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 </a:t>
            </a:r>
            <a:r>
              <a:rPr lang="ru-RU" sz="2800" dirty="0" smtClean="0"/>
              <a:t>– </a:t>
            </a:r>
            <a:r>
              <a:rPr lang="en-US" sz="2400" dirty="0"/>
              <a:t>n</a:t>
            </a:r>
            <a:r>
              <a:rPr lang="en-US" sz="2400" dirty="0" smtClean="0"/>
              <a:t>eedle length</a:t>
            </a:r>
            <a:endParaRPr lang="ru-RU" sz="2400" dirty="0" smtClean="0"/>
          </a:p>
          <a:p>
            <a:r>
              <a:rPr lang="en-US" sz="2800" dirty="0" smtClean="0"/>
              <a:t>r – </a:t>
            </a:r>
            <a:r>
              <a:rPr lang="ru-RU" sz="2800" dirty="0" smtClean="0"/>
              <a:t> </a:t>
            </a:r>
            <a:r>
              <a:rPr lang="en-US" sz="2400" dirty="0" smtClean="0"/>
              <a:t>distance between lines</a:t>
            </a:r>
            <a:endParaRPr lang="ru-RU" sz="2400" dirty="0" smtClean="0"/>
          </a:p>
          <a:p>
            <a:r>
              <a:rPr lang="el-GR" sz="2800" dirty="0" smtClean="0"/>
              <a:t>Θ</a:t>
            </a:r>
            <a:r>
              <a:rPr lang="ru-RU" sz="2800" dirty="0" smtClean="0"/>
              <a:t> – </a:t>
            </a:r>
            <a:r>
              <a:rPr lang="en-US" sz="2400" dirty="0" smtClean="0"/>
              <a:t>angle between needle and straight line</a:t>
            </a:r>
            <a:endParaRPr lang="ru-RU" sz="2400" dirty="0" smtClean="0"/>
          </a:p>
          <a:p>
            <a:r>
              <a:rPr lang="ru-RU" sz="2800" dirty="0" smtClean="0"/>
              <a:t>А - </a:t>
            </a:r>
            <a:r>
              <a:rPr lang="en-US" sz="2400" dirty="0" smtClean="0"/>
              <a:t>distance between the beginning of the needle and the nearest straight line</a:t>
            </a:r>
            <a:endParaRPr lang="ru-RU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503126" y="4670266"/>
                <a:ext cx="8186766" cy="989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smtClean="0"/>
                  <a:t>Inaccuracy</a:t>
                </a:r>
                <a:r>
                  <a:rPr lang="ru-RU" sz="3200" dirty="0" smtClean="0"/>
                  <a:t> (∆</a:t>
                </a:r>
                <a:r>
                  <a:rPr lang="ru-RU" sz="3200" dirty="0" smtClean="0"/>
                  <a:t>)=</a:t>
                </a: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𝑡𝑎𝑏𝑙𝑒</m:t>
                            </m:r>
                          </m:e>
                        </m:d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𝑜𝑏𝑡𝑎𝑖𝑛𝑒𝑑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ru-RU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𝑡𝑎𝑏𝑙𝑒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∗100%</m:t>
                    </m:r>
                  </m:oMath>
                </a14:m>
                <a:endParaRPr lang="ru-RU" sz="3600" dirty="0"/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26" y="4670266"/>
                <a:ext cx="8186766" cy="989310"/>
              </a:xfrm>
              <a:prstGeom prst="rect">
                <a:avLst/>
              </a:prstGeom>
              <a:blipFill>
                <a:blip r:embed="rId3"/>
                <a:stretch>
                  <a:fillRect l="-19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dirty="0" smtClean="0"/>
              <a:t>Conducting experiments</a:t>
            </a:r>
            <a:endParaRPr lang="ru-RU" dirty="0"/>
          </a:p>
        </p:txBody>
      </p:sp>
      <p:pic>
        <p:nvPicPr>
          <p:cNvPr id="4" name="Picture 2" descr="https://pp.userapi.com/c830209/v830209359/dbb76/39y_gX-ZUs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643314"/>
            <a:ext cx="4750724" cy="2664229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214282" y="857232"/>
            <a:ext cx="36433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Number of Sheets: 5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1285860"/>
            <a:ext cx="2299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Sheet format: </a:t>
            </a:r>
            <a:r>
              <a:rPr lang="ru-RU" sz="2400" dirty="0" smtClean="0"/>
              <a:t>А4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714488"/>
            <a:ext cx="33837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Needle length (L, cm): 6.5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2214554"/>
            <a:ext cx="79296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distance between the straight lines (r, cm): 5.9, 6.2, 6.5, 6.8, 7.1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3000372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deviation of r from L: -10%, -5%, 0%, 5%, 10%</a:t>
            </a:r>
            <a:endParaRPr lang="ru-RU" sz="2400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dirty="0" smtClean="0"/>
              <a:t>Conducting experiments</a:t>
            </a:r>
            <a:endParaRPr lang="ru-RU" dirty="0"/>
          </a:p>
        </p:txBody>
      </p:sp>
      <p:pic>
        <p:nvPicPr>
          <p:cNvPr id="4" name="Picture 2" descr="https://pp.userapi.com/c845120/v845120359/318f7/qMoY2uq_gmU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357298"/>
            <a:ext cx="3911230" cy="521497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357686" y="1214422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Demonstration of the possible position of sticks on a piece of paper</a:t>
            </a:r>
            <a:endParaRPr lang="ru-RU" sz="24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The dependence of the probability on the throw height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596" y="1357299"/>
          <a:ext cx="8229600" cy="41472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304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 smtClean="0"/>
                        <a:t>  </a:t>
                      </a:r>
                      <a:r>
                        <a:rPr lang="en-US" sz="3200" dirty="0" smtClean="0"/>
                        <a:t> h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 P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620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                    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                 0,628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620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                     20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                 0,634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620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                     30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                 0,640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620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                     40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                 0,638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620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                     50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                 0,626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28596" y="5643578"/>
            <a:ext cx="67866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Hence: the probability of intersecting lines with a needle is independent of the throw height</a:t>
            </a:r>
            <a:endParaRPr lang="ru-RU" sz="24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</a:t>
            </a:r>
            <a:r>
              <a:rPr lang="ru-RU" dirty="0" smtClean="0"/>
              <a:t>№</a:t>
            </a:r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1438426"/>
            <a:ext cx="3286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h throw - 20 cm;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00562" y="1473059"/>
            <a:ext cx="3929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n (throws) = 500;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2329632"/>
            <a:ext cx="66837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m (number of intersections) = 351;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85984" y="3167077"/>
            <a:ext cx="4429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P = 0.702</a:t>
            </a:r>
            <a:r>
              <a:rPr lang="ru-RU" sz="3600" dirty="0" smtClean="0"/>
              <a:t>;</a:t>
            </a:r>
            <a:r>
              <a:rPr lang="en-US" sz="3600" dirty="0" smtClean="0"/>
              <a:t> r = 5.9 cm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9B62-B48F-42CD-B7B0-DF73806889F3}" type="slidenum">
              <a:rPr lang="ru-RU" smtClean="0"/>
              <a:pPr/>
              <a:t>9</a:t>
            </a:fld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23822" y="4509120"/>
                <a:ext cx="8696355" cy="8329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7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7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=&gt;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2∗6,5 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num>
                        <m:den>
                          <m: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0,702∗5,9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den>
                      </m:f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=3,1387319523≈3,1387</m:t>
                      </m:r>
                    </m:oMath>
                  </m:oMathPara>
                </a14:m>
                <a:endParaRPr lang="ru-RU" sz="27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822" y="4509120"/>
                <a:ext cx="8696355" cy="8329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574</Words>
  <Application>Microsoft Office PowerPoint</Application>
  <PresentationFormat>Экран (4:3)</PresentationFormat>
  <Paragraphs>145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 Math</vt:lpstr>
      <vt:lpstr>Тема Office</vt:lpstr>
      <vt:lpstr>Problem №1 Buffon’s needle</vt:lpstr>
      <vt:lpstr>  Condition of the problem</vt:lpstr>
      <vt:lpstr>Goal and tasks</vt:lpstr>
      <vt:lpstr>Mathematical model</vt:lpstr>
      <vt:lpstr>Презентация PowerPoint</vt:lpstr>
      <vt:lpstr>Conducting experiments</vt:lpstr>
      <vt:lpstr>Conducting experiments</vt:lpstr>
      <vt:lpstr>The dependence of the probability on the throw height</vt:lpstr>
      <vt:lpstr>Experiment №1</vt:lpstr>
      <vt:lpstr>Experiment №2</vt:lpstr>
      <vt:lpstr>Experiment №3</vt:lpstr>
      <vt:lpstr>Experiment №4</vt:lpstr>
      <vt:lpstr>Experiment №5</vt:lpstr>
      <vt:lpstr>Table of values obtained during the experiment</vt:lpstr>
      <vt:lpstr>Conclusion: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№1 Buffon’s needle</dc:title>
  <dc:creator>User</dc:creator>
  <cp:lastModifiedBy>Юлия Чуднова</cp:lastModifiedBy>
  <cp:revision>32</cp:revision>
  <dcterms:created xsi:type="dcterms:W3CDTF">2018-06-13T16:47:29Z</dcterms:created>
  <dcterms:modified xsi:type="dcterms:W3CDTF">2018-06-21T08:55:40Z</dcterms:modified>
</cp:coreProperties>
</file>