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notesSlides/notesSlide17.xml" ContentType="application/vnd.openxmlformats-officedocument.presentationml.notesSlide+xml"/>
  <Override PartName="/ppt/notesSlides/_rels/notesSlide17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media/image9.png" ContentType="image/png"/>
  <Override PartName="/ppt/media/image1.png" ContentType="image/png"/>
  <Override PartName="/ppt/media/image13.wmf" ContentType="image/x-wmf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jpeg" ContentType="image/jpeg"/>
  <Override PartName="/ppt/media/image12.png" ContentType="image/png"/>
  <Override PartName="/ppt/media/image14.jpeg" ContentType="image/jpeg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9.xml.rels" ContentType="application/vnd.openxmlformats-package.relationships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
</Relationships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scatterChart>
        <c:scatterStyle val="lineMarker"/>
        <c:varyColors val="0"/>
        <c:ser>
          <c:idx val="0"/>
          <c:order val="0"/>
          <c:spPr>
            <a:solidFill>
              <a:srgbClr val="4f81bd"/>
            </a:solidFill>
            <a:ln w="19080">
              <a:solidFill>
                <a:srgbClr val="4f81bd"/>
              </a:solidFill>
              <a:custDash/>
              <a:round/>
            </a:ln>
          </c:spPr>
          <c:marker>
            <c:symbol val="circle"/>
            <c:size val="5"/>
            <c:spPr>
              <a:solidFill>
                <a:srgbClr val="4f81bd"/>
              </a:solidFill>
            </c:spPr>
          </c:marker>
          <c:dLbls>
            <c:dLblPos val="r"/>
            <c:showLegendKey val="0"/>
            <c:showVal val="0"/>
            <c:showCatName val="0"/>
            <c:showSerName val="0"/>
            <c:showPercent val="0"/>
            <c:showLeaderLines val="0"/>
          </c:dLbls>
          <c:xVal>
            <c:numRef>
              <c:f>1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1.5</c:v>
                </c:pt>
                <c:pt idx="3">
                  <c:v>2</c:v>
                </c:pt>
              </c:numCache>
            </c:numRef>
          </c:xVal>
          <c:yVal>
            <c:numRef>
              <c:f>0</c:f>
              <c:numCache>
                <c:formatCode>General</c:formatCode>
                <c:ptCount val="4"/>
                <c:pt idx="0">
                  <c:v>0</c:v>
                </c:pt>
                <c:pt idx="1">
                  <c:v>0.015</c:v>
                </c:pt>
                <c:pt idx="2">
                  <c:v>0.03</c:v>
                </c:pt>
                <c:pt idx="3">
                  <c:v>0.04</c:v>
                </c:pt>
              </c:numCache>
            </c:numRef>
          </c:yVal>
          <c:smooth val="0"/>
        </c:ser>
        <c:ser>
          <c:idx val="1"/>
          <c:order val="1"/>
          <c:spPr>
            <a:solidFill>
              <a:srgbClr val="c0504d"/>
            </a:solidFill>
            <a:ln w="19080">
              <a:solidFill>
                <a:srgbClr val="c0504d"/>
              </a:solidFill>
              <a:custDash/>
              <a:round/>
            </a:ln>
          </c:spPr>
          <c:marker>
            <c:symbol val="circle"/>
            <c:size val="5"/>
            <c:spPr>
              <a:solidFill>
                <a:srgbClr val="c0504d"/>
              </a:solidFill>
            </c:spPr>
          </c:marker>
          <c:dLbls>
            <c:dLblPos val="r"/>
            <c:showLegendKey val="0"/>
            <c:showVal val="0"/>
            <c:showCatName val="0"/>
            <c:showSerName val="0"/>
            <c:showPercent val="0"/>
            <c:showLeaderLines val="0"/>
          </c:dLbls>
          <c:xVal>
            <c:numRef>
              <c:f>3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1.5</c:v>
                </c:pt>
                <c:pt idx="3">
                  <c:v>2</c:v>
                </c:pt>
              </c:numCache>
            </c:numRef>
          </c:xVal>
          <c:yVal>
            <c:numRef>
              <c:f>2</c:f>
              <c:numCache>
                <c:formatCode>General</c:formatCode>
                <c:ptCount val="4"/>
                <c:pt idx="0">
                  <c:v>0</c:v>
                </c:pt>
                <c:pt idx="1">
                  <c:v>0.012</c:v>
                </c:pt>
                <c:pt idx="2">
                  <c:v>0.021</c:v>
                </c:pt>
                <c:pt idx="3">
                  <c:v>0.024</c:v>
                </c:pt>
              </c:numCache>
            </c:numRef>
          </c:yVal>
          <c:smooth val="0"/>
        </c:ser>
        <c:axId val="79760379"/>
        <c:axId val="15160825"/>
      </c:scatterChart>
      <c:valAx>
        <c:axId val="79760379"/>
        <c:scaling>
          <c:orientation val="minMax"/>
          <c:max val="2"/>
        </c:scaling>
        <c:delete val="0"/>
        <c:axPos val="b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9360">
            <a:solidFill>
              <a:srgbClr val="bfbfbf"/>
            </a:solidFill>
            <a:round/>
          </a:ln>
        </c:spPr>
        <c:txPr>
          <a:bodyPr/>
          <a:p>
            <a:pPr>
              <a:defRPr b="0" sz="900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</a:defRPr>
            </a:pPr>
          </a:p>
        </c:txPr>
        <c:crossAx val="15160825"/>
        <c:crosses val="autoZero"/>
        <c:crossBetween val="midCat"/>
        <c:majorUnit val="0.5"/>
      </c:valAx>
      <c:valAx>
        <c:axId val="15160825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9360">
            <a:solidFill>
              <a:srgbClr val="bfbfbf"/>
            </a:solidFill>
            <a:round/>
          </a:ln>
        </c:spPr>
        <c:txPr>
          <a:bodyPr/>
          <a:p>
            <a:pPr>
              <a:defRPr b="0" sz="900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</a:defRPr>
            </a:pPr>
          </a:p>
        </c:txPr>
        <c:crossAx val="79760379"/>
        <c:crosses val="autoZero"/>
        <c:crossBetween val="midCat"/>
      </c:valAx>
      <c:spPr>
        <a:noFill/>
        <a:ln w="25560">
          <a:noFill/>
        </a:ln>
      </c:spPr>
    </c:plotArea>
    <c:plotVisOnly val="1"/>
    <c:dispBlanksAs val="gap"/>
  </c:chart>
  <c:spPr>
    <a:noFill/>
    <a:ln>
      <a:noFill/>
    </a:ln>
  </c:spPr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layout>
        <c:manualLayout>
          <c:layoutTarget val="inner"/>
          <c:xMode val="edge"/>
          <c:yMode val="edge"/>
          <c:x val="0.085851689129015"/>
          <c:y val="0.0378138847858198"/>
          <c:w val="0.89384313958321"/>
          <c:h val="0.892097488921714"/>
        </c:manualLayout>
      </c:layout>
      <c:scatterChart>
        <c:scatterStyle val="lineMarker"/>
        <c:varyColors val="0"/>
        <c:ser>
          <c:idx val="0"/>
          <c:order val="0"/>
          <c:spPr>
            <a:solidFill>
              <a:srgbClr val="4f81bd"/>
            </a:solidFill>
            <a:ln w="19080">
              <a:solidFill>
                <a:srgbClr val="4f81bd"/>
              </a:solidFill>
              <a:custDash/>
              <a:round/>
            </a:ln>
          </c:spPr>
          <c:marker>
            <c:symbol val="circle"/>
            <c:size val="5"/>
            <c:spPr>
              <a:solidFill>
                <a:srgbClr val="4f81bd"/>
              </a:solidFill>
            </c:spPr>
          </c:marker>
          <c:dLbls>
            <c:dLbl>
              <c:idx val="1"/>
              <c:dLblPos val="r"/>
              <c:showLegendKey val="0"/>
              <c:showVal val="0"/>
              <c:showCatName val="0"/>
              <c:showSerName val="0"/>
              <c:showPercent val="0"/>
            </c:dLbl>
            <c:dLblPos val="r"/>
            <c:showLegendKey val="0"/>
            <c:showVal val="0"/>
            <c:showCatName val="0"/>
            <c:showSerName val="0"/>
            <c:showPercent val="0"/>
            <c:showLeaderLines val="0"/>
          </c:dLbls>
          <c:xVal>
            <c:numRef>
              <c:f>1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1.5</c:v>
                </c:pt>
                <c:pt idx="3">
                  <c:v>2</c:v>
                </c:pt>
              </c:numCache>
            </c:numRef>
          </c:xVal>
          <c:yVal>
            <c:numRef>
              <c:f>0</c:f>
              <c:numCache>
                <c:formatCode>General</c:formatCode>
                <c:ptCount val="4"/>
                <c:pt idx="0">
                  <c:v>0</c:v>
                </c:pt>
                <c:pt idx="1">
                  <c:v>0.018</c:v>
                </c:pt>
                <c:pt idx="2">
                  <c:v>0.025</c:v>
                </c:pt>
                <c:pt idx="3">
                  <c:v>0.04</c:v>
                </c:pt>
              </c:numCache>
            </c:numRef>
          </c:yVal>
          <c:smooth val="0"/>
        </c:ser>
        <c:ser>
          <c:idx val="1"/>
          <c:order val="1"/>
          <c:spPr>
            <a:solidFill>
              <a:srgbClr val="c0504d"/>
            </a:solidFill>
            <a:ln w="19080">
              <a:solidFill>
                <a:srgbClr val="c0504d"/>
              </a:solidFill>
              <a:custDash/>
              <a:round/>
            </a:ln>
          </c:spPr>
          <c:marker>
            <c:symbol val="circle"/>
            <c:size val="5"/>
            <c:spPr>
              <a:solidFill>
                <a:srgbClr val="c0504d"/>
              </a:solidFill>
            </c:spPr>
          </c:marker>
          <c:dLbls>
            <c:dLblPos val="r"/>
            <c:showLegendKey val="0"/>
            <c:showVal val="0"/>
            <c:showCatName val="0"/>
            <c:showSerName val="0"/>
            <c:showPercent val="0"/>
            <c:showLeaderLines val="0"/>
          </c:dLbls>
          <c:xVal>
            <c:numRef>
              <c:f>3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1.5</c:v>
                </c:pt>
                <c:pt idx="3">
                  <c:v>2</c:v>
                </c:pt>
              </c:numCache>
            </c:numRef>
          </c:xVal>
          <c:yVal>
            <c:numRef>
              <c:f>2</c:f>
              <c:numCache>
                <c:formatCode>General</c:formatCode>
                <c:ptCount val="4"/>
                <c:pt idx="0">
                  <c:v>0</c:v>
                </c:pt>
                <c:pt idx="1">
                  <c:v>0.014</c:v>
                </c:pt>
                <c:pt idx="2">
                  <c:v>0.015</c:v>
                </c:pt>
                <c:pt idx="3">
                  <c:v>0.022</c:v>
                </c:pt>
              </c:numCache>
            </c:numRef>
          </c:yVal>
          <c:smooth val="0"/>
        </c:ser>
        <c:axId val="61483343"/>
        <c:axId val="38451137"/>
      </c:scatterChart>
      <c:valAx>
        <c:axId val="61483343"/>
        <c:scaling>
          <c:orientation val="minMax"/>
          <c:max val="2"/>
        </c:scaling>
        <c:delete val="0"/>
        <c:axPos val="b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9360">
            <a:solidFill>
              <a:srgbClr val="bfbfbf"/>
            </a:solidFill>
            <a:round/>
          </a:ln>
        </c:spPr>
        <c:txPr>
          <a:bodyPr/>
          <a:p>
            <a:pPr>
              <a:defRPr b="0" sz="900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</a:defRPr>
            </a:pPr>
          </a:p>
        </c:txPr>
        <c:crossAx val="38451137"/>
        <c:crosses val="autoZero"/>
        <c:crossBetween val="midCat"/>
        <c:majorUnit val="0.5"/>
      </c:valAx>
      <c:valAx>
        <c:axId val="38451137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9360">
            <a:solidFill>
              <a:srgbClr val="bfbfbf"/>
            </a:solidFill>
            <a:round/>
          </a:ln>
        </c:spPr>
        <c:txPr>
          <a:bodyPr/>
          <a:p>
            <a:pPr>
              <a:defRPr b="0" sz="900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</a:defRPr>
            </a:pPr>
          </a:p>
        </c:txPr>
        <c:crossAx val="61483343"/>
        <c:crosses val="autoZero"/>
        <c:crossBetween val="midCat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&lt;заголовок&gt;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B7BF6D53-FE2A-4656-B5FF-F91861B41BAA}" type="slidenum"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9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27875102-38FC-4946-8D43-A91CDC3EE2DA}" type="slidenum">
              <a:rPr b="0" lang="ru-RU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7.png"/><Relationship Id="rId3" Type="http://schemas.openxmlformats.org/officeDocument/2006/relationships/image" Target="../media/image8.png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9.png"/><Relationship Id="rId3" Type="http://schemas.openxmlformats.org/officeDocument/2006/relationships/image" Target="../media/image10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16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117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55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156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95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196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заголовка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6.7.18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6E2EDF74-CD92-4B06-BA90-85E930694542}" type="slidenum">
              <a:rPr b="0" lang="ru-RU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заголовка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структурыОбразец текста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Четвертый уровень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6.7.18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8B0244DB-D924-474B-A6B9-11CC75032F10}" type="slidenum">
              <a:rPr b="0" lang="ru-RU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заголовка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структурыОбразец текста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Четвертый уровень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структурыОбразец текста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Четвертый уровень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6.7.18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74DE6A9E-B90A-40D1-A09D-6B3CE786C892}" type="slidenum">
              <a:rPr b="0" lang="ru-RU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заголовка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6.7.18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A5432DC3-26C8-462E-BCD5-48D07350E447}" type="slidenum">
              <a:rPr b="0" lang="ru-RU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заголовка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структурыОбразец текста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Четвертый уровень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структурыОбразец текста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6.7.18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69D78E32-D0D0-4F25-8DCB-E6E6E46CA338}" type="slidenum">
              <a:rPr b="0" lang="ru-RU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chart" Target="../charts/chart15.xml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chart" Target="../charts/chart16.xml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49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Collision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3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Prepared by Pilyakin Alexandr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Team:Voronezh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mgH</a:t>
            </a: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</a:t>
            </a:r>
            <a:r>
              <a:rPr b="0" lang="ru-RU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=Q</a:t>
            </a: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=NQ</a:t>
            </a: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r>
              <a:rPr b="0" lang="ru-RU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/3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7" name="CustomShape 3"/>
          <p:cNvSpPr/>
          <p:nvPr/>
        </p:nvSpPr>
        <p:spPr>
          <a:xfrm>
            <a:off x="4356000" y="1340640"/>
            <a:ext cx="647640" cy="2088000"/>
          </a:xfrm>
          <a:prstGeom prst="rightBrace">
            <a:avLst>
              <a:gd name="adj1" fmla="val 8333"/>
              <a:gd name="adj2" fmla="val 50000"/>
            </a:avLst>
          </a:pr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8" name="CustomShape 4"/>
          <p:cNvSpPr/>
          <p:nvPr/>
        </p:nvSpPr>
        <p:spPr>
          <a:xfrm>
            <a:off x="5292000" y="2241000"/>
            <a:ext cx="503640" cy="287640"/>
          </a:xfrm>
          <a:prstGeom prst="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9" name="CustomShape 5"/>
          <p:cNvSpPr/>
          <p:nvPr/>
        </p:nvSpPr>
        <p:spPr>
          <a:xfrm>
            <a:off x="6156000" y="1808640"/>
            <a:ext cx="2678040" cy="1151640"/>
          </a:xfrm>
          <a:prstGeom prst="rect">
            <a:avLst/>
          </a:prstGeom>
          <a:ln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mgH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=NQ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/3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6"/>
          <p:cNvSpPr/>
          <p:nvPr/>
        </p:nvSpPr>
        <p:spPr>
          <a:xfrm>
            <a:off x="753480" y="4294800"/>
            <a:ext cx="37440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n-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extract energy at each stroke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1" name="CustomShape 7"/>
          <p:cNvSpPr/>
          <p:nvPr/>
        </p:nvSpPr>
        <p:spPr>
          <a:xfrm>
            <a:off x="753480" y="4756680"/>
            <a:ext cx="31680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f- 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full exrtact energy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2" name="CustomShape 8"/>
          <p:cNvSpPr/>
          <p:nvPr/>
        </p:nvSpPr>
        <p:spPr>
          <a:xfrm>
            <a:off x="816480" y="5122800"/>
            <a:ext cx="240948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number of impacts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Law of conservation of energy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4" name="TextShape 2"/>
          <p:cNvSpPr txBox="1"/>
          <p:nvPr/>
        </p:nvSpPr>
        <p:spPr>
          <a:xfrm>
            <a:off x="179640" y="1600200"/>
            <a:ext cx="850680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1)-Q1=mV ² 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/2 –mV²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fal1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/2=mV²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/2 – mgH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2)mV²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/2=F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sr1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Δx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Law of conservation of impulse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sr1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t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col1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=mV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+mV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Dynamic of collision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sr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=mg+V</a:t>
            </a:r>
            <a:r>
              <a:rPr b="0" lang="ru-RU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²m/2</a:t>
            </a:r>
            <a:r>
              <a:rPr b="0" lang="ru-RU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Δ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5" name="CustomShape 3"/>
          <p:cNvSpPr/>
          <p:nvPr/>
        </p:nvSpPr>
        <p:spPr>
          <a:xfrm>
            <a:off x="5747760" y="3789000"/>
            <a:ext cx="22723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col-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time of collision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6" name="CustomShape 4"/>
          <p:cNvSpPr/>
          <p:nvPr/>
        </p:nvSpPr>
        <p:spPr>
          <a:xfrm>
            <a:off x="5099400" y="5157360"/>
            <a:ext cx="39988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  n-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time of collision at each stroke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7" name="CustomShape 5"/>
          <p:cNvSpPr/>
          <p:nvPr/>
        </p:nvSpPr>
        <p:spPr>
          <a:xfrm>
            <a:off x="5808960" y="4437000"/>
            <a:ext cx="24505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fal-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time of falling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8" name="CustomShape 6"/>
          <p:cNvSpPr/>
          <p:nvPr/>
        </p:nvSpPr>
        <p:spPr>
          <a:xfrm>
            <a:off x="4952520" y="5805360"/>
            <a:ext cx="41220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 n-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time of falling ball of each falling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final system of equations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0" name="TextShape 2"/>
          <p:cNvSpPr txBox="1"/>
          <p:nvPr/>
        </p:nvSpPr>
        <p:spPr>
          <a:xfrm>
            <a:off x="179640" y="1600200"/>
            <a:ext cx="884988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arenR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mgH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=N/3 Q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arenR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²/2 –mgH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=-Q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arenR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el1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Δ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=mV 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²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arenR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</a:t>
            </a:r>
            <a:r>
              <a:rPr b="0" lang="ru-RU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=mV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+mV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arenR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=mg+V 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²m/2 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Δ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Solving this system with respect to t</a:t>
            </a:r>
            <a:r>
              <a:rPr b="0" lang="ru-RU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</a:t>
            </a: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we obtain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2" name="TextShape 2"/>
          <p:cNvSpPr txBox="1"/>
          <p:nvPr/>
        </p:nvSpPr>
        <p:spPr>
          <a:xfrm>
            <a:off x="432000" y="1476000"/>
            <a:ext cx="8229240" cy="4525560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3" name="TextShape 3"/>
          <p:cNvSpPr txBox="1"/>
          <p:nvPr/>
        </p:nvSpPr>
        <p:spPr>
          <a:xfrm>
            <a:off x="864000" y="4248000"/>
            <a:ext cx="2409120" cy="462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number of impacts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4" name="TextShape 4"/>
          <p:cNvSpPr txBox="1"/>
          <p:nvPr/>
        </p:nvSpPr>
        <p:spPr>
          <a:xfrm>
            <a:off x="902880" y="4937400"/>
            <a:ext cx="2409120" cy="587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0- 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beginning height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TextShape 1"/>
          <p:cNvSpPr txBox="1"/>
          <p:nvPr/>
        </p:nvSpPr>
        <p:spPr>
          <a:xfrm>
            <a:off x="467640" y="1845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experimental part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8" name="CustomShape 3"/>
          <p:cNvSpPr/>
          <p:nvPr/>
        </p:nvSpPr>
        <p:spPr>
          <a:xfrm>
            <a:off x="1331640" y="476640"/>
            <a:ext cx="6912360" cy="76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Results of the experiments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49" name="" descr=""/>
          <p:cNvPicPr/>
          <p:nvPr/>
        </p:nvPicPr>
        <p:blipFill>
          <a:blip r:embed="rId1"/>
          <a:stretch/>
        </p:blipFill>
        <p:spPr>
          <a:xfrm>
            <a:off x="360" y="1333440"/>
            <a:ext cx="8978760" cy="44067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CustomShape 1"/>
          <p:cNvSpPr/>
          <p:nvPr/>
        </p:nvSpPr>
        <p:spPr>
          <a:xfrm>
            <a:off x="6184440" y="5055840"/>
            <a:ext cx="86040" cy="20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51" name="Диаграмма 5"/>
          <p:cNvGraphicFramePr/>
          <p:nvPr/>
        </p:nvGraphicFramePr>
        <p:xfrm>
          <a:off x="1259640" y="1556640"/>
          <a:ext cx="5976000" cy="477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252" name="CustomShape 2"/>
          <p:cNvSpPr/>
          <p:nvPr/>
        </p:nvSpPr>
        <p:spPr>
          <a:xfrm>
            <a:off x="1835640" y="116640"/>
            <a:ext cx="4823640" cy="76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Graph for small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3" name="CustomShape 3"/>
          <p:cNvSpPr/>
          <p:nvPr/>
        </p:nvSpPr>
        <p:spPr>
          <a:xfrm>
            <a:off x="1089000" y="980640"/>
            <a:ext cx="1214280" cy="57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,sec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4" name="CustomShape 4"/>
          <p:cNvSpPr/>
          <p:nvPr/>
        </p:nvSpPr>
        <p:spPr>
          <a:xfrm>
            <a:off x="7236360" y="6021360"/>
            <a:ext cx="1295640" cy="57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,m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CustomShape 1"/>
          <p:cNvSpPr/>
          <p:nvPr/>
        </p:nvSpPr>
        <p:spPr>
          <a:xfrm>
            <a:off x="2483640" y="241920"/>
            <a:ext cx="4248000" cy="76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Graph for big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56" name="Диаграмма 5"/>
          <p:cNvGraphicFramePr/>
          <p:nvPr/>
        </p:nvGraphicFramePr>
        <p:xfrm>
          <a:off x="1172880" y="1516320"/>
          <a:ext cx="6063120" cy="4874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257" name="CustomShape 2"/>
          <p:cNvSpPr/>
          <p:nvPr/>
        </p:nvSpPr>
        <p:spPr>
          <a:xfrm>
            <a:off x="1124640" y="1005480"/>
            <a:ext cx="1214280" cy="57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,sec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8" name="CustomShape 3"/>
          <p:cNvSpPr/>
          <p:nvPr/>
        </p:nvSpPr>
        <p:spPr>
          <a:xfrm>
            <a:off x="7236360" y="6021360"/>
            <a:ext cx="1439640" cy="57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,m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Mini-conclusions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From the graphs we have obtained the following results.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Positive: theoretical and practical values of the same order, and they approximate at H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=0 to t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=0.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But there is a negative result:  the practical and the theoretical graphics are different. The reason for our significant approximations.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Mini-conclusion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collision time depends on the initial drop height: higher the initial fall height therefore longer the impact time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41" dur="indefinite" restart="never" nodeType="tmRoot">
          <p:childTnLst>
            <p:seq>
              <p:cTn id="4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Condition of this problem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highly elastic Super Ball collides with a rigid surface. How can one determine the collision time? Propose various techniques and compare the experimental results.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Conclusions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4" name="TextShape 2"/>
          <p:cNvSpPr txBox="1"/>
          <p:nvPr/>
        </p:nvSpPr>
        <p:spPr>
          <a:xfrm>
            <a:off x="457200" y="1600200"/>
            <a:ext cx="8229240" cy="49248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We conducted  experiments to find the time of impact of an elastic ball at its rebounds from a solid surface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We built a theoretical model of the collision of an elastic ball with a solid surface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obtained theoretical results are well correlated with the practical ones, however are not enough approximate with  the following approximations: the absence of air resistance force and the uniform distribution of the extract energy by the number of impacts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Two main control parameters affecting the studies are revealed, namely: the initial height of the fall and the geometric sizes of the ball(i.e. the force of the air resistance)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43" dur="indefinite" restart="never" nodeType="tmRoot">
          <p:childTnLst>
            <p:seq>
              <p:cTn id="4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Sources of literature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arenR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Elementary physics student, 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Landsberg G.S.Vol.1. Mechanics. Heat. Molecular physics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arenR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http://fizportal.ru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Additional slides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Extract energy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mgH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=Q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=N(Q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-2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∆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Q)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=NQ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-2N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∆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Q=NQ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-2Q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=NQ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/3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0" name="CustomShape 3"/>
          <p:cNvSpPr/>
          <p:nvPr/>
        </p:nvSpPr>
        <p:spPr>
          <a:xfrm>
            <a:off x="5193720" y="1700640"/>
            <a:ext cx="503640" cy="2232000"/>
          </a:xfrm>
          <a:prstGeom prst="rightBrace">
            <a:avLst>
              <a:gd name="adj1" fmla="val 8333"/>
              <a:gd name="adj2" fmla="val 50000"/>
            </a:avLst>
          </a:pr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1" name="CustomShape 4"/>
          <p:cNvSpPr/>
          <p:nvPr/>
        </p:nvSpPr>
        <p:spPr>
          <a:xfrm>
            <a:off x="5868000" y="2637000"/>
            <a:ext cx="575640" cy="359640"/>
          </a:xfrm>
          <a:prstGeom prst="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2" name="CustomShape 5"/>
          <p:cNvSpPr/>
          <p:nvPr/>
        </p:nvSpPr>
        <p:spPr>
          <a:xfrm>
            <a:off x="6601320" y="2618280"/>
            <a:ext cx="2232720" cy="852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mgH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=NQ</a:t>
            </a:r>
            <a:r>
              <a:rPr b="0" lang="ru-RU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/3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law of conservation of energy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4" name="TextShape 2"/>
          <p:cNvSpPr txBox="1"/>
          <p:nvPr/>
        </p:nvSpPr>
        <p:spPr>
          <a:xfrm>
            <a:off x="323640" y="1600200"/>
            <a:ext cx="871272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-Q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=mV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²/2 - mV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²/2=mV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²/2 - mgH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² /2=k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∆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² /2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=k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∆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² =F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el1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∆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law of conservation of impulse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=mV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+mV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TextShape 1"/>
          <p:cNvSpPr txBox="1"/>
          <p:nvPr/>
        </p:nvSpPr>
        <p:spPr>
          <a:xfrm>
            <a:off x="539640" y="260640"/>
            <a:ext cx="8002800" cy="5634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276" name="Объект 4" descr=""/>
          <p:cNvPicPr/>
          <p:nvPr/>
        </p:nvPicPr>
        <p:blipFill>
          <a:blip r:embed="rId1"/>
          <a:stretch/>
        </p:blipFill>
        <p:spPr>
          <a:xfrm>
            <a:off x="106920" y="188640"/>
            <a:ext cx="9065160" cy="6469560"/>
          </a:xfrm>
          <a:prstGeom prst="rect">
            <a:avLst/>
          </a:prstGeom>
          <a:ln>
            <a:noFill/>
          </a:ln>
        </p:spPr>
      </p:pic>
      <p:sp>
        <p:nvSpPr>
          <p:cNvPr id="277" name="TextShape 2"/>
          <p:cNvSpPr txBox="1"/>
          <p:nvPr/>
        </p:nvSpPr>
        <p:spPr>
          <a:xfrm>
            <a:off x="2195640" y="260640"/>
            <a:ext cx="4752000" cy="345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Dynamic of impact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8" name="CustomShape 3"/>
          <p:cNvSpPr/>
          <p:nvPr/>
        </p:nvSpPr>
        <p:spPr>
          <a:xfrm>
            <a:off x="39960" y="4212360"/>
            <a:ext cx="4434840" cy="57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br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-acceleration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of braking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9" name="CustomShape 4"/>
          <p:cNvSpPr/>
          <p:nvPr/>
        </p:nvSpPr>
        <p:spPr>
          <a:xfrm>
            <a:off x="323640" y="1124640"/>
            <a:ext cx="4571640" cy="228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R=ma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br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+mg=ma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br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2a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br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∆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x=V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=mg+V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²m/2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∆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account for  first group of data for small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Given: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Height=1 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N=21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 of reflection=0.7 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Result: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Practical: ≈0.015 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Theoretical: ≈0.012 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account for second group of data for small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Given: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Height=1,5 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N=21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 of reflection=1.1 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Result: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Practical: ≈0.03 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Theoretical: ≈0.021 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account for third group of data for small boy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Given: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Height=2 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N=29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 of reflection=1.37m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Result: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Practical: ≈0.04sec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Theoretical: ≈0.024 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account for  first group of data for big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Given: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Height0= 1 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N=30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 of reflection=0,7 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Result: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Practical: ≈0.018 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Theoretical: ≈0.014 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Demonstration of the  process of collision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restart="whenNotActive" nodeType="interactiveSeq" fill="hold">
                <p:childTnLst>
                  <p:par>
                    <p:cTn id="7" fill="hold">
                      <p:stCondLst/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mediacall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account for second group of data for big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Given: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Height0=1.5 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N=35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 of reflection=0.9 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Result: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Practical: ≈0.025 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Theoretical: ≈0.015 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account for third group of data for big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Given: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Height0=2m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N=31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Height of reflection=1.6m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Result: 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Practical: ≈0.04 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Theoretical: ≈0.022 sec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Experiment with 1m height and small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45" dur="indefinite" restart="never" nodeType="tmRoot">
          <p:childTnLst>
            <p:seq>
              <p:cTn id="46" restart="whenNotActive" nodeType="interactiveSeq" fill="hold">
                <p:childTnLst>
                  <p:par>
                    <p:cTn id="47" fill="hold">
                      <p:stCondLst/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fill="hold" presetClass="mediacall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Experiment with 1.5 m height and small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0" dur="indefinite" restart="never" nodeType="tmRoot">
          <p:childTnLst>
            <p:seq>
              <p:cTn id="51" restart="whenNotActive" nodeType="interactiveSeq" fill="hold">
                <p:childTnLst>
                  <p:par>
                    <p:cTn id="52" fill="hold">
                      <p:stCondLst/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nodeType="clickEffect" fill="hold" presetClass="mediacall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Experiment with 2m height and small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5" dur="indefinite" restart="never" nodeType="tmRoot">
          <p:childTnLst>
            <p:seq>
              <p:cTn id="56" restart="whenNotActive" nodeType="interactiveSeq" fill="hold">
                <p:childTnLst>
                  <p:par>
                    <p:cTn id="57" fill="hold">
                      <p:stCondLst/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mediacall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Experiment with 1m height and big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60" dur="indefinite" restart="never" nodeType="tmRoot">
          <p:childTnLst>
            <p:seq>
              <p:cTn id="61" restart="whenNotActive" nodeType="interactiveSeq" fill="hold">
                <p:childTnLst>
                  <p:par>
                    <p:cTn id="62" fill="hold">
                      <p:stCondLst/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nodeType="clickEffect" fill="hold" presetClass="mediacall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Experiment with 1.5m height  and big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65" dur="indefinite" restart="never" nodeType="tmRoot">
          <p:childTnLst>
            <p:seq>
              <p:cTn id="66" restart="whenNotActive" nodeType="interactiveSeq" fill="hold">
                <p:childTnLst>
                  <p:par>
                    <p:cTn id="67" fill="hold">
                      <p:stCondLst/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mediacall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Experiment with 2m height  and big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70" dur="indefinite" restart="never" nodeType="tmRoot">
          <p:childTnLst>
            <p:seq>
              <p:cTn id="71" restart="whenNotActive" nodeType="interactiveSeq" fill="hold">
                <p:childTnLst>
                  <p:par>
                    <p:cTn id="72" fill="hold">
                      <p:stCondLst/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nodeType="clickEffect" fill="hold" presetClass="mediacall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Purpose and tasks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Purpose: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Investigate the collision process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9" name="TextShape 3"/>
          <p:cNvSpPr txBox="1"/>
          <p:nvPr/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Tasks: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Conduct experiments on this problem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Construct a theoretical model of the collision process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Compare the theoretical results of the time measurement with the experimental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Make conclusions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Equipment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We used 2 different balls(k</a:t>
            </a:r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=const,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ρ(density) =const) ,a high-frequency camera at 960 fps(frames rep second), a tape measure, tile floor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Dynamic of impact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213" name="Объект 3" descr=""/>
          <p:cNvPicPr/>
          <p:nvPr/>
        </p:nvPicPr>
        <p:blipFill>
          <a:blip r:embed="rId1"/>
          <a:stretch/>
        </p:blipFill>
        <p:spPr>
          <a:xfrm>
            <a:off x="7200" y="1638000"/>
            <a:ext cx="8844120" cy="4974840"/>
          </a:xfrm>
          <a:prstGeom prst="rect">
            <a:avLst/>
          </a:prstGeom>
          <a:ln>
            <a:noFill/>
          </a:ln>
        </p:spPr>
      </p:pic>
      <p:sp>
        <p:nvSpPr>
          <p:cNvPr id="214" name="CustomShape 2"/>
          <p:cNvSpPr/>
          <p:nvPr/>
        </p:nvSpPr>
        <p:spPr>
          <a:xfrm>
            <a:off x="5548680" y="1268640"/>
            <a:ext cx="326844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res-force of the resistance of air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5" name="CustomShape 3"/>
          <p:cNvSpPr/>
          <p:nvPr/>
        </p:nvSpPr>
        <p:spPr>
          <a:xfrm>
            <a:off x="5694120" y="1638000"/>
            <a:ext cx="323064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sr-force of the support reaction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6" name="CustomShape 4"/>
          <p:cNvSpPr/>
          <p:nvPr/>
        </p:nvSpPr>
        <p:spPr>
          <a:xfrm>
            <a:off x="4840920" y="2061000"/>
            <a:ext cx="42073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ref-Velocity at which the body is reflected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CustomShape 5"/>
          <p:cNvSpPr/>
          <p:nvPr/>
        </p:nvSpPr>
        <p:spPr>
          <a:xfrm>
            <a:off x="78120" y="1736280"/>
            <a:ext cx="30891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fal- Velocity at which falls ball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CustomShape 6"/>
          <p:cNvSpPr/>
          <p:nvPr/>
        </p:nvSpPr>
        <p:spPr>
          <a:xfrm>
            <a:off x="50040" y="1176480"/>
            <a:ext cx="23922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im-force of the impact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457200" y="260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Approximations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0" name="TextShape 2"/>
          <p:cNvSpPr txBox="1"/>
          <p:nvPr/>
        </p:nvSpPr>
        <p:spPr>
          <a:xfrm>
            <a:off x="457200" y="1600200"/>
            <a:ext cx="8229240" cy="48528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is very small(because the speed of falling balls is very small from the heights that we used in the experiments)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∆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of losses decreases  like an arithmetic progression 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n-1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–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Δ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; 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Δ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</a:t>
            </a: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 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Hooke’s law if fulfilled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Neglecting the energy losses on the sound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=F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sr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440" indent="-51408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ru-RU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Neglecting the rotation of the ball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1" name="CustomShape 3"/>
          <p:cNvSpPr/>
          <p:nvPr/>
        </p:nvSpPr>
        <p:spPr>
          <a:xfrm>
            <a:off x="4812480" y="6237360"/>
            <a:ext cx="38858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Fel=force of the elastic (for Hooke’s law)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Help about used balls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Both balls are made of the same material, namely from polybutadiene rubber with a density of 930 kg/m3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Shape 1"/>
          <p:cNvSpPr txBox="1"/>
          <p:nvPr/>
        </p:nvSpPr>
        <p:spPr>
          <a:xfrm>
            <a:off x="467640" y="1989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theoretical part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2335</TotalTime>
  <Application>LibreOffice/5.1.3.2$Windows_X86_64 LibreOffice_project/644e4637d1d8544fd9f56425bd6cec110e49301b</Application>
  <Words>703</Words>
  <Paragraphs>161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2018-06-21T18:24:00Z</dcterms:created>
  <dc:creator>Admin</dc:creator>
  <dc:description/>
  <dc:language>ru-RU</dc:language>
  <cp:lastModifiedBy/>
  <dcterms:modified xsi:type="dcterms:W3CDTF">2018-07-06T15:46:30Z</dcterms:modified>
  <cp:revision>174</cp:revision>
  <dc:subject/>
  <dc:title>Collision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7</vt:i4>
  </property>
  <property fmtid="{D5CDD505-2E9C-101B-9397-08002B2CF9AE}" pid="7" name="Notes">
    <vt:i4>1</vt:i4>
  </property>
  <property fmtid="{D5CDD505-2E9C-101B-9397-08002B2CF9AE}" pid="8" name="PresentationFormat">
    <vt:lpwstr>Экран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37</vt:i4>
  </property>
</Properties>
</file>