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89" r:id="rId11"/>
    <p:sldId id="290" r:id="rId12"/>
    <p:sldId id="303" r:id="rId13"/>
    <p:sldId id="262" r:id="rId14"/>
    <p:sldId id="263" r:id="rId15"/>
    <p:sldId id="265" r:id="rId16"/>
    <p:sldId id="311" r:id="rId17"/>
    <p:sldId id="268" r:id="rId18"/>
    <p:sldId id="269" r:id="rId19"/>
    <p:sldId id="310" r:id="rId20"/>
    <p:sldId id="284" r:id="rId21"/>
    <p:sldId id="266" r:id="rId22"/>
    <p:sldId id="307" r:id="rId23"/>
    <p:sldId id="278" r:id="rId24"/>
    <p:sldId id="308" r:id="rId25"/>
    <p:sldId id="292" r:id="rId26"/>
    <p:sldId id="293" r:id="rId27"/>
    <p:sldId id="295" r:id="rId28"/>
    <p:sldId id="309" r:id="rId29"/>
    <p:sldId id="301" r:id="rId30"/>
    <p:sldId id="281" r:id="rId31"/>
    <p:sldId id="282" r:id="rId32"/>
    <p:sldId id="30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8B41-27F3-49EC-BAC4-F657CF348CDB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F127-336C-4F87-824A-558C14AD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9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AF127-336C-4F87-824A-558C14ADBC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6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611-D85E-4F43-9FA6-A21C1960C531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135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C548-BFC8-4BE6-9203-EB694847F8B2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59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3D8-6698-44E2-B53B-B5DAA97C37E8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169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BD72-E4DE-478E-AE28-3294BAA3AD75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347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6C9-64DC-4B20-B435-F0A6C5B844E5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05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8DE5-D2C6-4262-A1ED-3AF6C2FE8EF2}" type="datetime1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507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CAA8-602E-49BE-944D-2BDEF4E556BC}" type="datetime1">
              <a:rPr lang="ru-RU" smtClean="0"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580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A2BF-EAB3-4042-91E1-996AA4BE7D2F}" type="datetime1">
              <a:rPr lang="ru-RU" smtClean="0"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485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BB05-398B-4C33-8AB3-AB9D0C63B636}" type="datetime1">
              <a:rPr lang="ru-RU" smtClean="0"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411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D3C6-0D86-4287-94A7-C1F3F536BF15}" type="datetime1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0858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F127-5B4A-4DF2-B389-FB69ED71A667}" type="datetime1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485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502E-65FB-4AC4-BCBB-4FB623E6F5C1}" type="datetime1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32E6-556E-43B0-9BB3-C17DED1C9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ru-RU" dirty="0" smtClean="0"/>
              <a:t>№8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en-US" dirty="0" smtClean="0"/>
              <a:t>Fair coin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Prepared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by team: “Voronezh”</a:t>
            </a:r>
          </a:p>
          <a:p>
            <a:r>
              <a:rPr lang="en-US" dirty="0" smtClean="0">
                <a:latin typeface="+mj-lt"/>
              </a:rPr>
              <a:t>Speaker: </a:t>
            </a:r>
            <a:r>
              <a:rPr lang="en-US" dirty="0" err="1" smtClean="0">
                <a:latin typeface="+mj-lt"/>
              </a:rPr>
              <a:t>Vadim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Krokhin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4742904"/>
            <a:ext cx="2738846" cy="2054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6" y="6542045"/>
            <a:ext cx="3788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https://dribbble.com/shots/3535524-Coin-Toss-Animation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230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738946" y="4145280"/>
            <a:ext cx="714103" cy="714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" y="4859383"/>
            <a:ext cx="12192000" cy="19986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4993120">
            <a:off x="3268841" y="1990646"/>
            <a:ext cx="324702" cy="5399346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180000" flipH="1" flipV="1">
            <a:off x="692328" y="4148785"/>
            <a:ext cx="10807337" cy="52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180000" flipH="1">
            <a:off x="372370" y="4694403"/>
            <a:ext cx="714103" cy="12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1180000">
            <a:off x="11101165" y="2750201"/>
            <a:ext cx="722811" cy="722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9893" y="4755363"/>
            <a:ext cx="7430" cy="51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1474305" y="3138678"/>
            <a:ext cx="2099" cy="9831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-420000" flipV="1">
            <a:off x="665325" y="3852795"/>
            <a:ext cx="2099" cy="983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5425" y="4312605"/>
                <a:ext cx="90374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𝑝𝑢𝑠h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5" y="4312605"/>
                <a:ext cx="903746" cy="390748"/>
              </a:xfrm>
              <a:prstGeom prst="rect">
                <a:avLst/>
              </a:prstGeom>
              <a:blipFill rotWithShape="0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800726" y="4381832"/>
            <a:ext cx="539390" cy="66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57478" y="561473"/>
                <a:ext cx="8477035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𝑝𝑙𝑢𝑚𝑚𝑒𝑡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𝑝𝑢𝑠h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</m:oMath>
                </a14:m>
                <a:r>
                  <a:rPr lang="en-US" sz="4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78" y="561473"/>
                <a:ext cx="8477035" cy="758028"/>
              </a:xfrm>
              <a:prstGeom prst="rect">
                <a:avLst/>
              </a:prstGeom>
              <a:blipFill rotWithShape="0">
                <a:blip r:embed="rId5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авая фигурная скобка 22"/>
          <p:cNvSpPr/>
          <p:nvPr/>
        </p:nvSpPr>
        <p:spPr>
          <a:xfrm rot="4993120">
            <a:off x="8625830" y="1346613"/>
            <a:ext cx="324702" cy="539934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1392" y="4823154"/>
                <a:ext cx="988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92" y="4823154"/>
                <a:ext cx="98854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88627" y="4145280"/>
                <a:ext cx="535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627" y="4145280"/>
                <a:ext cx="53545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>
                <a:solidFill>
                  <a:schemeClr val="bg1"/>
                </a:solidFill>
              </a:rPr>
              <a:t>10</a:t>
            </a:fld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86399" y="3847466"/>
                <a:ext cx="126740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𝑝𝑙𝑢𝑚𝑚𝑒𝑡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399" y="3847466"/>
                <a:ext cx="1267401" cy="390748"/>
              </a:xfrm>
              <a:prstGeom prst="rect">
                <a:avLst/>
              </a:prstGeom>
              <a:blipFill rotWithShape="0">
                <a:blip r:embed="rId9"/>
                <a:stretch>
                  <a:fillRect r="-481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10164544" y="3948021"/>
            <a:ext cx="1111109" cy="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565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828593" y="5251240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spect="1"/>
          </p:cNvSpPr>
          <p:nvPr/>
        </p:nvSpPr>
        <p:spPr>
          <a:xfrm flipH="1">
            <a:off x="5006500" y="4298342"/>
            <a:ext cx="2196000" cy="3749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V="1">
            <a:off x="7202500" y="3222171"/>
            <a:ext cx="0" cy="12636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53944" y="4025529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4" y="4025529"/>
                <a:ext cx="6096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7250144" y="4153990"/>
            <a:ext cx="2520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2657" y="4485798"/>
            <a:ext cx="0" cy="12636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8039" y="447709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039" y="4477091"/>
                <a:ext cx="6096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4724239" y="4605552"/>
            <a:ext cx="2520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10968" y="3907594"/>
                <a:ext cx="90374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𝑝𝑢𝑠h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68" y="3907594"/>
                <a:ext cx="903746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>
            <a:off x="6106269" y="3976821"/>
            <a:ext cx="539390" cy="66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93227" y="4456669"/>
            <a:ext cx="7430" cy="158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11</a:t>
            </a:fld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49676"/>
            <a:ext cx="4485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We didn’t take into account strength of air resistance, because it’s constantly changing.</a:t>
            </a:r>
            <a:endParaRPr lang="ru-RU" sz="3600" dirty="0">
              <a:latin typeface="+mj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-420000" flipV="1">
            <a:off x="5873431" y="953749"/>
            <a:ext cx="3600" cy="3733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00657" y="5829664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57" y="5829664"/>
                <a:ext cx="55734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5824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6209357" y="5894167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6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– mass of the coin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𝑝𝑙𝑢𝑚𝑚𝑒𝑡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latin typeface="+mj-lt"/>
                  </a:rPr>
                  <a:t>– mass of the plummet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𝑝𝑢𝑠h</m:t>
                        </m:r>
                      </m:sub>
                    </m:sSub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force of the push</a:t>
                </a:r>
                <a:endParaRPr lang="ru-RU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 smtClean="0">
                    <a:latin typeface="+mj-lt"/>
                  </a:rPr>
                  <a:t>lever’s arms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latin typeface="+mj-lt"/>
                  </a:rPr>
                  <a:t>– angular velocity</a:t>
                </a:r>
                <a:endParaRPr lang="ru-RU" dirty="0">
                  <a:latin typeface="+mj-lt"/>
                </a:endParaRPr>
              </a:p>
              <a:p>
                <a:pPr marL="0" indent="0">
                  <a:buNone/>
                </a:pP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parameters of the toss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The location of the coin, </a:t>
            </a:r>
            <a:r>
              <a:rPr lang="en-US" sz="3600" dirty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hat is, the side located on top of the coin in the first moment.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Toss height.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The rotation frequency.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Parameters 2 and 3 are related. It depends on the force of the toss and the place of application of the force.</a:t>
            </a:r>
            <a:endParaRPr lang="en-US" sz="3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13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965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part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14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324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5 ÑÑÐ±Ð»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49" y="126117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1 ÑÑÐ±Ð»Ñ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49" y="1261179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5504" r="1367" b="43288"/>
          <a:stretch/>
        </p:blipFill>
        <p:spPr>
          <a:xfrm>
            <a:off x="156754" y="1446847"/>
            <a:ext cx="5329647" cy="487681"/>
          </a:xfrm>
        </p:spPr>
      </p:pic>
      <p:pic>
        <p:nvPicPr>
          <p:cNvPr id="2052" name="Picture 4" descr="ÐÐ°ÑÑÐ¸Ð½ÐºÐ¸ Ð¿Ð¾ Ð·Ð°Ð¿ÑÐ¾ÑÑ 2 ÑÑÐ±Ð»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49" y="1261179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569" y="3445759"/>
            <a:ext cx="604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Plummets</a:t>
            </a:r>
            <a:r>
              <a:rPr lang="ru-RU" sz="3200" dirty="0" smtClean="0">
                <a:latin typeface="+mj-lt"/>
              </a:rPr>
              <a:t>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100 </a:t>
            </a:r>
            <a:r>
              <a:rPr lang="en-US" sz="3200" i="1" dirty="0" smtClean="0">
                <a:latin typeface="+mj-lt"/>
              </a:rPr>
              <a:t>g</a:t>
            </a:r>
            <a:r>
              <a:rPr lang="en-US" sz="3200" dirty="0" smtClean="0">
                <a:latin typeface="+mj-lt"/>
              </a:rPr>
              <a:t>.</a:t>
            </a:r>
            <a:r>
              <a:rPr lang="ru-RU" sz="3200" dirty="0" smtClean="0">
                <a:latin typeface="+mj-lt"/>
              </a:rPr>
              <a:t>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150 </a:t>
            </a:r>
            <a:r>
              <a:rPr lang="en-US" sz="3200" i="1" dirty="0" smtClean="0">
                <a:latin typeface="+mj-lt"/>
              </a:rPr>
              <a:t>g</a:t>
            </a:r>
            <a:r>
              <a:rPr lang="en-US" sz="3200" dirty="0" smtClean="0">
                <a:latin typeface="+mj-lt"/>
              </a:rPr>
              <a:t>.</a:t>
            </a:r>
            <a:endParaRPr lang="ru-RU" sz="3200" dirty="0" smtClean="0">
              <a:latin typeface="+mj-lt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200 </a:t>
            </a:r>
            <a:r>
              <a:rPr lang="en-US" sz="3200" i="1" dirty="0" smtClean="0">
                <a:latin typeface="+mj-lt"/>
              </a:rPr>
              <a:t>g</a:t>
            </a:r>
            <a:r>
              <a:rPr lang="en-US" sz="3200" dirty="0" smtClean="0">
                <a:latin typeface="+mj-lt"/>
              </a:rPr>
              <a:t>.</a:t>
            </a:r>
            <a:endParaRPr lang="ru-RU" sz="3200" dirty="0" smtClean="0"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15</a:t>
            </a:fld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4379" y="1976513"/>
            <a:ext cx="532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Ruler: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175" y="3184149"/>
            <a:ext cx="388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Coins: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122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coins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0590"/>
              </p:ext>
            </p:extLst>
          </p:nvPr>
        </p:nvGraphicFramePr>
        <p:xfrm>
          <a:off x="838200" y="1825625"/>
          <a:ext cx="10515600" cy="44523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1113086">
                <a:tc>
                  <a:txBody>
                    <a:bodyPr/>
                    <a:lstStyle/>
                    <a:p>
                      <a:pPr algn="ctr"/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Diameter,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mm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Thickness,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mm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Mass, g 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</a:tr>
              <a:tr h="1113086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ruble coin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20,5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3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</a:tr>
              <a:tr h="1113086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rubles coin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1,8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5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</a:tr>
              <a:tr h="1113086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rubles coin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25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1,8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latin typeface="+mj-lt"/>
                        </a:rPr>
                        <a:t>6</a:t>
                      </a:r>
                      <a:endParaRPr lang="ru-RU" sz="3200" b="0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74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original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17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445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123496"/>
            <a:ext cx="8813073" cy="660980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18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12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(The frequency of loss of the Heads)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27255"/>
              </p:ext>
            </p:extLst>
          </p:nvPr>
        </p:nvGraphicFramePr>
        <p:xfrm>
          <a:off x="3468130" y="2125360"/>
          <a:ext cx="5255740" cy="34022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7870"/>
                <a:gridCol w="2627870"/>
              </a:tblGrid>
              <a:tr h="1134076">
                <a:tc>
                  <a:txBody>
                    <a:bodyPr/>
                    <a:lstStyle/>
                    <a:p>
                      <a:r>
                        <a:rPr lang="ru-RU" sz="3600" b="0" dirty="0" smtClean="0">
                          <a:latin typeface="+mj-lt"/>
                        </a:rPr>
                        <a:t>1 </a:t>
                      </a:r>
                      <a:r>
                        <a:rPr lang="en-US" sz="3600" b="0" dirty="0" smtClean="0">
                          <a:latin typeface="+mj-lt"/>
                        </a:rPr>
                        <a:t>ruble</a:t>
                      </a:r>
                      <a:endParaRPr lang="ru-RU" sz="3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j-lt"/>
                        </a:rPr>
                        <a:t>0.51</a:t>
                      </a:r>
                      <a:endParaRPr lang="ru-RU" sz="3600" b="0" dirty="0">
                        <a:latin typeface="+mj-lt"/>
                      </a:endParaRPr>
                    </a:p>
                  </a:txBody>
                  <a:tcPr/>
                </a:tc>
              </a:tr>
              <a:tr h="113407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2 rubles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0.49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407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5 rubles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0.48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45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of the problem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sz="4800" dirty="0" smtClean="0">
                <a:latin typeface="+mj-lt"/>
              </a:rPr>
              <a:t>In many cases, disputes are resolved with a coin toss. It is presumed that this procedure gives equal chances of winning to both sides. Investigate how the chances depend on tossing mechanism and the coin properties</a:t>
            </a:r>
            <a:r>
              <a:rPr lang="en-US" sz="4800" dirty="0">
                <a:latin typeface="+mj-lt"/>
              </a:rPr>
              <a:t>.</a:t>
            </a:r>
            <a:endParaRPr lang="ru-RU" sz="4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0565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lever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269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ru-RU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coin on the lever arm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2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21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3454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The frequency of loss of the Heads)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72919"/>
              </p:ext>
            </p:extLst>
          </p:nvPr>
        </p:nvGraphicFramePr>
        <p:xfrm>
          <a:off x="838200" y="1825625"/>
          <a:ext cx="105156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+mj-lt"/>
                        </a:rPr>
                        <a:t>980</a:t>
                      </a:r>
                      <a:r>
                        <a:rPr lang="en-US" sz="3600" b="0" baseline="0" dirty="0" smtClean="0">
                          <a:latin typeface="+mj-lt"/>
                        </a:rPr>
                        <a:t> N</a:t>
                      </a:r>
                      <a:endParaRPr lang="ru-RU" sz="3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+mj-lt"/>
                        </a:rPr>
                        <a:t>1470 N</a:t>
                      </a:r>
                      <a:endParaRPr lang="ru-RU" sz="3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+mj-lt"/>
                        </a:rPr>
                        <a:t>1960 N</a:t>
                      </a:r>
                      <a:endParaRPr lang="ru-RU" sz="3600" b="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1</a:t>
                      </a:r>
                      <a:r>
                        <a:rPr lang="en-US" sz="3600" baseline="0" dirty="0" smtClean="0">
                          <a:latin typeface="+mj-lt"/>
                        </a:rPr>
                        <a:t> ruble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0.696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0.482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0.306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2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0.304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0.468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5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0.504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0.294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22</a:t>
            </a:fld>
            <a:endParaRPr lang="ru-RU" sz="2800" dirty="0"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15372"/>
              </p:ext>
            </p:extLst>
          </p:nvPr>
        </p:nvGraphicFramePr>
        <p:xfrm>
          <a:off x="6096000" y="1825626"/>
          <a:ext cx="52578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1470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1960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0.482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0,306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0,468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0.504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0,294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24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ru-RU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coin on the lever arm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2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23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753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(The frequency of loss of the Heads)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24</a:t>
            </a:fld>
            <a:endParaRPr lang="ru-RU" sz="2800" dirty="0"/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16374"/>
              </p:ext>
            </p:extLst>
          </p:nvPr>
        </p:nvGraphicFramePr>
        <p:xfrm>
          <a:off x="715368" y="1836937"/>
          <a:ext cx="52578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1470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1</a:t>
                      </a:r>
                      <a:r>
                        <a:rPr lang="en-US" sz="3600" baseline="0" dirty="0" smtClean="0">
                          <a:latin typeface="+mj-lt"/>
                        </a:rPr>
                        <a:t> ruble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0.770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2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0.115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5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0.290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23329"/>
              </p:ext>
            </p:extLst>
          </p:nvPr>
        </p:nvGraphicFramePr>
        <p:xfrm>
          <a:off x="6218832" y="1839211"/>
          <a:ext cx="52578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1470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1</a:t>
                      </a:r>
                      <a:r>
                        <a:rPr lang="en-US" sz="3600" baseline="0" dirty="0" smtClean="0">
                          <a:latin typeface="+mj-lt"/>
                        </a:rPr>
                        <a:t> ruble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0.482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2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5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0.504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06364" y="1419366"/>
            <a:ext cx="26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½ coin on the plane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492" y="1407990"/>
            <a:ext cx="26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1/4</a:t>
            </a:r>
            <a:r>
              <a:rPr lang="en-US" sz="2400" dirty="0" smtClean="0">
                <a:latin typeface="+mj-lt"/>
              </a:rPr>
              <a:t> coin on the plane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70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smtClean="0"/>
              <a:t>Why here </a:t>
            </a:r>
            <a:r>
              <a:rPr lang="en-US" sz="7200" dirty="0" smtClean="0"/>
              <a:t>is probability?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25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312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800" dirty="0" smtClean="0">
                <a:latin typeface="+mj-lt"/>
              </a:rPr>
              <a:t>The probability exists because of 2 factors. Not ideal exception of human factor and different behavior of the surface on which the coin in tossed.</a:t>
            </a:r>
            <a:endParaRPr lang="ru-RU" sz="4800" dirty="0" smtClean="0">
              <a:latin typeface="+mj-lt"/>
            </a:endParaRPr>
          </a:p>
          <a:p>
            <a:pPr marL="0" indent="0">
              <a:buNone/>
            </a:pPr>
            <a:endParaRPr lang="ru-RU" sz="4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26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779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74" y="1736726"/>
            <a:ext cx="11310551" cy="2852737"/>
          </a:xfrm>
        </p:spPr>
        <p:txBody>
          <a:bodyPr/>
          <a:lstStyle/>
          <a:p>
            <a:r>
              <a:rPr lang="en-US" dirty="0" smtClean="0"/>
              <a:t>Method </a:t>
            </a:r>
            <a:r>
              <a:rPr lang="ru-RU" dirty="0" smtClean="0"/>
              <a:t>№</a:t>
            </a:r>
            <a:r>
              <a:rPr lang="en-US" dirty="0" smtClean="0"/>
              <a:t>3:lever and soft surface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coin on the lever 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arm</a:t>
                </a:r>
                <a:endPara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ru-RU" sz="36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27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626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(The frequency of loss of the Heads)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28</a:t>
            </a:fld>
            <a:endParaRPr lang="ru-RU" sz="2800" dirty="0"/>
          </a:p>
        </p:txBody>
      </p:sp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809318"/>
              </p:ext>
            </p:extLst>
          </p:nvPr>
        </p:nvGraphicFramePr>
        <p:xfrm>
          <a:off x="731109" y="1825626"/>
          <a:ext cx="52578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1470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+mj-lt"/>
                        </a:rPr>
                        <a:t>1</a:t>
                      </a:r>
                      <a:r>
                        <a:rPr lang="en-US" sz="3600" baseline="0" smtClean="0">
                          <a:latin typeface="+mj-lt"/>
                        </a:rPr>
                        <a:t> ruble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0.494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+mj-lt"/>
                        </a:rPr>
                        <a:t>2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0.912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+mj-lt"/>
                        </a:rPr>
                        <a:t>5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0.492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5230" y="1433010"/>
            <a:ext cx="33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With soft surface</a:t>
            </a:r>
            <a:endParaRPr lang="ru-RU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1036" y="1432636"/>
            <a:ext cx="33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Without soft surface</a:t>
            </a:r>
            <a:endParaRPr lang="ru-RU" sz="2800" dirty="0">
              <a:latin typeface="+mj-lt"/>
            </a:endParaRPr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945252"/>
              </p:ext>
            </p:extLst>
          </p:nvPr>
        </p:nvGraphicFramePr>
        <p:xfrm>
          <a:off x="6194854" y="1825626"/>
          <a:ext cx="5257800" cy="4530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900"/>
                <a:gridCol w="2628900"/>
              </a:tblGrid>
              <a:tr h="1132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1470 N</a:t>
                      </a:r>
                      <a:endParaRPr lang="ru-RU" sz="3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+mj-lt"/>
                        </a:rPr>
                        <a:t>1</a:t>
                      </a:r>
                      <a:r>
                        <a:rPr lang="en-US" sz="3600" baseline="0" smtClean="0">
                          <a:latin typeface="+mj-lt"/>
                        </a:rPr>
                        <a:t> ruble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0.482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+mj-lt"/>
                        </a:rPr>
                        <a:t>2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0.704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  <a:tr h="113268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5 rubles coin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0.504</a:t>
                      </a:r>
                      <a:endParaRPr lang="ru-RU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86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parameters of the toss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The location of the coin, </a:t>
            </a:r>
            <a:r>
              <a:rPr lang="en-US" sz="3600" dirty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hat is, the side located on top of the coin in the first moment.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Throw height.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The rotation frequency.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Softness of the surface</a:t>
            </a:r>
            <a:r>
              <a:rPr lang="en-US" sz="36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Parameters 2 and 3 are related. It depends on the force of the toss and the place of application of the force.</a:t>
            </a:r>
            <a:endParaRPr lang="en-US" sz="3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29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966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tasks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Goal:</a:t>
            </a:r>
          </a:p>
          <a:p>
            <a:r>
              <a:rPr lang="en-US" dirty="0">
                <a:latin typeface="+mj-lt"/>
              </a:rPr>
              <a:t>Investigate how the chances depend on tossing mechanism and the coin properties.</a:t>
            </a:r>
            <a:endParaRPr lang="ru-RU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Tasks:</a:t>
            </a:r>
          </a:p>
          <a:p>
            <a:r>
              <a:rPr lang="en-US" dirty="0" smtClean="0">
                <a:latin typeface="+mj-lt"/>
              </a:rPr>
              <a:t>Check whether this way gives an equal chance of winning each sides.</a:t>
            </a:r>
          </a:p>
          <a:p>
            <a:r>
              <a:rPr lang="en-US" dirty="0" smtClean="0">
                <a:latin typeface="+mj-lt"/>
              </a:rPr>
              <a:t>Carry out a series of experiments with changing the tossing method and the properties of coins.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3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236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30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06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numCol="2">
            <a:noAutofit/>
          </a:bodyPr>
          <a:lstStyle/>
          <a:p>
            <a:r>
              <a:rPr lang="en-US" sz="4000" dirty="0" smtClean="0">
                <a:latin typeface="+mj-lt"/>
              </a:rPr>
              <a:t>We checked: Does this way gives an equal chance of winning? The answer is – NO! With a proper tossing the chance of falling out of a specific side is much greater.</a:t>
            </a:r>
          </a:p>
          <a:p>
            <a:endParaRPr lang="en-US" sz="4000" dirty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We conducted series of experiments with changing parameters such as throw method, the surface on which the coin in </a:t>
            </a:r>
            <a:r>
              <a:rPr lang="en-US" sz="4000" dirty="0" err="1" smtClean="0">
                <a:latin typeface="+mj-lt"/>
              </a:rPr>
              <a:t>tossen</a:t>
            </a:r>
            <a:r>
              <a:rPr lang="en-US" sz="4000" dirty="0" smtClean="0">
                <a:latin typeface="+mj-lt"/>
              </a:rPr>
              <a:t>, the force of the toss, the place of application of force, the mass and diameter of the coin.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31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7927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32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279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heoretical part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4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601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123496"/>
            <a:ext cx="8813073" cy="660980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/>
              <a:t>5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918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" y="4859383"/>
            <a:ext cx="12192000" cy="19986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738946" y="4145280"/>
            <a:ext cx="714103" cy="714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180000" flipH="1" flipV="1">
            <a:off x="692328" y="4148785"/>
            <a:ext cx="10807337" cy="52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180000" flipH="1">
            <a:off x="372370" y="4694403"/>
            <a:ext cx="714103" cy="12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19893" y="4755363"/>
            <a:ext cx="7430" cy="51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65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828593" y="5251240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>
                <a:solidFill>
                  <a:schemeClr val="bg1"/>
                </a:solidFill>
              </a:rPr>
              <a:t>6</a:t>
            </a:fld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4702" y="1569621"/>
                <a:ext cx="126740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𝑝𝑙𝑢𝑚𝑚𝑒𝑡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702" y="1569621"/>
                <a:ext cx="1267401" cy="390748"/>
              </a:xfrm>
              <a:prstGeom prst="rect">
                <a:avLst/>
              </a:prstGeom>
              <a:blipFill rotWithShape="0">
                <a:blip r:embed="rId2"/>
                <a:stretch>
                  <a:fillRect r="-481"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5738946" y="4145280"/>
            <a:ext cx="714103" cy="714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9383"/>
            <a:ext cx="12192000" cy="19986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180000" flipH="1" flipV="1">
            <a:off x="692328" y="4148785"/>
            <a:ext cx="10807337" cy="52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180000" flipH="1">
            <a:off x="372370" y="4694403"/>
            <a:ext cx="714103" cy="12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1165" y="546925"/>
            <a:ext cx="722811" cy="722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9893" y="4755363"/>
            <a:ext cx="7430" cy="51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1460471" y="977237"/>
            <a:ext cx="2099" cy="9831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192847" y="1670176"/>
            <a:ext cx="1111109" cy="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>
                <a:solidFill>
                  <a:schemeClr val="bg1"/>
                </a:solidFill>
              </a:rPr>
              <a:t>7</a:t>
            </a:fld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65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828593" y="5251240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738946" y="4145280"/>
            <a:ext cx="714103" cy="714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9383"/>
            <a:ext cx="12192000" cy="19986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180000" flipH="1" flipV="1">
            <a:off x="692328" y="4148785"/>
            <a:ext cx="10807337" cy="52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180000" flipH="1">
            <a:off x="372370" y="4694403"/>
            <a:ext cx="714103" cy="12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1165" y="1295869"/>
            <a:ext cx="722811" cy="722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9893" y="4755363"/>
            <a:ext cx="7430" cy="51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1451763" y="1726181"/>
            <a:ext cx="2099" cy="9831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>
                <a:solidFill>
                  <a:schemeClr val="bg1"/>
                </a:solidFill>
              </a:rPr>
              <a:t>8</a:t>
            </a:fld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86399" y="2318565"/>
                <a:ext cx="126740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𝑝𝑙𝑢𝑚𝑚𝑒𝑡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399" y="2318565"/>
                <a:ext cx="1267401" cy="390748"/>
              </a:xfrm>
              <a:prstGeom prst="rect">
                <a:avLst/>
              </a:prstGeom>
              <a:blipFill rotWithShape="0">
                <a:blip r:embed="rId2"/>
                <a:stretch>
                  <a:fillRect r="-481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10164544" y="2419120"/>
            <a:ext cx="1111109" cy="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65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828593" y="5251240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738946" y="4145280"/>
            <a:ext cx="714103" cy="714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9383"/>
            <a:ext cx="12192000" cy="19986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180000" flipH="1" flipV="1">
            <a:off x="692328" y="4148785"/>
            <a:ext cx="10807337" cy="52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180000" flipH="1">
            <a:off x="372370" y="4694403"/>
            <a:ext cx="714103" cy="12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1165" y="2070929"/>
            <a:ext cx="722811" cy="722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9893" y="4755363"/>
            <a:ext cx="7430" cy="51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1443054" y="2444319"/>
            <a:ext cx="2099" cy="9831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32E6-556E-43B0-9BB3-C17DED1C99E6}" type="slidenum">
              <a:rPr lang="ru-RU" sz="2800" smtClean="0">
                <a:solidFill>
                  <a:schemeClr val="bg1"/>
                </a:solidFill>
              </a:rPr>
              <a:t>9</a:t>
            </a:fld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86399" y="3060173"/>
                <a:ext cx="126740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𝑝𝑙𝑢𝑚𝑚𝑒𝑡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399" y="3060173"/>
                <a:ext cx="1267401" cy="390748"/>
              </a:xfrm>
              <a:prstGeom prst="rect">
                <a:avLst/>
              </a:prstGeom>
              <a:blipFill rotWithShape="0">
                <a:blip r:embed="rId2"/>
                <a:stretch>
                  <a:fillRect r="-481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10164544" y="3160728"/>
            <a:ext cx="1111109" cy="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3" y="5186737"/>
                <a:ext cx="55734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65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828593" y="5251240"/>
            <a:ext cx="661851" cy="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705</Words>
  <Application>Microsoft Office PowerPoint</Application>
  <PresentationFormat>Произвольный</PresentationFormat>
  <Paragraphs>191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Problem №8 «Fair coin»</vt:lpstr>
      <vt:lpstr>Conditions of the problem</vt:lpstr>
      <vt:lpstr>Goal and tasks</vt:lpstr>
      <vt:lpstr>Theoretical part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Control parameters of the toss</vt:lpstr>
      <vt:lpstr>Experimental part</vt:lpstr>
      <vt:lpstr>Equipment</vt:lpstr>
      <vt:lpstr>Properties of coins</vt:lpstr>
      <vt:lpstr>Method 1: original</vt:lpstr>
      <vt:lpstr>Презентация PowerPoint</vt:lpstr>
      <vt:lpstr>(The frequency of loss of the Heads) </vt:lpstr>
      <vt:lpstr>Method 2: lever</vt:lpstr>
      <vt:lpstr>□(64&amp;1/2) coin on the lever arm</vt:lpstr>
      <vt:lpstr> (The frequency of loss of the Heads) </vt:lpstr>
      <vt:lpstr>□(64&amp;1/4) coin on the lever arm</vt:lpstr>
      <vt:lpstr> (The frequency of loss of the Heads) </vt:lpstr>
      <vt:lpstr>Why here is probability?</vt:lpstr>
      <vt:lpstr>Hypothesis </vt:lpstr>
      <vt:lpstr>Method №3:lever and soft surface</vt:lpstr>
      <vt:lpstr> (The frequency of loss of the Heads) </vt:lpstr>
      <vt:lpstr>Control parameters of the toss</vt:lpstr>
      <vt:lpstr>Conclusions</vt:lpstr>
      <vt:lpstr>Презентация PowerPoint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№8</dc:title>
  <dc:creator>Вадим Крохин</dc:creator>
  <cp:lastModifiedBy>Владимир</cp:lastModifiedBy>
  <cp:revision>83</cp:revision>
  <dcterms:created xsi:type="dcterms:W3CDTF">2018-05-21T16:17:51Z</dcterms:created>
  <dcterms:modified xsi:type="dcterms:W3CDTF">2018-07-05T09:24:45Z</dcterms:modified>
</cp:coreProperties>
</file>