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8" r:id="rId3"/>
    <p:sldId id="263" r:id="rId4"/>
    <p:sldId id="257" r:id="rId5"/>
    <p:sldId id="259" r:id="rId6"/>
    <p:sldId id="260" r:id="rId7"/>
    <p:sldId id="266" r:id="rId8"/>
    <p:sldId id="265" r:id="rId9"/>
    <p:sldId id="268" r:id="rId10"/>
    <p:sldId id="267" r:id="rId11"/>
    <p:sldId id="262" r:id="rId12"/>
    <p:sldId id="269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5915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8FAA4-27F3-4A46-BB25-BB90990617E8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61A04-6248-4B45-8B65-69B080734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8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00" dirty="0" smtClean="0"/>
                  <a:t>Вывод формулы будем производить</a:t>
                </a:r>
                <a:r>
                  <a:rPr lang="ru-RU" sz="1000" baseline="0" dirty="0" smtClean="0"/>
                  <a:t> </a:t>
                </a:r>
                <a:r>
                  <a:rPr lang="ru-RU" sz="1000" dirty="0" smtClean="0"/>
                  <a:t>на основе механических законов сохранения - закона сохранения импульса и закона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00" dirty="0" smtClean="0"/>
                  <a:t>сохранения механической энергии.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00" dirty="0" smtClean="0"/>
                  <a:t>Применяем закон сохранения энергии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00" i="1">
                            <a:latin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ru-RU" sz="1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00" i="1" smtClean="0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n-US" sz="1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000" i="1">
                        <a:latin typeface="Cambria Math"/>
                      </a:rPr>
                      <m:t>= </m:t>
                    </m:r>
                    <m:r>
                      <a:rPr lang="en-US" sz="1000" i="1">
                        <a:latin typeface="Cambria Math"/>
                      </a:rPr>
                      <m:t>𝑚𝑔h</m:t>
                    </m:r>
                  </m:oMath>
                </a14:m>
                <a:r>
                  <a:rPr lang="ru-RU" sz="1000" dirty="0" smtClean="0"/>
                  <a:t> потенциальная энергия тела поднятого над землей переходит в кинетическую.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00" dirty="0" smtClean="0"/>
                  <a:t>Из закона сохранения энергии выводим формулу </a:t>
                </a:r>
                <a:r>
                  <a:rPr lang="ru-RU" sz="1000" baseline="0" dirty="0" smtClean="0"/>
                  <a:t>скорости мяча </a:t>
                </a:r>
                <a14:m>
                  <m:oMath xmlns:m="http://schemas.openxmlformats.org/officeDocument/2006/math">
                    <m:r>
                      <a:rPr lang="en-US" sz="1000" i="1" smtClean="0">
                        <a:latin typeface="Cambria Math"/>
                      </a:rPr>
                      <m:t>𝑈</m:t>
                    </m:r>
                    <m:r>
                      <a:rPr lang="en-US" sz="1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1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000" i="1">
                            <a:latin typeface="Cambria Math"/>
                          </a:rPr>
                          <m:t>2</m:t>
                        </m:r>
                        <m:r>
                          <a:rPr lang="en-US" sz="1000" i="1">
                            <a:latin typeface="Cambria Math"/>
                          </a:rPr>
                          <m:t>𝑔h</m:t>
                        </m:r>
                      </m:e>
                    </m:rad>
                  </m:oMath>
                </a14:m>
                <a:endParaRPr lang="ru-RU" sz="10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00" dirty="0" smtClean="0"/>
                  <a:t>Определяем время соударения …</a:t>
                </a:r>
                <a:endParaRPr lang="ru-RU" sz="1000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00" dirty="0" smtClean="0"/>
                  <a:t>Вывод формулы будем производить</a:t>
                </a:r>
                <a:r>
                  <a:rPr lang="ru-RU" sz="1000" baseline="0" dirty="0" smtClean="0"/>
                  <a:t> </a:t>
                </a:r>
                <a:r>
                  <a:rPr lang="ru-RU" sz="1000" dirty="0" smtClean="0"/>
                  <a:t>на основе механических законов сохранения - закона сохранения импульса и закона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00" dirty="0" smtClean="0"/>
                  <a:t>сохранения механической энергии.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00" dirty="0" smtClean="0"/>
                  <a:t>Применяем закон сохранения энергии </a:t>
                </a:r>
                <a:r>
                  <a:rPr lang="ru-RU" sz="1000" i="0" smtClean="0">
                    <a:latin typeface="Cambria Math"/>
                  </a:rPr>
                  <a:t>(</a:t>
                </a:r>
                <a:r>
                  <a:rPr lang="en-US" sz="1000" i="0">
                    <a:latin typeface="Cambria Math"/>
                  </a:rPr>
                  <a:t>𝑚</a:t>
                </a:r>
                <a:r>
                  <a:rPr lang="en-US" sz="1000" i="0" smtClean="0">
                    <a:latin typeface="Cambria Math"/>
                  </a:rPr>
                  <a:t>𝑈</a:t>
                </a:r>
                <a:r>
                  <a:rPr lang="ru-RU" sz="1000" i="0">
                    <a:latin typeface="Cambria Math"/>
                  </a:rPr>
                  <a:t>^</a:t>
                </a:r>
                <a:r>
                  <a:rPr lang="en-US" sz="1000" i="0">
                    <a:latin typeface="Cambria Math"/>
                  </a:rPr>
                  <a:t>2</a:t>
                </a:r>
                <a:r>
                  <a:rPr lang="ru-RU" sz="1000" i="0" smtClean="0">
                    <a:latin typeface="Cambria Math"/>
                  </a:rPr>
                  <a:t>)/</a:t>
                </a:r>
                <a:r>
                  <a:rPr lang="en-US" sz="1000" i="0">
                    <a:latin typeface="Cambria Math"/>
                  </a:rPr>
                  <a:t>2= 𝑚𝑔ℎ</a:t>
                </a:r>
                <a:r>
                  <a:rPr lang="ru-RU" sz="1000" dirty="0" smtClean="0"/>
                  <a:t> потенциальная энергия тела поднятого над землей переходит в кинетическую.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00" dirty="0" smtClean="0"/>
                  <a:t>Из закона сохранения энергии выводим формулу </a:t>
                </a:r>
                <a:r>
                  <a:rPr lang="ru-RU" sz="1000" baseline="0" dirty="0" smtClean="0"/>
                  <a:t>скорости мяча </a:t>
                </a:r>
                <a:r>
                  <a:rPr lang="en-US" sz="1000" i="0" smtClean="0">
                    <a:latin typeface="Cambria Math"/>
                  </a:rPr>
                  <a:t>𝑈</a:t>
                </a:r>
                <a:r>
                  <a:rPr lang="en-US" sz="1000" i="0">
                    <a:latin typeface="Cambria Math"/>
                  </a:rPr>
                  <a:t>=</a:t>
                </a:r>
                <a:r>
                  <a:rPr lang="ru-RU" sz="1000" i="0">
                    <a:latin typeface="Cambria Math"/>
                  </a:rPr>
                  <a:t>√</a:t>
                </a:r>
                <a:r>
                  <a:rPr lang="en-US" sz="1000" i="0">
                    <a:latin typeface="Cambria Math"/>
                  </a:rPr>
                  <a:t>2𝑔ℎ</a:t>
                </a:r>
                <a:endParaRPr lang="ru-RU" sz="10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00" dirty="0" smtClean="0"/>
                  <a:t>Определяем время соударения …</a:t>
                </a:r>
                <a:endParaRPr lang="ru-RU" sz="1000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61A04-6248-4B45-8B65-69B08073499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2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66A4B-5410-4566-963E-EC39FEF0D5FB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86ED4-2355-4BF4-96BA-98A11F80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66A4B-5410-4566-963E-EC39FEF0D5FB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86ED4-2355-4BF4-96BA-98A11F80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66A4B-5410-4566-963E-EC39FEF0D5FB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86ED4-2355-4BF4-96BA-98A11F80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66A4B-5410-4566-963E-EC39FEF0D5FB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86ED4-2355-4BF4-96BA-98A11F80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66A4B-5410-4566-963E-EC39FEF0D5FB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86ED4-2355-4BF4-96BA-98A11F80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66A4B-5410-4566-963E-EC39FEF0D5FB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86ED4-2355-4BF4-96BA-98A11F80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66A4B-5410-4566-963E-EC39FEF0D5FB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86ED4-2355-4BF4-96BA-98A11F80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66A4B-5410-4566-963E-EC39FEF0D5FB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86ED4-2355-4BF4-96BA-98A11F80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66A4B-5410-4566-963E-EC39FEF0D5FB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86ED4-2355-4BF4-96BA-98A11F80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66A4B-5410-4566-963E-EC39FEF0D5FB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86ED4-2355-4BF4-96BA-98A11F806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66A4B-5410-4566-963E-EC39FEF0D5FB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86ED4-2355-4BF4-96BA-98A11F806E5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D866A4B-5410-4566-963E-EC39FEF0D5FB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B586ED4-2355-4BF4-96BA-98A11F806E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&#1057;&#1091;&#1087;&#1077;&#1088;&#1073;&#1086;&#1083;.mp4" TargetMode="Externa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-physics.org/uprugie-i-neuprugie-soudareniya" TargetMode="External"/><Relationship Id="rId2" Type="http://schemas.openxmlformats.org/officeDocument/2006/relationships/hyperlink" Target="https://studfiles.net/preview/883095/page:2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0.png"/><Relationship Id="rId5" Type="http://schemas.openxmlformats.org/officeDocument/2006/relationships/image" Target="../media/image60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TRIM_20180507_214743.mp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VI_0420.MOV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2808312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Elastic</a:t>
            </a:r>
            <a:b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Collision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8893" y="4509120"/>
            <a:ext cx="4417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Team “Easy science”</a:t>
            </a:r>
            <a:endParaRPr lang="ru-RU" sz="3200" dirty="0"/>
          </a:p>
          <a:p>
            <a:pPr algn="ctr"/>
            <a:r>
              <a:rPr lang="en-US" sz="3200" dirty="0" smtClean="0"/>
              <a:t>Rostov-on-Don</a:t>
            </a:r>
          </a:p>
          <a:p>
            <a:pPr algn="ctr"/>
            <a:r>
              <a:rPr lang="en-US" sz="3200" dirty="0" smtClean="0"/>
              <a:t>Russia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4394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ксана\Desktop\Естествознание_Москва\соударение\До падения ред.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9"/>
          <a:stretch/>
        </p:blipFill>
        <p:spPr bwMode="auto">
          <a:xfrm>
            <a:off x="580356" y="542231"/>
            <a:ext cx="4032448" cy="233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Оксана\Desktop\Естествознание_Москва\соударение\Падение1 ред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2231"/>
            <a:ext cx="3763374" cy="233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Оксана\Desktop\Естествознание_Москва\соударение\Падение2 ред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6" y="2996952"/>
            <a:ext cx="4032448" cy="2517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Оксана\Desktop\Естествознание_Москва\соударение\После падения ред.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08361"/>
            <a:ext cx="3729891" cy="2517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9556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3224"/>
            <a:ext cx="8183880" cy="76352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Conclusion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/>
              <a:t>	</a:t>
            </a:r>
            <a:r>
              <a:rPr lang="en-US" sz="3200" dirty="0"/>
              <a:t>In the course of this work, it was proved that the collision of the ball with the surface is not instantaneous. The contact lasts a very short period of time.</a:t>
            </a:r>
            <a:endParaRPr lang="ru-RU" sz="3200" dirty="0"/>
          </a:p>
          <a:p>
            <a:pPr marL="0" indent="0">
              <a:buNone/>
            </a:pPr>
            <a:r>
              <a:rPr lang="en-US" sz="3200" dirty="0" smtClean="0"/>
              <a:t>	The </a:t>
            </a:r>
            <a:r>
              <a:rPr lang="en-US" sz="3200" dirty="0"/>
              <a:t>time of impact of three bodies with three surfaces was experimentally obtained</a:t>
            </a:r>
            <a:r>
              <a:rPr lang="en-US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902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5232"/>
            <a:ext cx="8183880" cy="763528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Links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3240360"/>
          </a:xfrm>
        </p:spPr>
        <p:txBody>
          <a:bodyPr>
            <a:noAutofit/>
          </a:bodyPr>
          <a:lstStyle/>
          <a:p>
            <a:r>
              <a:rPr lang="en-GB" sz="3200" dirty="0" smtClean="0">
                <a:hlinkClick r:id="rId2"/>
              </a:rPr>
              <a:t>https</a:t>
            </a:r>
            <a:r>
              <a:rPr lang="en-GB" sz="3200" dirty="0">
                <a:hlinkClick r:id="rId2"/>
              </a:rPr>
              <a:t>://studfiles.net/preview/883095/page:2</a:t>
            </a:r>
            <a:r>
              <a:rPr lang="en-GB" sz="3200" dirty="0" smtClean="0">
                <a:hlinkClick r:id="rId2"/>
              </a:rPr>
              <a:t>/</a:t>
            </a:r>
            <a:endParaRPr lang="en-GB" sz="3200" dirty="0" smtClean="0"/>
          </a:p>
          <a:p>
            <a:r>
              <a:rPr lang="en-GB" sz="3200" dirty="0">
                <a:hlinkClick r:id="rId3"/>
              </a:rPr>
              <a:t>http://</a:t>
            </a:r>
            <a:r>
              <a:rPr lang="en-GB" sz="3200" dirty="0" smtClean="0">
                <a:hlinkClick r:id="rId3"/>
              </a:rPr>
              <a:t>www.its-physics.org/uprugie-i-neuprugie-soudareniya</a:t>
            </a:r>
            <a:endParaRPr lang="en-GB" sz="3200" dirty="0" smtClean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0482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1054">
            <a:off x="1367070" y="2919465"/>
            <a:ext cx="1810299" cy="287780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183880" cy="792088"/>
          </a:xfrm>
        </p:spPr>
        <p:txBody>
          <a:bodyPr/>
          <a:lstStyle/>
          <a:p>
            <a:pPr algn="ctr"/>
            <a:r>
              <a:rPr lang="en-US" dirty="0" smtClean="0"/>
              <a:t>Thanks for a watching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2827">
            <a:off x="6183534" y="2979770"/>
            <a:ext cx="1856500" cy="274111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0887"/>
            <a:ext cx="2433067" cy="298813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3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64704"/>
            <a:ext cx="8183880" cy="763528"/>
          </a:xfrm>
        </p:spPr>
        <p:txBody>
          <a:bodyPr/>
          <a:lstStyle/>
          <a:p>
            <a:pPr algn="ctr"/>
            <a:r>
              <a:rPr lang="en-US" sz="4400" dirty="0" smtClean="0"/>
              <a:t>Purpose of my work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4680520" cy="3312368"/>
          </a:xfrm>
        </p:spPr>
        <p:txBody>
          <a:bodyPr>
            <a:noAutofit/>
          </a:bodyPr>
          <a:lstStyle/>
          <a:p>
            <a:pPr marL="0" indent="0" algn="just" defTabSz="554400">
              <a:buNone/>
            </a:pPr>
            <a:r>
              <a:rPr lang="ru-RU" sz="2600" dirty="0" smtClean="0"/>
              <a:t>	</a:t>
            </a:r>
            <a:r>
              <a:rPr lang="en-US" sz="3200" dirty="0"/>
              <a:t>The purpose of my work is to determine the time of elastic collision of the ball with the surface.</a:t>
            </a:r>
            <a:endParaRPr lang="ru-RU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136650" cy="385223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62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02920" y="433224"/>
            <a:ext cx="8183880" cy="763528"/>
          </a:xfrm>
        </p:spPr>
        <p:txBody>
          <a:bodyPr/>
          <a:lstStyle/>
          <a:p>
            <a:pPr algn="ctr"/>
            <a:r>
              <a:rPr lang="en-US" sz="4400" dirty="0" smtClean="0"/>
              <a:t>Description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7544" y="1196752"/>
            <a:ext cx="8183880" cy="3384376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 defTabSz="554400">
              <a:buNone/>
            </a:pPr>
            <a:r>
              <a:rPr lang="ru-RU" sz="2600" dirty="0" smtClean="0"/>
              <a:t>	</a:t>
            </a:r>
            <a:r>
              <a:rPr lang="en-US" sz="3200" dirty="0"/>
              <a:t>T</a:t>
            </a:r>
            <a:r>
              <a:rPr lang="en-US" sz="3200" dirty="0" smtClean="0"/>
              <a:t>he time </a:t>
            </a:r>
            <a:r>
              <a:rPr lang="en-US" sz="3200" dirty="0"/>
              <a:t>of collision is the time of contact of hitting </a:t>
            </a:r>
            <a:r>
              <a:rPr lang="en-US" sz="3200" dirty="0" smtClean="0"/>
              <a:t>objects, time </a:t>
            </a:r>
            <a:r>
              <a:rPr lang="en-US" sz="3200" dirty="0"/>
              <a:t>interaction of bodies is the time within which there is a transformation of kinetic energy into potential deformation energy and backwards.</a:t>
            </a:r>
            <a:endParaRPr lang="ru-RU" sz="32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307" y="4149081"/>
            <a:ext cx="4084353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8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12356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F</a:t>
            </a:r>
            <a:r>
              <a:rPr lang="en-US" dirty="0" smtClean="0"/>
              <a:t>ormula </a:t>
            </a:r>
            <a:r>
              <a:rPr lang="en-US" dirty="0"/>
              <a:t>for calculating the time of elastic collision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74262" y="1484784"/>
                <a:ext cx="2334165" cy="1803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en-US" sz="36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mgh</m:t>
                      </m:r>
                    </m:oMath>
                  </m:oMathPara>
                </a14:m>
                <a:endParaRPr lang="en-US" sz="3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/>
                            </a:rPr>
                            <m:t>k</m:t>
                          </m:r>
                        </m:sub>
                      </m:sSub>
                      <m:r>
                        <a:rPr lang="en-US" sz="36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600" i="0">
                                  <a:latin typeface="Cambria Math"/>
                                </a:rPr>
                                <m:t>m</m:t>
                              </m:r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  <m:sup>
                              <m:r>
                                <a:rPr lang="en-US" sz="3600" b="0" i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 smtClean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262" y="1484784"/>
                <a:ext cx="2334165" cy="18036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99592" y="3717032"/>
                <a:ext cx="269311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0" smtClean="0">
                          <a:latin typeface="Cambria Math"/>
                        </a:rPr>
                        <m:t>mgh</m:t>
                      </m:r>
                      <m:r>
                        <a:rPr lang="en-US" sz="360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600" i="0">
                              <a:latin typeface="Cambria Math"/>
                            </a:rPr>
                            <m:t>m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3600" i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60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717032"/>
                <a:ext cx="2693110" cy="12003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03876" y="3212976"/>
                <a:ext cx="1543884" cy="695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i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</a:rPr>
                          <m:t>p</m:t>
                        </m:r>
                      </m:sub>
                    </m:sSub>
                  </m:oMath>
                </a14:m>
                <a:r>
                  <a:rPr lang="ru-RU" sz="36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i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</a:rPr>
                          <m:t>k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76" y="3212976"/>
                <a:ext cx="1543884" cy="695703"/>
              </a:xfrm>
              <a:prstGeom prst="rect">
                <a:avLst/>
              </a:prstGeom>
              <a:blipFill rotWithShape="1">
                <a:blip r:embed="rId5"/>
                <a:stretch>
                  <a:fillRect t="-14912" b="-23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43608" y="5013176"/>
                <a:ext cx="1908408" cy="763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cs typeface="Times New Roman"/>
                      </a:rPr>
                      <m:t>𝑣</m:t>
                    </m:r>
                  </m:oMath>
                </a14:m>
                <a:r>
                  <a:rPr lang="ru-RU" sz="3600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600" i="0" dirty="0">
                            <a:latin typeface="Cambria Math"/>
                          </a:rPr>
                          <m:t>gh</m:t>
                        </m:r>
                      </m:e>
                    </m:rad>
                  </m:oMath>
                </a14:m>
                <a:endParaRPr lang="ru-RU" sz="3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3176"/>
                <a:ext cx="1908408" cy="763222"/>
              </a:xfrm>
              <a:prstGeom prst="rect">
                <a:avLst/>
              </a:prstGeom>
              <a:blipFill rotWithShape="0">
                <a:blip r:embed="rId6"/>
                <a:stretch>
                  <a:fillRect t="-3175" b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004048" y="1563215"/>
                <a:ext cx="2383088" cy="713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</a:rPr>
                          <m:t>F</m:t>
                        </m:r>
                      </m:e>
                    </m:acc>
                    <m:r>
                      <m:rPr>
                        <m:nor/>
                      </m:rPr>
                      <a:rPr lang="en-US" sz="3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 b="0" i="0" dirty="0" smtClean="0">
                        <a:latin typeface="Cambria Math"/>
                        <a:cs typeface="Times New Roman"/>
                      </a:rPr>
                      <m:t>t</m:t>
                    </m:r>
                    <m:r>
                      <a:rPr lang="en-US" sz="3600" i="0" dirty="0">
                        <a:latin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en-US" sz="3600" dirty="0" smtClean="0"/>
                  <a:t>=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 i="0">
                        <a:latin typeface="Cambria Math"/>
                      </a:rPr>
                      <m:t>m</m:t>
                    </m:r>
                    <m:acc>
                      <m:accPr>
                        <m:chr m:val="⃗"/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𝑣</m:t>
                        </m:r>
                      </m:e>
                    </m:acc>
                  </m:oMath>
                </a14:m>
                <a:endParaRPr lang="ru-RU" sz="3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563215"/>
                <a:ext cx="2383088" cy="713657"/>
              </a:xfrm>
              <a:prstGeom prst="rect">
                <a:avLst/>
              </a:prstGeom>
              <a:blipFill rotWithShape="0">
                <a:blip r:embed="rId7"/>
                <a:stretch>
                  <a:fillRect t="-4237" b="-296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004048" y="2132856"/>
                <a:ext cx="2454518" cy="71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600" i="0">
                              <a:latin typeface="Cambria Math"/>
                            </a:rPr>
                            <m:t>F</m:t>
                          </m:r>
                        </m:e>
                      </m:acc>
                      <m:r>
                        <m:rPr>
                          <m:nor/>
                        </m:rP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3600" i="0" dirty="0">
                          <a:latin typeface="Cambria Math"/>
                          <a:cs typeface="Times New Roman"/>
                        </a:rPr>
                        <m:t>t</m:t>
                      </m:r>
                      <m:r>
                        <a:rPr lang="en-US" sz="3600" i="0" dirty="0">
                          <a:latin typeface="Cambria Math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dirty="0">
                          <a:latin typeface="+mj-lt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i="0">
                          <a:latin typeface="Cambria Math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en-US" sz="36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ru-RU" sz="3600" dirty="0">
                  <a:latin typeface="+mj-lt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132856"/>
                <a:ext cx="2454518" cy="71365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755263" y="2780927"/>
                <a:ext cx="27690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F</m:t>
                      </m:r>
                      <m:r>
                        <m:rPr>
                          <m:nor/>
                        </m:rP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3600" i="0" dirty="0" smtClean="0">
                          <a:latin typeface="Cambria Math"/>
                          <a:cs typeface="Times New Roman"/>
                        </a:rPr>
                        <m:t>t</m:t>
                      </m:r>
                      <m:r>
                        <m:rPr>
                          <m:nor/>
                        </m:rPr>
                        <a:rPr lang="en-US" sz="3600" b="0" dirty="0" smtClean="0"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600" i="0">
                          <a:latin typeface="Cambria Math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Times New Roman"/>
                        </a:rPr>
                        <m:t>𝑣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263" y="2780927"/>
                <a:ext cx="2769065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4860032" y="3356992"/>
                <a:ext cx="2517036" cy="1160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3600" i="0" dirty="0">
                          <a:latin typeface="Cambria Math"/>
                          <a:cs typeface="Times New Roman"/>
                        </a:rPr>
                        <m:t>t</m:t>
                      </m:r>
                      <m:r>
                        <m:rPr>
                          <m:nor/>
                        </m:rPr>
                        <a:rPr lang="en-US" sz="3600" dirty="0"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600" i="0">
                              <a:latin typeface="Cambria Math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3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𝑣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600" i="0" dirty="0">
                              <a:latin typeface="Cambria Math"/>
                              <a:cs typeface="Times New Roman" panose="02020603050405020304" pitchFamily="18" charset="0"/>
                            </a:rPr>
                            <m:t>F</m:t>
                          </m:r>
                        </m:den>
                      </m:f>
                    </m:oMath>
                  </m:oMathPara>
                </a14:m>
                <a:endParaRPr lang="ru-RU" sz="36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356992"/>
                <a:ext cx="2517036" cy="11608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716016" y="4509120"/>
                <a:ext cx="2877076" cy="1409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4000" b="0" i="0" dirty="0">
                          <a:latin typeface="Cambria Math"/>
                          <a:cs typeface="Times New Roman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dirty="0" smtClean="0"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4000" b="0" i="0">
                              <a:latin typeface="Cambria Math"/>
                            </a:rPr>
                            <m:t>m</m:t>
                          </m:r>
                          <m:rad>
                            <m:radPr>
                              <m:degHide m:val="on"/>
                              <m:ctrlPr>
                                <a:rPr lang="hy-AM" sz="40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gh</m:t>
                              </m:r>
                            </m:e>
                          </m:rad>
                        </m:num>
                        <m:den>
                          <m:r>
                            <m:rPr>
                              <m:sty m:val="p"/>
                            </m:rPr>
                            <a:rPr lang="en-US" sz="4000" b="0" i="0" dirty="0">
                              <a:latin typeface="Cambria Math"/>
                              <a:cs typeface="Times New Roman" panose="02020603050405020304" pitchFamily="18" charset="0"/>
                            </a:rPr>
                            <m:t>F</m:t>
                          </m:r>
                        </m:den>
                      </m:f>
                    </m:oMath>
                  </m:oMathPara>
                </a14:m>
                <a:endParaRPr lang="ru-RU" sz="4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509120"/>
                <a:ext cx="2877076" cy="1409297"/>
              </a:xfrm>
              <a:prstGeom prst="rect">
                <a:avLst/>
              </a:prstGeom>
              <a:blipFill rotWithShape="1">
                <a:blip r:embed="rId11"/>
                <a:stretch>
                  <a:fillRect r="-3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47760" y="2331575"/>
            <a:ext cx="231668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2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0433822"/>
                  </p:ext>
                </p:extLst>
              </p:nvPr>
            </p:nvGraphicFramePr>
            <p:xfrm>
              <a:off x="467546" y="1772816"/>
              <a:ext cx="8219254" cy="29824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94681"/>
                    <a:gridCol w="2519130"/>
                    <a:gridCol w="2205443"/>
                  </a:tblGrid>
                  <a:tr h="871548"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Values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Inaccuracy of measurements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498027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m,</a:t>
                          </a:r>
                          <a:r>
                            <a:rPr lang="en-US" sz="2400" baseline="0" dirty="0" smtClean="0"/>
                            <a:t> kg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r>
                            <a:rPr lang="ru-RU" sz="2400" dirty="0" smtClean="0"/>
                            <a:t>,</a:t>
                          </a:r>
                          <a:r>
                            <a:rPr lang="en-US" sz="2400" dirty="0" smtClean="0"/>
                            <a:t>055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0,001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498027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F, N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4</a:t>
                          </a:r>
                          <a:r>
                            <a:rPr lang="ru-RU" sz="2400" dirty="0" smtClean="0"/>
                            <a:t>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/>
                            <a:t>0,1</a:t>
                          </a:r>
                        </a:p>
                      </a:txBody>
                      <a:tcPr/>
                    </a:tc>
                  </a:tr>
                  <a:tr h="498027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H, m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0,5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0,1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16828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g(</a:t>
                          </a:r>
                          <a:r>
                            <a:rPr lang="en-US" sz="2400" baseline="0" dirty="0" smtClean="0"/>
                            <a:t>Rostov-on-Don</a:t>
                          </a:r>
                          <a:r>
                            <a:rPr lang="ru-RU" sz="2400" dirty="0" smtClean="0"/>
                            <a:t>)</a:t>
                          </a:r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baseline="0" smtClean="0">
                                      <a:latin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baseline="0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b="0" i="1" baseline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9,809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0,001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0433822"/>
                  </p:ext>
                </p:extLst>
              </p:nvPr>
            </p:nvGraphicFramePr>
            <p:xfrm>
              <a:off x="467546" y="1772816"/>
              <a:ext cx="8219254" cy="29824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94681"/>
                    <a:gridCol w="2519130"/>
                    <a:gridCol w="2205443"/>
                  </a:tblGrid>
                  <a:tr h="871548"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Values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Inaccuracy of measurements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498027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m,</a:t>
                          </a:r>
                          <a:r>
                            <a:rPr lang="en-US" sz="2400" baseline="0" dirty="0" smtClean="0"/>
                            <a:t> kg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r>
                            <a:rPr lang="ru-RU" sz="2400" dirty="0" smtClean="0"/>
                            <a:t>,</a:t>
                          </a:r>
                          <a:r>
                            <a:rPr lang="en-US" sz="2400" dirty="0" smtClean="0"/>
                            <a:t>055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0,001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498027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F, N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4</a:t>
                          </a:r>
                          <a:r>
                            <a:rPr lang="ru-RU" sz="2400" dirty="0" smtClean="0"/>
                            <a:t>,5</a:t>
                          </a:r>
                          <a:endParaRPr lang="ru-RU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/>
                            <a:t>0,1</a:t>
                          </a:r>
                          <a:endParaRPr lang="ru-RU" sz="2400" dirty="0" smtClean="0"/>
                        </a:p>
                      </a:txBody>
                      <a:tcPr/>
                    </a:tc>
                  </a:tr>
                  <a:tr h="498027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H, m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0,5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0,1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1682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75" t="-389109" r="-135253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9,809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0,001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Заголовок 1"/>
          <p:cNvSpPr txBox="1">
            <a:spLocks/>
          </p:cNvSpPr>
          <p:nvPr/>
        </p:nvSpPr>
        <p:spPr>
          <a:xfrm>
            <a:off x="502920" y="476672"/>
            <a:ext cx="8183880" cy="61951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/>
              <a:t>Measurements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7661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720080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Experiment (tennis ball)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1560" y="3697107"/>
                <a:ext cx="5760640" cy="1100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latin typeface="Times New Roman"/>
                        <a:cs typeface="Times New Roman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i="0">
                        <a:latin typeface="Cambria Math"/>
                      </a:rPr>
                      <m:t>t</m:t>
                    </m:r>
                    <m:r>
                      <a:rPr lang="en-US" sz="2800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latin typeface="Cambria Math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sz="2800" dirty="0">
                            <a:latin typeface="Times New Roman"/>
                            <a:cs typeface="Times New Roman"/>
                          </a:rPr>
                          <m:t>∙</m:t>
                        </m:r>
                        <m:r>
                          <a:rPr lang="en-US" sz="2800" i="0">
                            <a:latin typeface="Cambria Math"/>
                          </a:rPr>
                          <m:t>0,055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kg</m:t>
                        </m:r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0"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ru-RU" sz="2800" dirty="0">
                                <a:latin typeface="Times New Roman"/>
                                <a:cs typeface="Times New Roman"/>
                              </a:rPr>
                              <m:t>∙</m:t>
                            </m:r>
                            <m:r>
                              <a:rPr lang="ru-RU" sz="2800" i="0">
                                <a:latin typeface="Cambria Math"/>
                              </a:rPr>
                              <m:t>9,809</m:t>
                            </m:r>
                            <m:f>
                              <m:f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</a:rPr>
                                  <m:t>m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ru-RU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</a:rPr>
                                      <m:t>s</m:t>
                                    </m:r>
                                  </m:e>
                                  <m:sup>
                                    <m:r>
                                      <a:rPr lang="ru-RU" sz="2800" i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m:rPr>
                                <m:nor/>
                              </m:rPr>
                              <a:rPr lang="ru-RU" sz="2800" dirty="0">
                                <a:latin typeface="Times New Roman"/>
                                <a:cs typeface="Times New Roman"/>
                              </a:rPr>
                              <m:t>∙</m:t>
                            </m:r>
                            <m:r>
                              <a:rPr lang="ru-RU" sz="2800" i="0">
                                <a:latin typeface="Cambria Math"/>
                              </a:rPr>
                              <m:t>0,5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m</m:t>
                            </m:r>
                          </m:e>
                        </m:rad>
                      </m:num>
                      <m:den>
                        <m:r>
                          <a:rPr lang="ru-RU" sz="2800" i="0">
                            <a:latin typeface="Cambria Math"/>
                          </a:rPr>
                          <m:t>4,5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N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≈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,4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endParaRPr lang="ru-RU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697107"/>
                <a:ext cx="5760640" cy="1100045"/>
              </a:xfrm>
              <a:prstGeom prst="rect">
                <a:avLst/>
              </a:prstGeom>
              <a:blipFill rotWithShape="1">
                <a:blip r:embed="rId2"/>
                <a:stretch>
                  <a:fillRect b="-22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35884"/>
            <a:ext cx="2937296" cy="466938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11560" y="2060848"/>
                <a:ext cx="5760640" cy="1145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3200" dirty="0">
                          <a:latin typeface="Cambria Math"/>
                          <a:cs typeface="Times New Roman"/>
                        </a:rPr>
                        <m:t>t</m:t>
                      </m:r>
                      <m:r>
                        <m:rPr>
                          <m:nor/>
                        </m:rPr>
                        <a:rPr lang="en-US" sz="3200" dirty="0"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</a:rPr>
                            <m:t>m</m:t>
                          </m:r>
                          <m:rad>
                            <m:radPr>
                              <m:degHide m:val="on"/>
                              <m:ctrlPr>
                                <a:rPr lang="hy-AM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gh</m:t>
                              </m:r>
                            </m:e>
                          </m:rad>
                        </m:num>
                        <m:den>
                          <m:r>
                            <m:rPr>
                              <m:sty m:val="p"/>
                            </m:rPr>
                            <a:rPr lang="en-US" sz="3200" dirty="0">
                              <a:latin typeface="Cambria Math"/>
                              <a:cs typeface="Times New Roman" panose="02020603050405020304" pitchFamily="18" charset="0"/>
                            </a:rPr>
                            <m:t>F</m:t>
                          </m:r>
                        </m:den>
                      </m:f>
                    </m:oMath>
                  </m:oMathPara>
                </a14:m>
                <a:endParaRPr 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060848"/>
                <a:ext cx="5760640" cy="11458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2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02920" y="476672"/>
            <a:ext cx="8183880" cy="61951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/>
              <a:t>Measurements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8892662"/>
                  </p:ext>
                </p:extLst>
              </p:nvPr>
            </p:nvGraphicFramePr>
            <p:xfrm>
              <a:off x="467544" y="2246743"/>
              <a:ext cx="8219254" cy="29824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94681"/>
                    <a:gridCol w="2519130"/>
                    <a:gridCol w="2205443"/>
                  </a:tblGrid>
                  <a:tr h="871548"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Values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Inaccuracy of measurements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498027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m,</a:t>
                          </a:r>
                          <a:r>
                            <a:rPr lang="en-US" sz="2400" baseline="0" dirty="0" smtClean="0"/>
                            <a:t> kg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r>
                            <a:rPr lang="ru-RU" sz="2400" dirty="0" smtClean="0"/>
                            <a:t>,</a:t>
                          </a:r>
                          <a:r>
                            <a:rPr lang="en-US" sz="2400" dirty="0" smtClean="0"/>
                            <a:t>005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0,001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498027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F, N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28</a:t>
                          </a:r>
                          <a:r>
                            <a:rPr lang="ru-RU" sz="2400" dirty="0" smtClean="0"/>
                            <a:t>,</a:t>
                          </a:r>
                          <a:r>
                            <a:rPr lang="en-US" sz="2400" dirty="0" smtClean="0"/>
                            <a:t>4</a:t>
                          </a:r>
                          <a:endParaRPr lang="ru-RU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/>
                            <a:t>0,1</a:t>
                          </a:r>
                        </a:p>
                      </a:txBody>
                      <a:tcPr/>
                    </a:tc>
                  </a:tr>
                  <a:tr h="498027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H, m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0,5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0,1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16828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g(</a:t>
                          </a:r>
                          <a:r>
                            <a:rPr lang="en-US" sz="2400" baseline="0" dirty="0" smtClean="0"/>
                            <a:t>Rostov-on-Don</a:t>
                          </a:r>
                          <a:r>
                            <a:rPr lang="ru-RU" sz="2400" dirty="0" smtClean="0"/>
                            <a:t>)</a:t>
                          </a:r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baseline="0" smtClean="0">
                                      <a:latin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baseline="0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b="0" i="1" baseline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9,809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0,001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8892662"/>
                  </p:ext>
                </p:extLst>
              </p:nvPr>
            </p:nvGraphicFramePr>
            <p:xfrm>
              <a:off x="467544" y="2246743"/>
              <a:ext cx="8219254" cy="29824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94681"/>
                    <a:gridCol w="2519130"/>
                    <a:gridCol w="2205443"/>
                  </a:tblGrid>
                  <a:tr h="871548"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Values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Inaccuracy of measurements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498027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m,</a:t>
                          </a:r>
                          <a:r>
                            <a:rPr lang="en-US" sz="2400" baseline="0" dirty="0" smtClean="0"/>
                            <a:t> kg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r>
                            <a:rPr lang="ru-RU" sz="2400" dirty="0" smtClean="0"/>
                            <a:t>,</a:t>
                          </a:r>
                          <a:r>
                            <a:rPr lang="en-US" sz="2400" dirty="0" smtClean="0"/>
                            <a:t>005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0,001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498027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F, N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28</a:t>
                          </a:r>
                          <a:r>
                            <a:rPr lang="ru-RU" sz="2400" dirty="0" smtClean="0"/>
                            <a:t>,</a:t>
                          </a:r>
                          <a:r>
                            <a:rPr lang="en-US" sz="2400" dirty="0" smtClean="0"/>
                            <a:t>4</a:t>
                          </a:r>
                          <a:endParaRPr lang="ru-RU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/>
                            <a:t>0,1</a:t>
                          </a:r>
                        </a:p>
                      </a:txBody>
                      <a:tcPr/>
                    </a:tc>
                  </a:tr>
                  <a:tr h="498027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H, m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0,5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0,1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61682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75" t="-389109" r="-135253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9,809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0,001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7788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72008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(bouncer)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4777227"/>
                <a:ext cx="5616624" cy="1100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latin typeface="Times New Roman"/>
                        <a:cs typeface="Times New Roman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i="0" smtClean="0">
                        <a:latin typeface="Cambria Math"/>
                      </a:rPr>
                      <m:t>t</m:t>
                    </m:r>
                    <m:r>
                      <a:rPr lang="en-US" sz="280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latin typeface="Cambria Math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sz="2800" dirty="0">
                            <a:latin typeface="Times New Roman"/>
                            <a:cs typeface="Times New Roman"/>
                          </a:rPr>
                          <m:t>∙</m:t>
                        </m:r>
                        <m:r>
                          <a:rPr lang="en-US" sz="2800" i="0">
                            <a:latin typeface="Cambria Math"/>
                          </a:rPr>
                          <m:t>0,0</m:t>
                        </m:r>
                        <m:r>
                          <a:rPr lang="ru-RU" sz="2800" b="0" i="0" smtClean="0">
                            <a:latin typeface="Cambria Math"/>
                          </a:rPr>
                          <m:t>05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kg</m:t>
                        </m:r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0"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ru-RU" sz="2800" dirty="0">
                                <a:latin typeface="Times New Roman"/>
                                <a:cs typeface="Times New Roman"/>
                              </a:rPr>
                              <m:t>∙</m:t>
                            </m:r>
                            <m:r>
                              <a:rPr lang="ru-RU" sz="2800" i="0">
                                <a:latin typeface="Cambria Math"/>
                              </a:rPr>
                              <m:t>9,809</m:t>
                            </m:r>
                            <m:f>
                              <m:f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</a:rPr>
                                  <m:t>m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ru-RU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/>
                                      </a:rPr>
                                      <m:t>s</m:t>
                                    </m:r>
                                  </m:e>
                                  <m:sup>
                                    <m:r>
                                      <a:rPr lang="ru-RU" sz="2800" i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m:rPr>
                                <m:nor/>
                              </m:rPr>
                              <a:rPr lang="ru-RU" sz="2800" dirty="0">
                                <a:latin typeface="Times New Roman"/>
                                <a:cs typeface="Times New Roman"/>
                              </a:rPr>
                              <m:t>∙</m:t>
                            </m:r>
                            <m:r>
                              <a:rPr lang="ru-RU" sz="2800" i="0">
                                <a:latin typeface="Cambria Math"/>
                              </a:rPr>
                              <m:t>0,5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m</m:t>
                            </m:r>
                          </m:e>
                        </m:rad>
                      </m:num>
                      <m:den>
                        <m:r>
                          <a:rPr lang="ru-RU" sz="2800" b="0" i="0" smtClean="0">
                            <a:latin typeface="Cambria Math"/>
                          </a:rPr>
                          <m:t>28,4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N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≈0,001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endParaRPr lang="ru-RU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777227"/>
                <a:ext cx="5616624" cy="1100045"/>
              </a:xfrm>
              <a:prstGeom prst="rect">
                <a:avLst/>
              </a:prstGeom>
              <a:blipFill rotWithShape="1">
                <a:blip r:embed="rId2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hlinkClick r:id="rId3" action="ppaction://hlinkfile"/>
          </p:cNvPr>
          <p:cNvPicPr/>
          <p:nvPr/>
        </p:nvPicPr>
        <p:blipFill rotWithShape="1">
          <a:blip r:embed="rId4"/>
          <a:srcRect l="23151" t="20533" r="21184" b="10058"/>
          <a:stretch/>
        </p:blipFill>
        <p:spPr>
          <a:xfrm>
            <a:off x="4698081" y="1484784"/>
            <a:ext cx="3978375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245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72008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3 Experiment </a:t>
            </a:r>
            <a:endParaRPr lang="ru-RU" sz="4400" dirty="0"/>
          </a:p>
        </p:txBody>
      </p:sp>
      <p:pic>
        <p:nvPicPr>
          <p:cNvPr id="4" name="Picture 3" descr="C:\Users\Оксана\Desktop\Безымянный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" t="10336" r="15421" b="21855"/>
          <a:stretch/>
        </p:blipFill>
        <p:spPr bwMode="auto">
          <a:xfrm>
            <a:off x="755576" y="1412776"/>
            <a:ext cx="7410450" cy="4124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92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952</TotalTime>
  <Words>173</Words>
  <Application>Microsoft Office PowerPoint</Application>
  <PresentationFormat>Экран (4:3)</PresentationFormat>
  <Paragraphs>68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Cambria Math</vt:lpstr>
      <vt:lpstr>Times New Roman</vt:lpstr>
      <vt:lpstr>Verdana</vt:lpstr>
      <vt:lpstr>Wingdings 2</vt:lpstr>
      <vt:lpstr>Аспект</vt:lpstr>
      <vt:lpstr>Elastic Collision</vt:lpstr>
      <vt:lpstr>Purpose of my work</vt:lpstr>
      <vt:lpstr>Description</vt:lpstr>
      <vt:lpstr>Formula for calculating the time of elastic collision</vt:lpstr>
      <vt:lpstr>Презентация PowerPoint</vt:lpstr>
      <vt:lpstr>1 Experiment (tennis ball)</vt:lpstr>
      <vt:lpstr>Презентация PowerPoint</vt:lpstr>
      <vt:lpstr>2 Experiment (bouncer)</vt:lpstr>
      <vt:lpstr>3 Experiment </vt:lpstr>
      <vt:lpstr>Презентация PowerPoint</vt:lpstr>
      <vt:lpstr>Conclusion</vt:lpstr>
      <vt:lpstr>Links</vt:lpstr>
      <vt:lpstr>Thanks for a watching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Соударение</dc:title>
  <dc:creator>Оксана</dc:creator>
  <cp:lastModifiedBy>Владимир</cp:lastModifiedBy>
  <cp:revision>97</cp:revision>
  <dcterms:created xsi:type="dcterms:W3CDTF">2018-05-06T12:37:03Z</dcterms:created>
  <dcterms:modified xsi:type="dcterms:W3CDTF">2018-07-05T06:28:37Z</dcterms:modified>
</cp:coreProperties>
</file>