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9" r:id="rId5"/>
    <p:sldId id="258" r:id="rId6"/>
    <p:sldId id="262" r:id="rId7"/>
    <p:sldId id="264" r:id="rId8"/>
    <p:sldId id="261"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88" d="100"/>
          <a:sy n="88" d="100"/>
        </p:scale>
        <p:origin x="514"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82084" y="1962818"/>
            <a:ext cx="8028715" cy="2863181"/>
          </a:xfrm>
        </p:spPr>
        <p:txBody>
          <a:bodyPr>
            <a:normAutofit fontScale="85000" lnSpcReduction="20000"/>
          </a:bodyPr>
          <a:lstStyle/>
          <a:p>
            <a:pPr algn="ctr"/>
            <a:r>
              <a:rPr lang="en-US" sz="4600" b="1" dirty="0" smtClean="0">
                <a:solidFill>
                  <a:schemeClr val="tx1"/>
                </a:solidFill>
                <a:effectLst>
                  <a:outerShdw blurRad="38100" dist="38100" dir="2700000" algn="tl">
                    <a:srgbClr val="000000">
                      <a:alpha val="43137"/>
                    </a:srgbClr>
                  </a:outerShdw>
                </a:effectLst>
              </a:rPr>
              <a:t>Theme: </a:t>
            </a:r>
            <a:r>
              <a:rPr lang="ru-RU" sz="4600" b="1" dirty="0" smtClean="0">
                <a:solidFill>
                  <a:schemeClr val="tx1"/>
                </a:solidFill>
                <a:effectLst>
                  <a:outerShdw blurRad="38100" dist="38100" dir="2700000" algn="tl">
                    <a:srgbClr val="000000">
                      <a:alpha val="43137"/>
                    </a:srgbClr>
                  </a:outerShdw>
                </a:effectLst>
              </a:rPr>
              <a:t>№</a:t>
            </a:r>
            <a:r>
              <a:rPr lang="en-US" sz="4600" b="1" dirty="0" smtClean="0">
                <a:solidFill>
                  <a:schemeClr val="tx1"/>
                </a:solidFill>
                <a:effectLst>
                  <a:outerShdw blurRad="38100" dist="38100" dir="2700000" algn="tl">
                    <a:srgbClr val="000000">
                      <a:alpha val="43137"/>
                    </a:srgbClr>
                  </a:outerShdw>
                </a:effectLst>
              </a:rPr>
              <a:t>22</a:t>
            </a:r>
            <a:r>
              <a:rPr lang="ru-RU" sz="4600" b="1" dirty="0" smtClean="0">
                <a:solidFill>
                  <a:schemeClr val="tx1"/>
                </a:solidFill>
                <a:effectLst>
                  <a:outerShdw blurRad="38100" dist="38100" dir="2700000" algn="tl">
                    <a:srgbClr val="000000">
                      <a:alpha val="43137"/>
                    </a:srgbClr>
                  </a:outerShdw>
                </a:effectLst>
              </a:rPr>
              <a:t> </a:t>
            </a:r>
            <a:r>
              <a:rPr lang="en-US" sz="4600" b="1" dirty="0" err="1" smtClean="0">
                <a:solidFill>
                  <a:schemeClr val="tx1"/>
                </a:solidFill>
                <a:effectLst>
                  <a:outerShdw blurRad="38100" dist="38100" dir="2700000" algn="tl">
                    <a:srgbClr val="000000">
                      <a:alpha val="43137"/>
                    </a:srgbClr>
                  </a:outerShdw>
                </a:effectLst>
              </a:rPr>
              <a:t>Montgolfiere</a:t>
            </a:r>
            <a:endParaRPr lang="ru-RU" sz="4600" b="1" dirty="0" smtClean="0">
              <a:solidFill>
                <a:schemeClr val="tx1"/>
              </a:solidFill>
              <a:effectLst>
                <a:outerShdw blurRad="38100" dist="38100" dir="2700000" algn="tl">
                  <a:srgbClr val="000000">
                    <a:alpha val="43137"/>
                  </a:srgbClr>
                </a:outerShdw>
              </a:effectLst>
            </a:endParaRPr>
          </a:p>
          <a:p>
            <a:pPr algn="ctr"/>
            <a:r>
              <a:rPr lang="en-US" sz="4600" b="1" dirty="0" smtClean="0">
                <a:solidFill>
                  <a:schemeClr val="tx1"/>
                </a:solidFill>
                <a:effectLst>
                  <a:outerShdw blurRad="38100" dist="38100" dir="2700000" algn="tl">
                    <a:srgbClr val="000000">
                      <a:alpha val="43137"/>
                    </a:srgbClr>
                  </a:outerShdw>
                </a:effectLst>
              </a:rPr>
              <a:t>By team “Easy Science”</a:t>
            </a:r>
          </a:p>
          <a:p>
            <a:pPr algn="ctr"/>
            <a:r>
              <a:rPr lang="en-US" sz="4600" b="1" dirty="0" smtClean="0">
                <a:solidFill>
                  <a:schemeClr val="tx1"/>
                </a:solidFill>
                <a:effectLst>
                  <a:outerShdw blurRad="38100" dist="38100" dir="2700000" algn="tl">
                    <a:srgbClr val="000000">
                      <a:alpha val="43137"/>
                    </a:srgbClr>
                  </a:outerShdw>
                </a:effectLst>
              </a:rPr>
              <a:t>Rostov-on-Don</a:t>
            </a:r>
          </a:p>
          <a:p>
            <a:pPr algn="ctr"/>
            <a:r>
              <a:rPr lang="en-US" sz="4600" b="1" dirty="0" smtClean="0">
                <a:solidFill>
                  <a:schemeClr val="tx1"/>
                </a:solidFill>
                <a:effectLst>
                  <a:outerShdw blurRad="38100" dist="38100" dir="2700000" algn="tl">
                    <a:srgbClr val="000000">
                      <a:alpha val="43137"/>
                    </a:srgbClr>
                  </a:outerShdw>
                </a:effectLst>
              </a:rPr>
              <a:t>Russia</a:t>
            </a:r>
            <a:endParaRPr lang="ru-RU" sz="4600" b="1" dirty="0" smtClean="0">
              <a:solidFill>
                <a:schemeClr val="tx1"/>
              </a:solidFill>
              <a:effectLst>
                <a:outerShdw blurRad="38100" dist="38100" dir="2700000" algn="tl">
                  <a:srgbClr val="000000">
                    <a:alpha val="43137"/>
                  </a:srgbClr>
                </a:outerShdw>
              </a:effectLst>
            </a:endParaRPr>
          </a:p>
          <a:p>
            <a:pPr algn="ctr"/>
            <a:endParaRPr lang="ru-RU" sz="4000" b="1" dirty="0">
              <a:solidFill>
                <a:schemeClr val="tx1"/>
              </a:solidFill>
              <a:effectLst>
                <a:outerShdw blurRad="38100" dist="38100" dir="2700000" algn="tl">
                  <a:srgbClr val="000000">
                    <a:alpha val="43137"/>
                  </a:srgbClr>
                </a:outerShdw>
              </a:effectLst>
            </a:endParaRPr>
          </a:p>
        </p:txBody>
      </p:sp>
      <p:sp>
        <p:nvSpPr>
          <p:cNvPr id="5"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p:spTree>
    <p:extLst>
      <p:ext uri="{BB962C8B-B14F-4D97-AF65-F5344CB8AC3E}">
        <p14:creationId xmlns:p14="http://schemas.microsoft.com/office/powerpoint/2010/main" val="327968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3366" y="235131"/>
            <a:ext cx="1649686" cy="857023"/>
          </a:xfrm>
        </p:spPr>
        <p:txBody>
          <a:bodyPr>
            <a:normAutofit/>
          </a:bodyPr>
          <a:lstStyle/>
          <a:p>
            <a:r>
              <a:rPr lang="en-US" sz="4000" b="1" dirty="0">
                <a:effectLst>
                  <a:outerShdw blurRad="38100" dist="38100" dir="2700000" algn="tl">
                    <a:srgbClr val="000000">
                      <a:alpha val="43137"/>
                    </a:srgbClr>
                  </a:outerShdw>
                </a:effectLst>
              </a:rPr>
              <a:t>Task:</a:t>
            </a:r>
            <a:endParaRPr lang="ru-RU" sz="4000" dirty="0"/>
          </a:p>
        </p:txBody>
      </p:sp>
      <p:sp>
        <p:nvSpPr>
          <p:cNvPr id="3" name="Текст 2"/>
          <p:cNvSpPr>
            <a:spLocks noGrp="1"/>
          </p:cNvSpPr>
          <p:nvPr>
            <p:ph type="body" idx="1"/>
          </p:nvPr>
        </p:nvSpPr>
        <p:spPr>
          <a:xfrm>
            <a:off x="475206" y="2031276"/>
            <a:ext cx="10218920" cy="2671354"/>
          </a:xfrm>
        </p:spPr>
        <p:txBody>
          <a:bodyPr>
            <a:normAutofit/>
          </a:bodyPr>
          <a:lstStyle/>
          <a:p>
            <a:r>
              <a:rPr lang="en-US" sz="3600" b="1" dirty="0">
                <a:solidFill>
                  <a:schemeClr val="tx1"/>
                </a:solidFill>
                <a:effectLst>
                  <a:outerShdw blurRad="38100" dist="38100" dir="2700000" algn="tl">
                    <a:srgbClr val="000000">
                      <a:alpha val="43137"/>
                    </a:srgbClr>
                  </a:outerShdw>
                </a:effectLst>
              </a:rPr>
              <a:t>H</a:t>
            </a:r>
            <a:r>
              <a:rPr lang="en-US" sz="3600" b="1" dirty="0" smtClean="0">
                <a:solidFill>
                  <a:schemeClr val="tx1"/>
                </a:solidFill>
                <a:effectLst>
                  <a:outerShdw blurRad="38100" dist="38100" dir="2700000" algn="tl">
                    <a:srgbClr val="000000">
                      <a:alpha val="43137"/>
                    </a:srgbClr>
                  </a:outerShdw>
                </a:effectLst>
              </a:rPr>
              <a:t>eat air for a simple hot air balloon with an electric </a:t>
            </a:r>
            <a:r>
              <a:rPr lang="en-US" sz="3600" b="1" dirty="0">
                <a:solidFill>
                  <a:schemeClr val="tx1"/>
                </a:solidFill>
                <a:effectLst>
                  <a:outerShdw blurRad="38100" dist="38100" dir="2700000" algn="tl">
                    <a:srgbClr val="000000">
                      <a:alpha val="43137"/>
                    </a:srgbClr>
                  </a:outerShdw>
                </a:effectLst>
              </a:rPr>
              <a:t>heater. Build such a buoyant. Explain the results for you experiments and determine important parameters</a:t>
            </a:r>
            <a:r>
              <a:rPr lang="en-US" sz="3600" b="1" dirty="0" smtClean="0">
                <a:solidFill>
                  <a:schemeClr val="tx1"/>
                </a:solidFill>
                <a:effectLst>
                  <a:outerShdw blurRad="38100" dist="38100" dir="2700000" algn="tl">
                    <a:srgbClr val="000000">
                      <a:alpha val="43137"/>
                    </a:srgbClr>
                  </a:outerShdw>
                </a:effectLst>
              </a:rPr>
              <a:t>.</a:t>
            </a:r>
            <a:endParaRPr lang="ru-RU" sz="36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5716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254727" y="687009"/>
            <a:ext cx="3373982" cy="911982"/>
          </a:xfrm>
        </p:spPr>
        <p:txBody>
          <a:bodyPr>
            <a:normAutofit fontScale="90000"/>
          </a:bodyPr>
          <a:lstStyle/>
          <a:p>
            <a:r>
              <a:rPr lang="en-US" sz="4000" b="1" dirty="0">
                <a:effectLst>
                  <a:outerShdw blurRad="38100" dist="38100" dir="2700000" algn="tl">
                    <a:srgbClr val="000000">
                      <a:alpha val="43137"/>
                    </a:srgbClr>
                  </a:outerShdw>
                </a:effectLst>
              </a:rPr>
              <a:t>Hypothesis:</a:t>
            </a:r>
            <a:r>
              <a:rPr lang="ru-RU" b="1" dirty="0">
                <a:effectLst>
                  <a:outerShdw blurRad="38100" dist="38100" dir="2700000" algn="tl">
                    <a:srgbClr val="000000">
                      <a:alpha val="43137"/>
                    </a:srgbClr>
                  </a:outerShdw>
                </a:effectLst>
              </a:rPr>
              <a:t/>
            </a:r>
            <a:br>
              <a:rPr lang="ru-RU" b="1" dirty="0">
                <a:effectLst>
                  <a:outerShdw blurRad="38100" dist="38100" dir="2700000" algn="tl">
                    <a:srgbClr val="000000">
                      <a:alpha val="43137"/>
                    </a:srgbClr>
                  </a:outerShdw>
                </a:effectLst>
              </a:rPr>
            </a:br>
            <a:endParaRPr lang="ru-RU" dirty="0"/>
          </a:p>
        </p:txBody>
      </p:sp>
      <p:sp>
        <p:nvSpPr>
          <p:cNvPr id="5"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p:sp>
        <p:nvSpPr>
          <p:cNvPr id="10" name="TextBox 9"/>
          <p:cNvSpPr txBox="1"/>
          <p:nvPr/>
        </p:nvSpPr>
        <p:spPr>
          <a:xfrm>
            <a:off x="1036321" y="1940560"/>
            <a:ext cx="11054080" cy="138499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Heating air in the balloon will make it fly as the Archimedes' force become stronger than the force of gravity. It is possible to use a toaster and a boiler as heaters.</a:t>
            </a: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902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7869" y="307219"/>
            <a:ext cx="3135080" cy="877148"/>
          </a:xfrm>
        </p:spPr>
        <p:txBody>
          <a:bodyPr>
            <a:normAutofit/>
          </a:bodyPr>
          <a:lstStyle/>
          <a:p>
            <a:r>
              <a:rPr lang="en-US" sz="4000" b="1" dirty="0" smtClean="0">
                <a:effectLst>
                  <a:outerShdw blurRad="38100" dist="38100" dir="2700000" algn="tl">
                    <a:srgbClr val="000000">
                      <a:alpha val="43137"/>
                    </a:srgbClr>
                  </a:outerShdw>
                </a:effectLst>
              </a:rPr>
              <a:t>Experiment</a:t>
            </a:r>
            <a:endParaRPr lang="ru-RU" sz="4000" b="1" dirty="0">
              <a:effectLst>
                <a:outerShdw blurRad="38100" dist="38100" dir="2700000" algn="tl">
                  <a:srgbClr val="000000">
                    <a:alpha val="43137"/>
                  </a:srgbClr>
                </a:outerShdw>
              </a:effectLst>
            </a:endParaRPr>
          </a:p>
        </p:txBody>
      </p:sp>
      <p:sp>
        <p:nvSpPr>
          <p:cNvPr id="5"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1" y="745793"/>
            <a:ext cx="3034939" cy="4046585"/>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9735" r="15895"/>
          <a:stretch/>
        </p:blipFill>
        <p:spPr>
          <a:xfrm>
            <a:off x="8471128" y="644128"/>
            <a:ext cx="2794001" cy="5009186"/>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b="8894"/>
          <a:stretch/>
        </p:blipFill>
        <p:spPr>
          <a:xfrm>
            <a:off x="4542428" y="1361538"/>
            <a:ext cx="2901632" cy="4995719"/>
          </a:xfrm>
          <a:prstGeom prst="rect">
            <a:avLst/>
          </a:prstGeom>
        </p:spPr>
      </p:pic>
    </p:spTree>
    <p:extLst>
      <p:ext uri="{BB962C8B-B14F-4D97-AF65-F5344CB8AC3E}">
        <p14:creationId xmlns:p14="http://schemas.microsoft.com/office/powerpoint/2010/main" val="109510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121" y="429137"/>
            <a:ext cx="8534400" cy="1507067"/>
          </a:xfrm>
        </p:spPr>
        <p:txBody>
          <a:bodyPr>
            <a:normAutofit/>
          </a:bodyPr>
          <a:lstStyle/>
          <a:p>
            <a:r>
              <a:rPr lang="en-US" sz="4000" b="1" dirty="0" smtClean="0">
                <a:effectLst>
                  <a:outerShdw blurRad="38100" dist="38100" dir="2700000" algn="tl">
                    <a:srgbClr val="000000">
                      <a:alpha val="43137"/>
                    </a:srgbClr>
                  </a:outerShdw>
                </a:effectLst>
              </a:rPr>
              <a:t>Theory:</a:t>
            </a:r>
            <a:endParaRPr lang="ru-RU" sz="4000" b="1" dirty="0">
              <a:effectLst>
                <a:outerShdw blurRad="38100" dist="38100" dir="2700000" algn="tl">
                  <a:srgbClr val="000000">
                    <a:alpha val="43137"/>
                  </a:srgbClr>
                </a:outerShdw>
              </a:effectLst>
            </a:endParaRPr>
          </a:p>
        </p:txBody>
      </p:sp>
      <p:sp>
        <p:nvSpPr>
          <p:cNvPr id="4"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mc:AlternateContent xmlns:mc="http://schemas.openxmlformats.org/markup-compatibility/2006">
        <mc:Choice xmlns:a14="http://schemas.microsoft.com/office/drawing/2010/main" Requires="a14">
          <p:sp>
            <p:nvSpPr>
              <p:cNvPr id="3" name="TextBox 2"/>
              <p:cNvSpPr txBox="1"/>
              <p:nvPr/>
            </p:nvSpPr>
            <p:spPr>
              <a:xfrm>
                <a:off x="493740" y="2402509"/>
                <a:ext cx="24109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𝑳</m:t>
                          </m:r>
                        </m:sub>
                      </m:sSub>
                      <m:r>
                        <a:rPr lang="en-US" sz="2800" b="1" i="0"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𝑨</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𝑮</m:t>
                          </m:r>
                        </m:sub>
                      </m:sSub>
                    </m:oMath>
                  </m:oMathPara>
                </a14:m>
                <a:endParaRPr lang="ru-RU" b="1" dirty="0"/>
              </a:p>
            </p:txBody>
          </p:sp>
        </mc:Choice>
        <mc:Fallback>
          <p:sp>
            <p:nvSpPr>
              <p:cNvPr id="3" name="TextBox 2"/>
              <p:cNvSpPr txBox="1">
                <a:spLocks noRot="1" noChangeAspect="1" noMove="1" noResize="1" noEditPoints="1" noAdjustHandles="1" noChangeArrowheads="1" noChangeShapeType="1" noTextEdit="1"/>
              </p:cNvSpPr>
              <p:nvPr/>
            </p:nvSpPr>
            <p:spPr>
              <a:xfrm>
                <a:off x="493740" y="2402509"/>
                <a:ext cx="2410981" cy="523220"/>
              </a:xfrm>
              <a:prstGeom prst="rect">
                <a:avLst/>
              </a:prstGeom>
              <a:blipFill>
                <a:blip r:embed="rId2"/>
                <a:stretch>
                  <a:fillRect/>
                </a:stretch>
              </a:blipFill>
            </p:spPr>
            <p:txBody>
              <a:bodyPr/>
              <a:lstStyle/>
              <a:p>
                <a:r>
                  <a:rPr lang="ru-RU">
                    <a:noFill/>
                  </a:rPr>
                  <a:t> </a:t>
                </a:r>
              </a:p>
            </p:txBody>
          </p:sp>
        </mc:Fallback>
      </mc:AlternateContent>
      <p:sp>
        <p:nvSpPr>
          <p:cNvPr id="6" name="TextBox 5"/>
          <p:cNvSpPr txBox="1"/>
          <p:nvPr/>
        </p:nvSpPr>
        <p:spPr>
          <a:xfrm>
            <a:off x="5664200" y="3068320"/>
            <a:ext cx="65" cy="276999"/>
          </a:xfrm>
          <a:prstGeom prst="rect">
            <a:avLst/>
          </a:prstGeom>
          <a:noFill/>
        </p:spPr>
        <p:txBody>
          <a:bodyPr wrap="none" lIns="0" tIns="0" rIns="0" bIns="0" rtlCol="0">
            <a:spAutoFit/>
          </a:bodyPr>
          <a:lstStyle/>
          <a:p>
            <a:endParaRPr lang="ru-RU" dirty="0"/>
          </a:p>
        </p:txBody>
      </p:sp>
      <mc:AlternateContent xmlns:mc="http://schemas.openxmlformats.org/markup-compatibility/2006">
        <mc:Choice xmlns:a14="http://schemas.microsoft.com/office/drawing/2010/main" Requires="a14">
          <p:sp>
            <p:nvSpPr>
              <p:cNvPr id="7" name="TextBox 6"/>
              <p:cNvSpPr txBox="1"/>
              <p:nvPr/>
            </p:nvSpPr>
            <p:spPr>
              <a:xfrm>
                <a:off x="589280" y="3075852"/>
                <a:ext cx="38797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𝑨</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𝝆</m:t>
                          </m:r>
                        </m:e>
                        <m:sub>
                          <m:r>
                            <a:rPr lang="en-US" sz="2800" b="1" i="1" smtClean="0">
                              <a:latin typeface="Cambria Math" panose="02040503050406030204" pitchFamily="18" charset="0"/>
                              <a:ea typeface="Cambria Math" panose="02040503050406030204" pitchFamily="18" charset="0"/>
                            </a:rPr>
                            <m:t>𝒐𝒖𝒕𝒆𝒓</m:t>
                          </m:r>
                          <m:r>
                            <a:rPr lang="en-US" sz="2800" b="1" i="1" smtClean="0">
                              <a:latin typeface="Cambria Math" panose="02040503050406030204" pitchFamily="18" charset="0"/>
                              <a:ea typeface="Cambria Math" panose="02040503050406030204" pitchFamily="18" charset="0"/>
                            </a:rPr>
                            <m:t> </m:t>
                          </m:r>
                          <m:r>
                            <a:rPr lang="en-US" sz="2800" b="1" i="1" smtClean="0">
                              <a:latin typeface="Cambria Math" panose="02040503050406030204" pitchFamily="18" charset="0"/>
                            </a:rPr>
                            <m:t>𝒂𝒊𝒓</m:t>
                          </m:r>
                        </m:sub>
                      </m:sSub>
                      <m:r>
                        <a:rPr lang="en-US" sz="2800" b="1" i="1" smtClean="0">
                          <a:latin typeface="Cambria Math" panose="02040503050406030204" pitchFamily="18" charset="0"/>
                          <a:ea typeface="Cambria Math" panose="02040503050406030204" pitchFamily="18" charset="0"/>
                        </a:rPr>
                        <m:t>𝒈</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𝑽</m:t>
                          </m:r>
                        </m:e>
                        <m:sub>
                          <m:r>
                            <a:rPr lang="en-US" sz="2800" b="1" i="1" smtClean="0">
                              <a:latin typeface="Cambria Math" panose="02040503050406030204" pitchFamily="18" charset="0"/>
                              <a:ea typeface="Cambria Math" panose="02040503050406030204" pitchFamily="18" charset="0"/>
                            </a:rPr>
                            <m:t>𝒃𝒂𝒍𝒍𝒐𝒐𝒏</m:t>
                          </m:r>
                        </m:sub>
                      </m:sSub>
                    </m:oMath>
                  </m:oMathPara>
                </a14:m>
                <a:endParaRPr lang="ru-RU" sz="2800" b="1" dirty="0"/>
              </a:p>
            </p:txBody>
          </p:sp>
        </mc:Choice>
        <mc:Fallback>
          <p:sp>
            <p:nvSpPr>
              <p:cNvPr id="7" name="TextBox 6"/>
              <p:cNvSpPr txBox="1">
                <a:spLocks noRot="1" noChangeAspect="1" noMove="1" noResize="1" noEditPoints="1" noAdjustHandles="1" noChangeArrowheads="1" noChangeShapeType="1" noTextEdit="1"/>
              </p:cNvSpPr>
              <p:nvPr/>
            </p:nvSpPr>
            <p:spPr>
              <a:xfrm>
                <a:off x="589280" y="3075852"/>
                <a:ext cx="3879780" cy="43088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0379472" y="1321581"/>
                <a:ext cx="156575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𝑮</m:t>
                          </m:r>
                        </m:sub>
                      </m:sSub>
                      <m:r>
                        <a:rPr lang="en-US" sz="2800" b="1" i="1" smtClean="0">
                          <a:latin typeface="Cambria Math" panose="02040503050406030204" pitchFamily="18" charset="0"/>
                        </a:rPr>
                        <m:t>=</m:t>
                      </m:r>
                      <m:r>
                        <a:rPr lang="en-US" sz="2800" b="1" i="1" smtClean="0">
                          <a:latin typeface="Cambria Math" panose="02040503050406030204" pitchFamily="18" charset="0"/>
                        </a:rPr>
                        <m:t>𝒎𝒈</m:t>
                      </m:r>
                    </m:oMath>
                  </m:oMathPara>
                </a14:m>
                <a:endParaRPr lang="ru-RU" sz="2800" b="1" dirty="0"/>
              </a:p>
            </p:txBody>
          </p:sp>
        </mc:Choice>
        <mc:Fallback>
          <p:sp>
            <p:nvSpPr>
              <p:cNvPr id="8" name="TextBox 7"/>
              <p:cNvSpPr txBox="1">
                <a:spLocks noRot="1" noChangeAspect="1" noMove="1" noResize="1" noEditPoints="1" noAdjustHandles="1" noChangeArrowheads="1" noChangeShapeType="1" noTextEdit="1"/>
              </p:cNvSpPr>
              <p:nvPr/>
            </p:nvSpPr>
            <p:spPr>
              <a:xfrm>
                <a:off x="10379472" y="1321581"/>
                <a:ext cx="1565750" cy="43088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589280" y="1821499"/>
                <a:ext cx="221990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𝑨</m:t>
                          </m:r>
                        </m:sub>
                      </m:sSub>
                      <m:r>
                        <a:rPr lang="ru-RU" sz="2800" b="1" i="1" smtClean="0">
                          <a:latin typeface="Cambria Math" panose="02040503050406030204" pitchFamily="18" charset="0"/>
                          <a:ea typeface="Cambria Math" panose="02040503050406030204" pitchFamily="18" charset="0"/>
                        </a:rPr>
                        <m:t>&gt;</m:t>
                      </m:r>
                      <m:sSub>
                        <m:sSubPr>
                          <m:ctrlPr>
                            <a:rPr lang="ru-RU"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𝑭</m:t>
                          </m:r>
                        </m:e>
                        <m:sub>
                          <m:r>
                            <a:rPr lang="en-US" sz="2800" b="1" i="1" smtClean="0">
                              <a:latin typeface="Cambria Math" panose="02040503050406030204" pitchFamily="18" charset="0"/>
                              <a:ea typeface="Cambria Math" panose="02040503050406030204" pitchFamily="18" charset="0"/>
                            </a:rPr>
                            <m:t>𝑮</m:t>
                          </m:r>
                        </m:sub>
                      </m:sSub>
                      <m:r>
                        <a:rPr lang="en-US" sz="2800" b="1" i="1" smtClean="0">
                          <a:latin typeface="Cambria Math" panose="02040503050406030204" pitchFamily="18" charset="0"/>
                          <a:ea typeface="Cambria Math" panose="02040503050406030204" pitchFamily="18" charset="0"/>
                        </a:rPr>
                        <m:t>+</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𝑭</m:t>
                          </m:r>
                        </m:e>
                        <m:sub>
                          <m:r>
                            <a:rPr lang="en-US" sz="2800" b="1" i="1" smtClean="0">
                              <a:latin typeface="Cambria Math" panose="02040503050406030204" pitchFamily="18" charset="0"/>
                              <a:ea typeface="Cambria Math" panose="02040503050406030204" pitchFamily="18" charset="0"/>
                            </a:rPr>
                            <m:t>𝒓</m:t>
                          </m:r>
                        </m:sub>
                      </m:sSub>
                    </m:oMath>
                  </m:oMathPara>
                </a14:m>
                <a:endParaRPr lang="ru-RU" b="1" dirty="0"/>
              </a:p>
            </p:txBody>
          </p:sp>
        </mc:Choice>
        <mc:Fallback>
          <p:sp>
            <p:nvSpPr>
              <p:cNvPr id="9" name="TextBox 8"/>
              <p:cNvSpPr txBox="1">
                <a:spLocks noRot="1" noChangeAspect="1" noMove="1" noResize="1" noEditPoints="1" noAdjustHandles="1" noChangeArrowheads="1" noChangeShapeType="1" noTextEdit="1"/>
              </p:cNvSpPr>
              <p:nvPr/>
            </p:nvSpPr>
            <p:spPr>
              <a:xfrm>
                <a:off x="589280" y="1821499"/>
                <a:ext cx="2219902" cy="43088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89280" y="3964862"/>
                <a:ext cx="5430717" cy="471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𝑮</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𝑮</m:t>
                          </m:r>
                          <m:r>
                            <a:rPr lang="en-US" sz="2800" b="1" i="1" smtClean="0">
                              <a:latin typeface="Cambria Math" panose="02040503050406030204" pitchFamily="18" charset="0"/>
                            </a:rPr>
                            <m:t> </m:t>
                          </m:r>
                          <m:r>
                            <a:rPr lang="en-US" sz="2800" b="1" i="1" smtClean="0">
                              <a:latin typeface="Cambria Math" panose="02040503050406030204" pitchFamily="18" charset="0"/>
                            </a:rPr>
                            <m:t>𝒐𝒇</m:t>
                          </m:r>
                          <m:r>
                            <a:rPr lang="en-US" sz="2800" b="1" i="1" smtClean="0">
                              <a:latin typeface="Cambria Math" panose="02040503050406030204" pitchFamily="18" charset="0"/>
                            </a:rPr>
                            <m:t> </m:t>
                          </m:r>
                          <m:r>
                            <a:rPr lang="en-US" sz="2800" b="1" i="1" smtClean="0">
                              <a:latin typeface="Cambria Math" panose="02040503050406030204" pitchFamily="18" charset="0"/>
                            </a:rPr>
                            <m:t>𝒕𝒉𝒆</m:t>
                          </m:r>
                          <m:r>
                            <a:rPr lang="en-US" sz="2800" b="1" i="1" smtClean="0">
                              <a:latin typeface="Cambria Math" panose="02040503050406030204" pitchFamily="18" charset="0"/>
                            </a:rPr>
                            <m:t> </m:t>
                          </m:r>
                          <m:r>
                            <a:rPr lang="en-US" sz="2800" b="1" i="1" smtClean="0">
                              <a:latin typeface="Cambria Math" panose="02040503050406030204" pitchFamily="18" charset="0"/>
                            </a:rPr>
                            <m:t>𝒃𝒂𝒍𝒍𝒐𝒐𝒏</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𝑭</m:t>
                          </m:r>
                        </m:e>
                        <m:sub>
                          <m:r>
                            <a:rPr lang="en-US" sz="2800" b="1" i="1" smtClean="0">
                              <a:latin typeface="Cambria Math" panose="02040503050406030204" pitchFamily="18" charset="0"/>
                            </a:rPr>
                            <m:t>𝑮</m:t>
                          </m:r>
                          <m:r>
                            <a:rPr lang="en-US" sz="2800" b="1" i="1" smtClean="0">
                              <a:latin typeface="Cambria Math" panose="02040503050406030204" pitchFamily="18" charset="0"/>
                            </a:rPr>
                            <m:t> </m:t>
                          </m:r>
                          <m:r>
                            <a:rPr lang="en-US" sz="2800" b="1" i="1" smtClean="0">
                              <a:latin typeface="Cambria Math" panose="02040503050406030204" pitchFamily="18" charset="0"/>
                            </a:rPr>
                            <m:t>𝒐𝒇</m:t>
                          </m:r>
                          <m:r>
                            <a:rPr lang="en-US" sz="2800" b="1" i="1" smtClean="0">
                              <a:latin typeface="Cambria Math" panose="02040503050406030204" pitchFamily="18" charset="0"/>
                            </a:rPr>
                            <m:t> </m:t>
                          </m:r>
                          <m:r>
                            <a:rPr lang="en-US" sz="2800" b="1" i="1" smtClean="0">
                              <a:latin typeface="Cambria Math" panose="02040503050406030204" pitchFamily="18" charset="0"/>
                            </a:rPr>
                            <m:t>𝒕𝒉𝒆</m:t>
                          </m:r>
                          <m:r>
                            <a:rPr lang="en-US" sz="2800" b="1" i="1" smtClean="0">
                              <a:latin typeface="Cambria Math" panose="02040503050406030204" pitchFamily="18" charset="0"/>
                            </a:rPr>
                            <m:t> </m:t>
                          </m:r>
                          <m:r>
                            <a:rPr lang="en-US" sz="2800" b="1" i="1" smtClean="0">
                              <a:latin typeface="Cambria Math" panose="02040503050406030204" pitchFamily="18" charset="0"/>
                            </a:rPr>
                            <m:t>𝒂𝒊𝒓</m:t>
                          </m:r>
                        </m:sub>
                      </m:sSub>
                    </m:oMath>
                  </m:oMathPara>
                </a14:m>
                <a:endParaRPr lang="ru-RU" b="1" dirty="0"/>
              </a:p>
            </p:txBody>
          </p:sp>
        </mc:Choice>
        <mc:Fallback>
          <p:sp>
            <p:nvSpPr>
              <p:cNvPr id="10" name="TextBox 9"/>
              <p:cNvSpPr txBox="1">
                <a:spLocks noRot="1" noChangeAspect="1" noMove="1" noResize="1" noEditPoints="1" noAdjustHandles="1" noChangeArrowheads="1" noChangeShapeType="1" noTextEdit="1"/>
              </p:cNvSpPr>
              <p:nvPr/>
            </p:nvSpPr>
            <p:spPr>
              <a:xfrm>
                <a:off x="589280" y="3964862"/>
                <a:ext cx="5430717" cy="471732"/>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6186947" y="3888152"/>
                <a:ext cx="5818644"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panose="02040503050406030204" pitchFamily="18" charset="0"/>
                            </a:rPr>
                            <m:t>𝑽</m:t>
                          </m:r>
                        </m:e>
                        <m:sub>
                          <m:r>
                            <a:rPr lang="en-US" sz="2400" b="1" i="1" smtClean="0">
                              <a:latin typeface="Cambria Math" panose="02040503050406030204" pitchFamily="18" charset="0"/>
                            </a:rPr>
                            <m:t>𝒃𝒂𝒍𝒍𝒐𝒐𝒏</m:t>
                          </m:r>
                        </m:sub>
                      </m:sSub>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ru-RU" sz="2400" b="1" i="1" smtClean="0">
                              <a:latin typeface="Cambria Math" panose="02040503050406030204" pitchFamily="18" charset="0"/>
                            </a:rPr>
                            <m:t>𝟒</m:t>
                          </m:r>
                        </m:num>
                        <m:den>
                          <m:r>
                            <a:rPr lang="ru-RU" sz="2400" b="1" i="1" smtClean="0">
                              <a:latin typeface="Cambria Math" panose="02040503050406030204" pitchFamily="18" charset="0"/>
                            </a:rPr>
                            <m:t>𝟑</m:t>
                          </m:r>
                        </m:den>
                      </m:f>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m:t>
                      </m:r>
                      <m:r>
                        <a:rPr lang="en-US" sz="2400" b="1" i="1" smtClean="0">
                          <a:latin typeface="Cambria Math" panose="02040503050406030204" pitchFamily="18" charset="0"/>
                        </a:rPr>
                        <m:t>𝟏𝟒</m:t>
                      </m:r>
                      <m:r>
                        <a:rPr lang="en-US" sz="2400" b="1" i="1" smtClean="0">
                          <a:latin typeface="Cambria Math" panose="02040503050406030204" pitchFamily="18" charset="0"/>
                          <a:ea typeface="Cambria Math" panose="02040503050406030204" pitchFamily="18" charset="0"/>
                        </a:rPr>
                        <m:t>∙</m:t>
                      </m:r>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𝟐𝟎</m:t>
                          </m:r>
                        </m:e>
                        <m:sup>
                          <m:r>
                            <a:rPr lang="en-US" sz="2400" b="1" i="1" smtClean="0">
                              <a:latin typeface="Cambria Math" panose="02040503050406030204" pitchFamily="18" charset="0"/>
                              <a:ea typeface="Cambria Math" panose="02040503050406030204" pitchFamily="18" charset="0"/>
                            </a:rPr>
                            <m:t>𝟑</m:t>
                          </m:r>
                        </m:sup>
                      </m:sSup>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𝒄𝒎</m:t>
                          </m:r>
                        </m:e>
                        <m:sup>
                          <m:r>
                            <a:rPr lang="en-US" sz="2400" b="1" i="1" smtClean="0">
                              <a:latin typeface="Cambria Math" panose="02040503050406030204" pitchFamily="18" charset="0"/>
                              <a:ea typeface="Cambria Math" panose="02040503050406030204" pitchFamily="18" charset="0"/>
                            </a:rPr>
                            <m:t>𝟑</m:t>
                          </m:r>
                        </m:sup>
                      </m:sSup>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𝟎𝟑𝟑𝟓</m:t>
                      </m:r>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𝒎</m:t>
                          </m:r>
                        </m:e>
                        <m:sup>
                          <m:r>
                            <a:rPr lang="en-US" sz="2400" b="1" i="1" smtClean="0">
                              <a:latin typeface="Cambria Math" panose="02040503050406030204" pitchFamily="18" charset="0"/>
                              <a:ea typeface="Cambria Math" panose="02040503050406030204" pitchFamily="18" charset="0"/>
                            </a:rPr>
                            <m:t>𝟑</m:t>
                          </m:r>
                        </m:sup>
                      </m:sSup>
                    </m:oMath>
                  </m:oMathPara>
                </a14:m>
                <a:endParaRPr lang="ru-RU" sz="2400" b="1" dirty="0"/>
              </a:p>
            </p:txBody>
          </p:sp>
        </mc:Choice>
        <mc:Fallback>
          <p:sp>
            <p:nvSpPr>
              <p:cNvPr id="11" name="TextBox 10"/>
              <p:cNvSpPr txBox="1">
                <a:spLocks noRot="1" noChangeAspect="1" noMove="1" noResize="1" noEditPoints="1" noAdjustHandles="1" noChangeArrowheads="1" noChangeShapeType="1" noTextEdit="1"/>
              </p:cNvSpPr>
              <p:nvPr/>
            </p:nvSpPr>
            <p:spPr>
              <a:xfrm>
                <a:off x="6186947" y="3888152"/>
                <a:ext cx="5818644" cy="69249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0319104" y="3026208"/>
                <a:ext cx="1686487" cy="807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𝑽</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ru-RU" sz="2800" b="1" i="1" smtClean="0">
                              <a:latin typeface="Cambria Math" panose="02040503050406030204" pitchFamily="18" charset="0"/>
                            </a:rPr>
                            <m:t>𝟒</m:t>
                          </m:r>
                        </m:num>
                        <m:den>
                          <m:r>
                            <a:rPr lang="ru-RU" sz="2800" b="1" i="1" smtClean="0">
                              <a:latin typeface="Cambria Math" panose="02040503050406030204" pitchFamily="18" charset="0"/>
                            </a:rPr>
                            <m:t>𝟑</m:t>
                          </m:r>
                        </m:den>
                      </m:f>
                      <m:r>
                        <a:rPr lang="en-US" sz="2800" b="1" i="1" smtClean="0">
                          <a:latin typeface="Cambria Math" panose="02040503050406030204" pitchFamily="18" charset="0"/>
                          <a:ea typeface="Cambria Math" panose="02040503050406030204" pitchFamily="18" charset="0"/>
                        </a:rPr>
                        <m:t>𝝅</m:t>
                      </m:r>
                      <m:sSup>
                        <m:sSupPr>
                          <m:ctrlPr>
                            <a:rPr lang="en-US" sz="2800" b="1"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𝒓</m:t>
                          </m:r>
                        </m:e>
                        <m:sup>
                          <m:r>
                            <a:rPr lang="en-US" sz="2800" b="1" i="1" smtClean="0">
                              <a:latin typeface="Cambria Math" panose="02040503050406030204" pitchFamily="18" charset="0"/>
                              <a:ea typeface="Cambria Math" panose="02040503050406030204" pitchFamily="18" charset="0"/>
                            </a:rPr>
                            <m:t>𝟑</m:t>
                          </m:r>
                        </m:sup>
                      </m:sSup>
                    </m:oMath>
                  </m:oMathPara>
                </a14:m>
                <a:endParaRPr lang="ru-RU" b="1" dirty="0"/>
              </a:p>
            </p:txBody>
          </p:sp>
        </mc:Choice>
        <mc:Fallback>
          <p:sp>
            <p:nvSpPr>
              <p:cNvPr id="12" name="TextBox 11"/>
              <p:cNvSpPr txBox="1">
                <a:spLocks noRot="1" noChangeAspect="1" noMove="1" noResize="1" noEditPoints="1" noAdjustHandles="1" noChangeArrowheads="1" noChangeShapeType="1" noTextEdit="1"/>
              </p:cNvSpPr>
              <p:nvPr/>
            </p:nvSpPr>
            <p:spPr>
              <a:xfrm>
                <a:off x="10319104" y="3026208"/>
                <a:ext cx="1686487" cy="807913"/>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9437517" y="2523204"/>
                <a:ext cx="2568074"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ru-RU" sz="2800" b="1" i="1" smtClean="0">
                              <a:latin typeface="Cambria Math" panose="02040503050406030204" pitchFamily="18" charset="0"/>
                              <a:ea typeface="Cambria Math" panose="02040503050406030204" pitchFamily="18" charset="0"/>
                            </a:rPr>
                            <m:t>𝝆</m:t>
                          </m:r>
                        </m:e>
                        <m:sub>
                          <m:r>
                            <a:rPr lang="en-US" sz="2800" b="1" i="1" smtClean="0">
                              <a:latin typeface="Cambria Math" panose="02040503050406030204" pitchFamily="18" charset="0"/>
                            </a:rPr>
                            <m:t>𝒂𝒊𝒓</m:t>
                          </m:r>
                        </m:sub>
                      </m:sSub>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𝒌𝒈</m:t>
                      </m:r>
                      <m:r>
                        <a:rPr lang="en-US" sz="2800" b="1" i="1" smtClean="0">
                          <a:latin typeface="Cambria Math" panose="02040503050406030204" pitchFamily="18" charset="0"/>
                        </a:rPr>
                        <m:t>/</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𝒎</m:t>
                          </m:r>
                        </m:e>
                        <m:sup>
                          <m:r>
                            <a:rPr lang="en-US" sz="2800" b="1" i="1" smtClean="0">
                              <a:latin typeface="Cambria Math" panose="02040503050406030204" pitchFamily="18" charset="0"/>
                            </a:rPr>
                            <m:t>𝟑</m:t>
                          </m:r>
                        </m:sup>
                      </m:sSup>
                    </m:oMath>
                  </m:oMathPara>
                </a14:m>
                <a:endParaRPr lang="ru-RU" sz="2800" b="1" dirty="0"/>
              </a:p>
            </p:txBody>
          </p:sp>
        </mc:Choice>
        <mc:Fallback>
          <p:sp>
            <p:nvSpPr>
              <p:cNvPr id="13" name="TextBox 12"/>
              <p:cNvSpPr txBox="1">
                <a:spLocks noRot="1" noChangeAspect="1" noMove="1" noResize="1" noEditPoints="1" noAdjustHandles="1" noChangeArrowheads="1" noChangeShapeType="1" noTextEdit="1"/>
              </p:cNvSpPr>
              <p:nvPr/>
            </p:nvSpPr>
            <p:spPr>
              <a:xfrm>
                <a:off x="9437517" y="2523204"/>
                <a:ext cx="2568074" cy="440633"/>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7" name="Прямоугольник 16"/>
              <p:cNvSpPr/>
              <p:nvPr/>
            </p:nvSpPr>
            <p:spPr>
              <a:xfrm>
                <a:off x="10464015" y="1818423"/>
                <a:ext cx="154157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𝒎</m:t>
                      </m:r>
                      <m:r>
                        <a:rPr lang="en-US" sz="2800" b="1" i="1" smtClean="0">
                          <a:latin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𝝆</m:t>
                      </m:r>
                      <m:r>
                        <a:rPr lang="en-US" sz="2800" b="1" i="1" smtClean="0">
                          <a:latin typeface="Cambria Math" panose="02040503050406030204" pitchFamily="18" charset="0"/>
                          <a:ea typeface="Cambria Math" panose="02040503050406030204" pitchFamily="18" charset="0"/>
                        </a:rPr>
                        <m:t>𝑽</m:t>
                      </m:r>
                    </m:oMath>
                  </m:oMathPara>
                </a14:m>
                <a:endParaRPr lang="ru-RU" sz="2800" b="1" dirty="0"/>
              </a:p>
            </p:txBody>
          </p:sp>
        </mc:Choice>
        <mc:Fallback>
          <p:sp>
            <p:nvSpPr>
              <p:cNvPr id="17" name="Прямоугольник 16"/>
              <p:cNvSpPr>
                <a:spLocks noRot="1" noChangeAspect="1" noMove="1" noResize="1" noEditPoints="1" noAdjustHandles="1" noChangeArrowheads="1" noChangeShapeType="1" noTextEdit="1"/>
              </p:cNvSpPr>
              <p:nvPr/>
            </p:nvSpPr>
            <p:spPr>
              <a:xfrm>
                <a:off x="10464015" y="1818423"/>
                <a:ext cx="1541576" cy="523220"/>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5" name="Прямоугольник 4"/>
              <p:cNvSpPr/>
              <p:nvPr/>
            </p:nvSpPr>
            <p:spPr>
              <a:xfrm>
                <a:off x="589280" y="4659810"/>
                <a:ext cx="4897559" cy="5640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a:latin typeface="Cambria Math" panose="02040503050406030204" pitchFamily="18" charset="0"/>
                            </a:rPr>
                            <m:t>𝑭</m:t>
                          </m:r>
                        </m:e>
                        <m:sub>
                          <m:r>
                            <a:rPr lang="en-US" sz="2800" b="1" i="1">
                              <a:latin typeface="Cambria Math" panose="02040503050406030204" pitchFamily="18" charset="0"/>
                            </a:rPr>
                            <m:t>𝑮</m:t>
                          </m:r>
                          <m:r>
                            <a:rPr lang="en-US" sz="2800" b="1" i="1">
                              <a:latin typeface="Cambria Math" panose="02040503050406030204" pitchFamily="18" charset="0"/>
                            </a:rPr>
                            <m:t> </m:t>
                          </m:r>
                          <m:r>
                            <a:rPr lang="en-US" sz="2800" b="1" i="1">
                              <a:latin typeface="Cambria Math" panose="02040503050406030204" pitchFamily="18" charset="0"/>
                            </a:rPr>
                            <m:t>𝒐𝒇</m:t>
                          </m:r>
                          <m:r>
                            <a:rPr lang="en-US" sz="2800" b="1" i="1">
                              <a:latin typeface="Cambria Math" panose="02040503050406030204" pitchFamily="18" charset="0"/>
                            </a:rPr>
                            <m:t> </m:t>
                          </m:r>
                          <m:r>
                            <a:rPr lang="en-US" sz="2800" b="1" i="1">
                              <a:latin typeface="Cambria Math" panose="02040503050406030204" pitchFamily="18" charset="0"/>
                            </a:rPr>
                            <m:t>𝒕𝒉𝒆</m:t>
                          </m:r>
                          <m:r>
                            <a:rPr lang="en-US" sz="2800" b="1" i="1">
                              <a:latin typeface="Cambria Math" panose="02040503050406030204" pitchFamily="18" charset="0"/>
                            </a:rPr>
                            <m:t> </m:t>
                          </m:r>
                          <m:r>
                            <a:rPr lang="en-US" sz="2800" b="1" i="1">
                              <a:latin typeface="Cambria Math" panose="02040503050406030204" pitchFamily="18" charset="0"/>
                            </a:rPr>
                            <m:t>𝒃𝒂𝒍𝒍𝒐𝒐𝒏</m:t>
                          </m:r>
                        </m:sub>
                      </m:sSub>
                      <m:r>
                        <a:rPr lang="en-US" sz="2800" b="1" i="0" smtClean="0">
                          <a:latin typeface="Cambria Math" panose="02040503050406030204" pitchFamily="18" charset="0"/>
                        </a:rPr>
                        <m:t>≪ </m:t>
                      </m:r>
                      <m:sSub>
                        <m:sSubPr>
                          <m:ctrlPr>
                            <a:rPr lang="en-US" sz="2800" b="1" i="1">
                              <a:latin typeface="Cambria Math" panose="02040503050406030204" pitchFamily="18" charset="0"/>
                            </a:rPr>
                          </m:ctrlPr>
                        </m:sSubPr>
                        <m:e>
                          <m:r>
                            <a:rPr lang="en-US" sz="2800" b="1" i="1">
                              <a:latin typeface="Cambria Math" panose="02040503050406030204" pitchFamily="18" charset="0"/>
                            </a:rPr>
                            <m:t>𝑭</m:t>
                          </m:r>
                        </m:e>
                        <m:sub>
                          <m:r>
                            <a:rPr lang="en-US" sz="2800" b="1" i="1">
                              <a:latin typeface="Cambria Math" panose="02040503050406030204" pitchFamily="18" charset="0"/>
                            </a:rPr>
                            <m:t>𝑮</m:t>
                          </m:r>
                          <m:r>
                            <a:rPr lang="en-US" sz="2800" b="1" i="1">
                              <a:latin typeface="Cambria Math" panose="02040503050406030204" pitchFamily="18" charset="0"/>
                            </a:rPr>
                            <m:t> </m:t>
                          </m:r>
                          <m:r>
                            <a:rPr lang="en-US" sz="2800" b="1" i="1">
                              <a:latin typeface="Cambria Math" panose="02040503050406030204" pitchFamily="18" charset="0"/>
                            </a:rPr>
                            <m:t>𝒐𝒇</m:t>
                          </m:r>
                          <m:r>
                            <a:rPr lang="en-US" sz="2800" b="1" i="1">
                              <a:latin typeface="Cambria Math" panose="02040503050406030204" pitchFamily="18" charset="0"/>
                            </a:rPr>
                            <m:t> </m:t>
                          </m:r>
                          <m:r>
                            <a:rPr lang="en-US" sz="2800" b="1" i="1">
                              <a:latin typeface="Cambria Math" panose="02040503050406030204" pitchFamily="18" charset="0"/>
                            </a:rPr>
                            <m:t>𝒕𝒉𝒆</m:t>
                          </m:r>
                          <m:r>
                            <a:rPr lang="en-US" sz="2800" b="1" i="1">
                              <a:latin typeface="Cambria Math" panose="02040503050406030204" pitchFamily="18" charset="0"/>
                            </a:rPr>
                            <m:t> </m:t>
                          </m:r>
                          <m:r>
                            <a:rPr lang="en-US" sz="2800" b="1" i="1">
                              <a:latin typeface="Cambria Math" panose="02040503050406030204" pitchFamily="18" charset="0"/>
                            </a:rPr>
                            <m:t>𝒂𝒊𝒓</m:t>
                          </m:r>
                        </m:sub>
                      </m:sSub>
                    </m:oMath>
                  </m:oMathPara>
                </a14:m>
                <a:endParaRPr lang="ru-RU" b="1" dirty="0"/>
              </a:p>
            </p:txBody>
          </p:sp>
        </mc:Choice>
        <mc:Fallback>
          <p:sp>
            <p:nvSpPr>
              <p:cNvPr id="5" name="Прямоугольник 4"/>
              <p:cNvSpPr>
                <a:spLocks noRot="1" noChangeAspect="1" noMove="1" noResize="1" noEditPoints="1" noAdjustHandles="1" noChangeArrowheads="1" noChangeShapeType="1" noTextEdit="1"/>
              </p:cNvSpPr>
              <p:nvPr/>
            </p:nvSpPr>
            <p:spPr>
              <a:xfrm>
                <a:off x="589280" y="4659810"/>
                <a:ext cx="4897559" cy="564065"/>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0" name="Прямоугольник 19"/>
              <p:cNvSpPr/>
              <p:nvPr/>
            </p:nvSpPr>
            <p:spPr>
              <a:xfrm>
                <a:off x="6186947" y="4583337"/>
                <a:ext cx="5638916" cy="7938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b="1" i="1">
                              <a:latin typeface="Cambria Math" panose="02040503050406030204" pitchFamily="18" charset="0"/>
                            </a:rPr>
                          </m:ctrlPr>
                        </m:sSubPr>
                        <m:e>
                          <m:r>
                            <a:rPr lang="en-US" sz="2400" b="1" i="1">
                              <a:latin typeface="Cambria Math" panose="02040503050406030204" pitchFamily="18" charset="0"/>
                            </a:rPr>
                            <m:t>𝒎</m:t>
                          </m:r>
                        </m:e>
                        <m:sub>
                          <m:r>
                            <a:rPr lang="en-US" sz="2400" b="1" i="1">
                              <a:latin typeface="Cambria Math" panose="02040503050406030204" pitchFamily="18" charset="0"/>
                            </a:rPr>
                            <m:t>𝒂𝒊𝒓</m:t>
                          </m:r>
                        </m:sub>
                      </m:sSub>
                      <m:r>
                        <a:rPr lang="en-US" sz="2400" b="1" i="1">
                          <a:latin typeface="Cambria Math" panose="02040503050406030204" pitchFamily="18" charset="0"/>
                        </a:rPr>
                        <m:t>=</m:t>
                      </m:r>
                      <m:r>
                        <a:rPr lang="en-US" sz="2400" b="1" i="1">
                          <a:latin typeface="Cambria Math" panose="02040503050406030204" pitchFamily="18" charset="0"/>
                        </a:rPr>
                        <m:t>𝟏</m:t>
                      </m:r>
                      <m:f>
                        <m:fPr>
                          <m:ctrlPr>
                            <a:rPr lang="en-US" sz="2400" b="1" i="1">
                              <a:latin typeface="Cambria Math" panose="02040503050406030204" pitchFamily="18" charset="0"/>
                            </a:rPr>
                          </m:ctrlPr>
                        </m:fPr>
                        <m:num>
                          <m:r>
                            <a:rPr lang="en-US" sz="2400" b="1" i="1">
                              <a:latin typeface="Cambria Math" panose="02040503050406030204" pitchFamily="18" charset="0"/>
                            </a:rPr>
                            <m:t>𝒌𝒈</m:t>
                          </m:r>
                        </m:num>
                        <m:den>
                          <m:sSup>
                            <m:sSupPr>
                              <m:ctrlPr>
                                <a:rPr lang="en-US" sz="2400" b="1" i="1">
                                  <a:latin typeface="Cambria Math" panose="02040503050406030204" pitchFamily="18" charset="0"/>
                                </a:rPr>
                              </m:ctrlPr>
                            </m:sSupPr>
                            <m:e>
                              <m:r>
                                <a:rPr lang="en-US" sz="2400" b="1" i="1">
                                  <a:latin typeface="Cambria Math" panose="02040503050406030204" pitchFamily="18" charset="0"/>
                                </a:rPr>
                                <m:t>𝒎</m:t>
                              </m:r>
                            </m:e>
                            <m:sup>
                              <m:r>
                                <a:rPr lang="en-US" sz="2400" b="1" i="1">
                                  <a:latin typeface="Cambria Math" panose="02040503050406030204" pitchFamily="18" charset="0"/>
                                </a:rPr>
                                <m:t>𝟑</m:t>
                              </m:r>
                            </m:sup>
                          </m:sSup>
                        </m:den>
                      </m:f>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𝟎𝟑𝟑𝟓</m:t>
                      </m:r>
                      <m:r>
                        <a:rPr lang="en-US" sz="2400" b="1" i="1">
                          <a:latin typeface="Cambria Math" panose="02040503050406030204" pitchFamily="18" charset="0"/>
                          <a:ea typeface="Cambria Math" panose="02040503050406030204" pitchFamily="18" charset="0"/>
                        </a:rPr>
                        <m:t> </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𝒎</m:t>
                          </m:r>
                        </m:e>
                        <m:sup>
                          <m:r>
                            <a:rPr lang="en-US" sz="2400" b="1" i="1">
                              <a:latin typeface="Cambria Math" panose="02040503050406030204" pitchFamily="18" charset="0"/>
                              <a:ea typeface="Cambria Math" panose="02040503050406030204" pitchFamily="18" charset="0"/>
                            </a:rPr>
                            <m:t>𝟑</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𝟎𝟑𝟑𝟓</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𝒌𝒈</m:t>
                      </m:r>
                    </m:oMath>
                  </m:oMathPara>
                </a14:m>
                <a:endParaRPr lang="ru-RU" sz="2400" b="1" dirty="0"/>
              </a:p>
            </p:txBody>
          </p:sp>
        </mc:Choice>
        <mc:Fallback>
          <p:sp>
            <p:nvSpPr>
              <p:cNvPr id="20" name="Прямоугольник 19"/>
              <p:cNvSpPr>
                <a:spLocks noRot="1" noChangeAspect="1" noMove="1" noResize="1" noEditPoints="1" noAdjustHandles="1" noChangeArrowheads="1" noChangeShapeType="1" noTextEdit="1"/>
              </p:cNvSpPr>
              <p:nvPr/>
            </p:nvSpPr>
            <p:spPr>
              <a:xfrm>
                <a:off x="6186947" y="4583337"/>
                <a:ext cx="5638916" cy="793807"/>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6362076" y="5403056"/>
                <a:ext cx="5120889" cy="63780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panose="02040503050406030204" pitchFamily="18" charset="0"/>
                            </a:rPr>
                            <m:t>𝑭</m:t>
                          </m:r>
                        </m:e>
                        <m:sub>
                          <m:r>
                            <a:rPr lang="en-US" sz="2400" b="1" i="1" smtClean="0">
                              <a:latin typeface="Cambria Math" panose="02040503050406030204" pitchFamily="18" charset="0"/>
                            </a:rPr>
                            <m:t>𝑮</m:t>
                          </m:r>
                        </m:sub>
                      </m:sSub>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𝟎𝟑𝟑𝟓</m:t>
                      </m:r>
                      <m:r>
                        <a:rPr lang="en-US" sz="2400" b="1" i="1" smtClean="0">
                          <a:latin typeface="Cambria Math" panose="02040503050406030204" pitchFamily="18" charset="0"/>
                        </a:rPr>
                        <m:t> </m:t>
                      </m:r>
                      <m:r>
                        <a:rPr lang="en-US" sz="2400" b="1" i="1" smtClean="0">
                          <a:latin typeface="Cambria Math" panose="02040503050406030204" pitchFamily="18" charset="0"/>
                        </a:rPr>
                        <m:t>𝒌𝒈</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𝟗</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𝟖</m:t>
                      </m:r>
                      <m:f>
                        <m:fPr>
                          <m:ctrlPr>
                            <a:rPr lang="en-US" sz="2400" b="1" i="1" smtClean="0">
                              <a:latin typeface="Cambria Math" panose="02040503050406030204" pitchFamily="18" charset="0"/>
                              <a:ea typeface="Cambria Math" panose="02040503050406030204" pitchFamily="18" charset="0"/>
                            </a:rPr>
                          </m:ctrlPr>
                        </m:fPr>
                        <m:num>
                          <m:r>
                            <a:rPr lang="en-US" sz="2400" b="1" i="1" smtClean="0">
                              <a:latin typeface="Cambria Math" panose="02040503050406030204" pitchFamily="18" charset="0"/>
                              <a:ea typeface="Cambria Math" panose="02040503050406030204" pitchFamily="18" charset="0"/>
                            </a:rPr>
                            <m:t>𝒎</m:t>
                          </m:r>
                        </m:num>
                        <m:den>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𝒔</m:t>
                              </m:r>
                            </m:e>
                            <m:sup>
                              <m:r>
                                <a:rPr lang="en-US" sz="2400" b="1" i="1" smtClean="0">
                                  <a:latin typeface="Cambria Math" panose="02040503050406030204" pitchFamily="18" charset="0"/>
                                  <a:ea typeface="Cambria Math" panose="02040503050406030204" pitchFamily="18" charset="0"/>
                                </a:rPr>
                                <m:t>𝟐</m:t>
                              </m:r>
                            </m:sup>
                          </m:sSup>
                        </m:den>
                      </m:f>
                      <m:r>
                        <a:rPr lang="en-US" sz="2400" b="1" i="0"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𝟎</m:t>
                      </m:r>
                      <m:r>
                        <a:rPr lang="en-US" sz="2400" b="1" i="0"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𝟑𝟐𝟖𝟑</m:t>
                      </m:r>
                      <m:r>
                        <a:rPr lang="en-US" sz="2400" b="1" i="0" smtClean="0">
                          <a:latin typeface="Cambria Math" panose="02040503050406030204" pitchFamily="18" charset="0"/>
                          <a:ea typeface="Cambria Math" panose="02040503050406030204" pitchFamily="18" charset="0"/>
                        </a:rPr>
                        <m:t> </m:t>
                      </m:r>
                      <m:r>
                        <a:rPr lang="en-US" sz="2400" b="1" i="0" smtClean="0">
                          <a:latin typeface="Cambria Math" panose="02040503050406030204" pitchFamily="18" charset="0"/>
                          <a:ea typeface="Cambria Math" panose="02040503050406030204" pitchFamily="18" charset="0"/>
                        </a:rPr>
                        <m:t>𝐍</m:t>
                      </m:r>
                    </m:oMath>
                  </m:oMathPara>
                </a14:m>
                <a:endParaRPr lang="ru-RU" sz="2400" b="1" dirty="0"/>
              </a:p>
            </p:txBody>
          </p:sp>
        </mc:Choice>
        <mc:Fallback>
          <p:sp>
            <p:nvSpPr>
              <p:cNvPr id="21" name="TextBox 20"/>
              <p:cNvSpPr txBox="1">
                <a:spLocks noRot="1" noChangeAspect="1" noMove="1" noResize="1" noEditPoints="1" noAdjustHandles="1" noChangeArrowheads="1" noChangeShapeType="1" noTextEdit="1"/>
              </p:cNvSpPr>
              <p:nvPr/>
            </p:nvSpPr>
            <p:spPr>
              <a:xfrm>
                <a:off x="6362076" y="5403056"/>
                <a:ext cx="5120889" cy="637803"/>
              </a:xfrm>
              <a:prstGeom prst="rect">
                <a:avLst/>
              </a:prstGeom>
              <a:blipFill>
                <a:blip r:embed="rId1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39576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mc:AlternateContent xmlns:mc="http://schemas.openxmlformats.org/markup-compatibility/2006">
        <mc:Choice xmlns:a14="http://schemas.microsoft.com/office/drawing/2010/main" Requires="a14">
          <p:sp>
            <p:nvSpPr>
              <p:cNvPr id="5" name="TextBox 4"/>
              <p:cNvSpPr txBox="1"/>
              <p:nvPr/>
            </p:nvSpPr>
            <p:spPr>
              <a:xfrm>
                <a:off x="1140379" y="2902860"/>
                <a:ext cx="8334654" cy="88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𝑸</m:t>
                      </m:r>
                      <m:r>
                        <a:rPr lang="en-US" sz="2800" b="1" i="1" smtClean="0">
                          <a:latin typeface="Cambria Math" panose="02040503050406030204" pitchFamily="18" charset="0"/>
                        </a:rPr>
                        <m:t>=</m:t>
                      </m:r>
                      <m:r>
                        <a:rPr lang="en-US" sz="2800" b="1" i="1" smtClean="0">
                          <a:latin typeface="Cambria Math" panose="02040503050406030204" pitchFamily="18" charset="0"/>
                        </a:rPr>
                        <m:t>𝟏𝟎𝟎𝟓</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𝑱</m:t>
                          </m:r>
                        </m:num>
                        <m:den>
                          <m:r>
                            <a:rPr lang="en-US" sz="2800" b="1" i="1" smtClean="0">
                              <a:latin typeface="Cambria Math" panose="02040503050406030204" pitchFamily="18" charset="0"/>
                            </a:rPr>
                            <m:t>𝒌𝒈</m:t>
                          </m:r>
                        </m:den>
                      </m:f>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𝟎</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𝟎𝟑𝟑𝟓</m:t>
                      </m:r>
                      <m:r>
                        <a:rPr lang="en-US" sz="2800" b="1" i="1" smtClean="0">
                          <a:latin typeface="Cambria Math" panose="02040503050406030204" pitchFamily="18" charset="0"/>
                          <a:ea typeface="Cambria Math" panose="02040503050406030204" pitchFamily="18" charset="0"/>
                        </a:rPr>
                        <m:t> </m:t>
                      </m:r>
                      <m:r>
                        <a:rPr lang="en-US" sz="2800" b="1" i="1" smtClean="0">
                          <a:latin typeface="Cambria Math" panose="02040503050406030204" pitchFamily="18" charset="0"/>
                          <a:ea typeface="Cambria Math" panose="02040503050406030204" pitchFamily="18" charset="0"/>
                        </a:rPr>
                        <m:t>𝒌𝒈</m:t>
                      </m:r>
                      <m:r>
                        <a:rPr lang="en-US" sz="2800" b="1" i="1" smtClean="0">
                          <a:latin typeface="Cambria Math" panose="02040503050406030204" pitchFamily="18" charset="0"/>
                          <a:ea typeface="Cambria Math" panose="02040503050406030204" pitchFamily="18" charset="0"/>
                        </a:rPr>
                        <m:t>∙</m:t>
                      </m:r>
                      <m:d>
                        <m:dPr>
                          <m:ctrlPr>
                            <a:rPr lang="en-US" sz="2800" b="1" i="1" smtClean="0">
                              <a:latin typeface="Cambria Math" panose="02040503050406030204" pitchFamily="18" charset="0"/>
                              <a:ea typeface="Cambria Math" panose="02040503050406030204" pitchFamily="18" charset="0"/>
                            </a:rPr>
                          </m:ctrlPr>
                        </m:dPr>
                        <m:e>
                          <m:r>
                            <a:rPr lang="en-US" sz="2800" b="1" i="1" smtClean="0">
                              <a:latin typeface="Cambria Math" panose="02040503050406030204" pitchFamily="18" charset="0"/>
                              <a:ea typeface="Cambria Math" panose="02040503050406030204" pitchFamily="18" charset="0"/>
                            </a:rPr>
                            <m:t>𝟕𝟎</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𝟑𝟑</m:t>
                          </m:r>
                        </m:e>
                      </m:d>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𝟏𝟐𝟒𝟔</m:t>
                      </m:r>
                      <m:r>
                        <a:rPr lang="en-US" sz="2800" b="1" i="1" smtClean="0">
                          <a:latin typeface="Cambria Math" panose="02040503050406030204" pitchFamily="18" charset="0"/>
                          <a:ea typeface="Cambria Math" panose="02040503050406030204" pitchFamily="18" charset="0"/>
                        </a:rPr>
                        <m:t> </m:t>
                      </m:r>
                      <m:r>
                        <a:rPr lang="en-US" sz="2800" b="1" i="1" smtClean="0">
                          <a:latin typeface="Cambria Math" panose="02040503050406030204" pitchFamily="18" charset="0"/>
                          <a:ea typeface="Cambria Math" panose="02040503050406030204" pitchFamily="18" charset="0"/>
                        </a:rPr>
                        <m:t>𝑱</m:t>
                      </m:r>
                    </m:oMath>
                  </m:oMathPara>
                </a14:m>
                <a:endParaRPr lang="ru-RU" sz="2800" b="1" dirty="0"/>
              </a:p>
            </p:txBody>
          </p:sp>
        </mc:Choice>
        <mc:Fallback>
          <p:sp>
            <p:nvSpPr>
              <p:cNvPr id="5" name="TextBox 4"/>
              <p:cNvSpPr txBox="1">
                <a:spLocks noRot="1" noChangeAspect="1" noMove="1" noResize="1" noEditPoints="1" noAdjustHandles="1" noChangeArrowheads="1" noChangeShapeType="1" noTextEdit="1"/>
              </p:cNvSpPr>
              <p:nvPr/>
            </p:nvSpPr>
            <p:spPr>
              <a:xfrm>
                <a:off x="1140379" y="2902860"/>
                <a:ext cx="8334654" cy="882229"/>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 name="Прямоугольник 1"/>
              <p:cNvSpPr/>
              <p:nvPr/>
            </p:nvSpPr>
            <p:spPr>
              <a:xfrm>
                <a:off x="1140379" y="592701"/>
                <a:ext cx="298748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𝒄</m:t>
                      </m:r>
                      <m:r>
                        <a:rPr lang="en-US" sz="2800" b="1" i="1">
                          <a:latin typeface="Cambria Math" panose="02040503050406030204" pitchFamily="18" charset="0"/>
                        </a:rPr>
                        <m:t>=</m:t>
                      </m:r>
                      <m:r>
                        <a:rPr lang="en-US" sz="2800" b="1" i="1">
                          <a:latin typeface="Cambria Math" panose="02040503050406030204" pitchFamily="18" charset="0"/>
                        </a:rPr>
                        <m:t>𝟏𝟎𝟎𝟓</m:t>
                      </m:r>
                      <m:r>
                        <a:rPr lang="en-US" sz="2800" b="1" i="1">
                          <a:latin typeface="Cambria Math" panose="02040503050406030204" pitchFamily="18" charset="0"/>
                        </a:rPr>
                        <m:t> </m:t>
                      </m:r>
                      <m:r>
                        <a:rPr lang="en-US" sz="2800" b="1" i="1">
                          <a:latin typeface="Cambria Math" panose="02040503050406030204" pitchFamily="18" charset="0"/>
                        </a:rPr>
                        <m:t>𝑱</m:t>
                      </m:r>
                      <m:r>
                        <a:rPr lang="en-US" sz="2800" b="1" i="1">
                          <a:latin typeface="Cambria Math" panose="02040503050406030204" pitchFamily="18" charset="0"/>
                        </a:rPr>
                        <m:t>/</m:t>
                      </m:r>
                      <m:r>
                        <a:rPr lang="en-US" sz="2800" b="1" i="1">
                          <a:latin typeface="Cambria Math" panose="02040503050406030204" pitchFamily="18" charset="0"/>
                        </a:rPr>
                        <m:t>𝒌𝒈</m:t>
                      </m:r>
                      <m:r>
                        <a:rPr lang="en-US" sz="2800" b="1" i="1">
                          <a:latin typeface="Cambria Math" panose="02040503050406030204" pitchFamily="18" charset="0"/>
                          <a:ea typeface="Cambria Math" panose="02040503050406030204" pitchFamily="18" charset="0"/>
                        </a:rPr>
                        <m:t>℃</m:t>
                      </m:r>
                    </m:oMath>
                  </m:oMathPara>
                </a14:m>
                <a:endParaRPr lang="ru-RU" sz="2800" b="1" dirty="0"/>
              </a:p>
            </p:txBody>
          </p:sp>
        </mc:Choice>
        <mc:Fallback>
          <p:sp>
            <p:nvSpPr>
              <p:cNvPr id="2" name="Прямоугольник 1"/>
              <p:cNvSpPr>
                <a:spLocks noRot="1" noChangeAspect="1" noMove="1" noResize="1" noEditPoints="1" noAdjustHandles="1" noChangeArrowheads="1" noChangeShapeType="1" noTextEdit="1"/>
              </p:cNvSpPr>
              <p:nvPr/>
            </p:nvSpPr>
            <p:spPr>
              <a:xfrm>
                <a:off x="1140379" y="592701"/>
                <a:ext cx="2987485" cy="523220"/>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6" name="Прямоугольник 5"/>
              <p:cNvSpPr/>
              <p:nvPr/>
            </p:nvSpPr>
            <p:spPr>
              <a:xfrm>
                <a:off x="1140379" y="1115921"/>
                <a:ext cx="183056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800" b="1" i="1">
                              <a:latin typeface="Cambria Math" panose="02040503050406030204" pitchFamily="18" charset="0"/>
                            </a:rPr>
                          </m:ctrlPr>
                        </m:sSubPr>
                        <m:e>
                          <m:r>
                            <a:rPr lang="en-US" sz="2800" b="1" i="1">
                              <a:latin typeface="Cambria Math" panose="02040503050406030204" pitchFamily="18" charset="0"/>
                            </a:rPr>
                            <m:t>𝒕</m:t>
                          </m:r>
                        </m:e>
                        <m:sub>
                          <m:r>
                            <a:rPr lang="en-US" sz="2800" b="1" i="1">
                              <a:latin typeface="Cambria Math" panose="02040503050406030204" pitchFamily="18" charset="0"/>
                            </a:rPr>
                            <m:t>𝟎</m:t>
                          </m:r>
                        </m:sub>
                      </m:sSub>
                      <m:r>
                        <a:rPr lang="en-US" sz="2800" b="1" i="1">
                          <a:latin typeface="Cambria Math" panose="02040503050406030204" pitchFamily="18" charset="0"/>
                        </a:rPr>
                        <m:t>=</m:t>
                      </m:r>
                      <m:r>
                        <a:rPr lang="en-US" sz="2800" b="1" i="1">
                          <a:latin typeface="Cambria Math" panose="02040503050406030204" pitchFamily="18" charset="0"/>
                        </a:rPr>
                        <m:t>𝟑𝟑</m:t>
                      </m:r>
                      <m:r>
                        <a:rPr lang="en-US" sz="2800" b="1" i="1">
                          <a:latin typeface="Cambria Math" panose="02040503050406030204" pitchFamily="18" charset="0"/>
                          <a:ea typeface="Cambria Math" panose="02040503050406030204" pitchFamily="18" charset="0"/>
                        </a:rPr>
                        <m:t>℃</m:t>
                      </m:r>
                    </m:oMath>
                  </m:oMathPara>
                </a14:m>
                <a:endParaRPr lang="ru-RU" sz="2800" b="1" dirty="0"/>
              </a:p>
            </p:txBody>
          </p:sp>
        </mc:Choice>
        <mc:Fallback>
          <p:sp>
            <p:nvSpPr>
              <p:cNvPr id="6" name="Прямоугольник 5"/>
              <p:cNvSpPr>
                <a:spLocks noRot="1" noChangeAspect="1" noMove="1" noResize="1" noEditPoints="1" noAdjustHandles="1" noChangeArrowheads="1" noChangeShapeType="1" noTextEdit="1"/>
              </p:cNvSpPr>
              <p:nvPr/>
            </p:nvSpPr>
            <p:spPr>
              <a:xfrm>
                <a:off x="1140379" y="1115921"/>
                <a:ext cx="1830566" cy="523220"/>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 name="Прямоугольник 6"/>
              <p:cNvSpPr/>
              <p:nvPr/>
            </p:nvSpPr>
            <p:spPr>
              <a:xfrm>
                <a:off x="1140379" y="1639141"/>
                <a:ext cx="183056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800" b="1" i="1">
                              <a:latin typeface="Cambria Math" panose="02040503050406030204" pitchFamily="18" charset="0"/>
                            </a:rPr>
                          </m:ctrlPr>
                        </m:sSubPr>
                        <m:e>
                          <m:r>
                            <a:rPr lang="en-US" sz="2800" b="1" i="1">
                              <a:latin typeface="Cambria Math" panose="02040503050406030204" pitchFamily="18" charset="0"/>
                            </a:rPr>
                            <m:t>𝒕</m:t>
                          </m:r>
                        </m:e>
                        <m:sub>
                          <m:r>
                            <a:rPr lang="en-US" sz="2800" b="1" i="1">
                              <a:latin typeface="Cambria Math" panose="02040503050406030204" pitchFamily="18" charset="0"/>
                            </a:rPr>
                            <m:t>𝟐</m:t>
                          </m:r>
                        </m:sub>
                      </m:sSub>
                      <m:r>
                        <a:rPr lang="en-US" sz="2800" b="1" i="1">
                          <a:latin typeface="Cambria Math" panose="02040503050406030204" pitchFamily="18" charset="0"/>
                        </a:rPr>
                        <m:t>=</m:t>
                      </m:r>
                      <m:r>
                        <a:rPr lang="en-US" sz="2800" b="1" i="1">
                          <a:latin typeface="Cambria Math" panose="02040503050406030204" pitchFamily="18" charset="0"/>
                        </a:rPr>
                        <m:t>𝟕𝟎</m:t>
                      </m:r>
                      <m:r>
                        <a:rPr lang="en-US" sz="2800" b="1" i="1">
                          <a:latin typeface="Cambria Math" panose="02040503050406030204" pitchFamily="18" charset="0"/>
                          <a:ea typeface="Cambria Math" panose="02040503050406030204" pitchFamily="18" charset="0"/>
                        </a:rPr>
                        <m:t>℃</m:t>
                      </m:r>
                    </m:oMath>
                  </m:oMathPara>
                </a14:m>
                <a:endParaRPr lang="ru-RU" sz="2800" b="1" dirty="0"/>
              </a:p>
            </p:txBody>
          </p:sp>
        </mc:Choice>
        <mc:Fallback>
          <p:sp>
            <p:nvSpPr>
              <p:cNvPr id="7" name="Прямоугольник 6"/>
              <p:cNvSpPr>
                <a:spLocks noRot="1" noChangeAspect="1" noMove="1" noResize="1" noEditPoints="1" noAdjustHandles="1" noChangeArrowheads="1" noChangeShapeType="1" noTextEdit="1"/>
              </p:cNvSpPr>
              <p:nvPr/>
            </p:nvSpPr>
            <p:spPr>
              <a:xfrm>
                <a:off x="1140379" y="1639141"/>
                <a:ext cx="1830566" cy="523220"/>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Прямоугольник 7"/>
              <p:cNvSpPr/>
              <p:nvPr/>
            </p:nvSpPr>
            <p:spPr>
              <a:xfrm>
                <a:off x="1108543" y="2229948"/>
                <a:ext cx="18942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𝑸</m:t>
                      </m:r>
                      <m:r>
                        <a:rPr lang="en-US" sz="2800" b="1" i="1">
                          <a:latin typeface="Cambria Math" panose="02040503050406030204" pitchFamily="18" charset="0"/>
                        </a:rPr>
                        <m:t>=</m:t>
                      </m:r>
                      <m:r>
                        <a:rPr lang="en-US" sz="2800" b="1" i="1">
                          <a:latin typeface="Cambria Math" panose="02040503050406030204" pitchFamily="18" charset="0"/>
                        </a:rPr>
                        <m:t>𝒄𝒎</m:t>
                      </m:r>
                      <m:r>
                        <a:rPr lang="en-US"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𝒕</m:t>
                      </m:r>
                    </m:oMath>
                  </m:oMathPara>
                </a14:m>
                <a:endParaRPr lang="ru-RU" sz="2800" b="1" dirty="0"/>
              </a:p>
            </p:txBody>
          </p:sp>
        </mc:Choice>
        <mc:Fallback>
          <p:sp>
            <p:nvSpPr>
              <p:cNvPr id="8" name="Прямоугольник 7"/>
              <p:cNvSpPr>
                <a:spLocks noRot="1" noChangeAspect="1" noMove="1" noResize="1" noEditPoints="1" noAdjustHandles="1" noChangeArrowheads="1" noChangeShapeType="1" noTextEdit="1"/>
              </p:cNvSpPr>
              <p:nvPr/>
            </p:nvSpPr>
            <p:spPr>
              <a:xfrm>
                <a:off x="1108543" y="2229948"/>
                <a:ext cx="1894237" cy="523220"/>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14190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9400" y="551058"/>
            <a:ext cx="6230394" cy="824897"/>
          </a:xfrm>
        </p:spPr>
        <p:txBody>
          <a:bodyPr>
            <a:normAutofit/>
          </a:bodyPr>
          <a:lstStyle/>
          <a:p>
            <a:r>
              <a:rPr lang="en-US" sz="4000" b="1" dirty="0" smtClean="0">
                <a:effectLst>
                  <a:outerShdw blurRad="38100" dist="38100" dir="2700000" algn="tl">
                    <a:srgbClr val="000000">
                      <a:alpha val="43137"/>
                    </a:srgbClr>
                  </a:outerShdw>
                </a:effectLst>
              </a:rPr>
              <a:t>accuracy Estimation</a:t>
            </a:r>
            <a:endParaRPr lang="ru-RU" sz="4000" b="1" dirty="0">
              <a:effectLst>
                <a:outerShdw blurRad="38100" dist="38100" dir="2700000" algn="tl">
                  <a:srgbClr val="000000">
                    <a:alpha val="43137"/>
                  </a:srgbClr>
                </a:outerShdw>
              </a:effectLst>
            </a:endParaRPr>
          </a:p>
        </p:txBody>
      </p:sp>
      <p:sp>
        <p:nvSpPr>
          <p:cNvPr id="4"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p:sp>
        <p:nvSpPr>
          <p:cNvPr id="3" name="TextBox 2"/>
          <p:cNvSpPr txBox="1"/>
          <p:nvPr/>
        </p:nvSpPr>
        <p:spPr>
          <a:xfrm>
            <a:off x="802641" y="2245360"/>
            <a:ext cx="11104880" cy="2246769"/>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Inaccuracy may be caused by high humidity of the air in the laboratory and lack of time. In the first experiment a boiler with hot water was used for heating the air which also influenced the density of air. The garbage bags and the glove also do not have mathematical shape.</a:t>
            </a: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803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8669" y="524932"/>
            <a:ext cx="3687491" cy="833605"/>
          </a:xfrm>
        </p:spPr>
        <p:txBody>
          <a:bodyPr>
            <a:normAutofit/>
          </a:bodyPr>
          <a:lstStyle/>
          <a:p>
            <a:r>
              <a:rPr lang="en-US" sz="4000" b="1" dirty="0" smtClean="0">
                <a:effectLst>
                  <a:outerShdw blurRad="38100" dist="38100" dir="2700000" algn="tl">
                    <a:srgbClr val="000000">
                      <a:alpha val="43137"/>
                    </a:srgbClr>
                  </a:outerShdw>
                </a:effectLst>
              </a:rPr>
              <a:t>Conclusion</a:t>
            </a:r>
            <a:endParaRPr lang="ru-RU" sz="4000" b="1" dirty="0">
              <a:effectLst>
                <a:outerShdw blurRad="38100" dist="38100" dir="2700000" algn="tl">
                  <a:srgbClr val="000000">
                    <a:alpha val="43137"/>
                  </a:srgbClr>
                </a:outerShdw>
              </a:effectLst>
            </a:endParaRPr>
          </a:p>
        </p:txBody>
      </p:sp>
      <p:sp>
        <p:nvSpPr>
          <p:cNvPr id="3"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p:sp>
        <p:nvSpPr>
          <p:cNvPr id="4" name="TextBox 3"/>
          <p:cNvSpPr txBox="1"/>
          <p:nvPr/>
        </p:nvSpPr>
        <p:spPr>
          <a:xfrm>
            <a:off x="1402081" y="2255520"/>
            <a:ext cx="10231120" cy="2246769"/>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Our hypothesis was proved by the experiments. With the help of calculations and the Internet we determined such parameters as density of air at 70ºC, its value, specific heat and the amount of heat required for building the air balloon in particular conditions.</a:t>
            </a: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078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843" y="1530772"/>
            <a:ext cx="10678160" cy="3396828"/>
          </a:xfrm>
        </p:spPr>
        <p:txBody>
          <a:bodyPr>
            <a:normAutofit/>
          </a:bodyPr>
          <a:lstStyle/>
          <a:p>
            <a:r>
              <a:rPr lang="en-US" sz="4000" b="1" dirty="0" smtClean="0">
                <a:effectLst>
                  <a:outerShdw blurRad="38100" dist="38100" dir="2700000" algn="tl">
                    <a:srgbClr val="000000">
                      <a:alpha val="43137"/>
                    </a:srgbClr>
                  </a:outerShdw>
                </a:effectLst>
              </a:rPr>
              <a:t>Thank you for your attention!</a:t>
            </a:r>
            <a:endParaRPr lang="ru-RU" sz="4000" b="1" dirty="0">
              <a:effectLst>
                <a:outerShdw blurRad="38100" dist="38100" dir="2700000" algn="tl">
                  <a:srgbClr val="000000">
                    <a:alpha val="43137"/>
                  </a:srgbClr>
                </a:outerShdw>
              </a:effectLst>
            </a:endParaRPr>
          </a:p>
        </p:txBody>
      </p:sp>
      <p:sp>
        <p:nvSpPr>
          <p:cNvPr id="3" name="Заголовок 1"/>
          <p:cNvSpPr txBox="1">
            <a:spLocks/>
          </p:cNvSpPr>
          <p:nvPr/>
        </p:nvSpPr>
        <p:spPr>
          <a:xfrm>
            <a:off x="11265129" y="6039394"/>
            <a:ext cx="926874" cy="81860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Algerian" panose="04020705040A02060702" pitchFamily="82" charset="0"/>
              </a:rPr>
              <a:t>ES</a:t>
            </a:r>
            <a:endParaRPr lang="ru-RU" sz="4000" dirty="0"/>
          </a:p>
        </p:txBody>
      </p:sp>
    </p:spTree>
    <p:extLst>
      <p:ext uri="{BB962C8B-B14F-4D97-AF65-F5344CB8AC3E}">
        <p14:creationId xmlns:p14="http://schemas.microsoft.com/office/powerpoint/2010/main" val="1006019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257</TotalTime>
  <Words>224</Words>
  <Application>Microsoft Office PowerPoint</Application>
  <PresentationFormat>Широкоэкранный</PresentationFormat>
  <Paragraphs>40</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Algerian</vt:lpstr>
      <vt:lpstr>Cambria Math</vt:lpstr>
      <vt:lpstr>Century Gothic</vt:lpstr>
      <vt:lpstr>Wingdings 3</vt:lpstr>
      <vt:lpstr>Сектор</vt:lpstr>
      <vt:lpstr>Презентация PowerPoint</vt:lpstr>
      <vt:lpstr>Task:</vt:lpstr>
      <vt:lpstr>Hypothesis: </vt:lpstr>
      <vt:lpstr>Experiment</vt:lpstr>
      <vt:lpstr>Theory:</vt:lpstr>
      <vt:lpstr>Презентация PowerPoint</vt:lpstr>
      <vt:lpstr>accuracy Estimation</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c:title>
  <dc:creator>Dash</dc:creator>
  <cp:lastModifiedBy>Dash</cp:lastModifiedBy>
  <cp:revision>26</cp:revision>
  <dcterms:created xsi:type="dcterms:W3CDTF">2018-07-08T11:00:01Z</dcterms:created>
  <dcterms:modified xsi:type="dcterms:W3CDTF">2018-07-10T18:55:08Z</dcterms:modified>
</cp:coreProperties>
</file>